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6" r:id="rId1"/>
  </p:sldMasterIdLst>
  <p:notesMasterIdLst>
    <p:notesMasterId r:id="rId88"/>
  </p:notesMasterIdLst>
  <p:sldIdLst>
    <p:sldId id="283" r:id="rId2"/>
    <p:sldId id="284" r:id="rId3"/>
    <p:sldId id="293" r:id="rId4"/>
    <p:sldId id="285" r:id="rId5"/>
    <p:sldId id="323" r:id="rId6"/>
    <p:sldId id="287" r:id="rId7"/>
    <p:sldId id="319" r:id="rId8"/>
    <p:sldId id="331" r:id="rId9"/>
    <p:sldId id="306" r:id="rId10"/>
    <p:sldId id="350" r:id="rId11"/>
    <p:sldId id="314" r:id="rId12"/>
    <p:sldId id="294" r:id="rId13"/>
    <p:sldId id="351" r:id="rId14"/>
    <p:sldId id="324" r:id="rId15"/>
    <p:sldId id="325" r:id="rId16"/>
    <p:sldId id="326" r:id="rId17"/>
    <p:sldId id="327" r:id="rId18"/>
    <p:sldId id="320" r:id="rId19"/>
    <p:sldId id="352" r:id="rId20"/>
    <p:sldId id="330" r:id="rId21"/>
    <p:sldId id="332" r:id="rId22"/>
    <p:sldId id="333" r:id="rId23"/>
    <p:sldId id="334" r:id="rId24"/>
    <p:sldId id="335" r:id="rId25"/>
    <p:sldId id="383" r:id="rId26"/>
    <p:sldId id="336" r:id="rId27"/>
    <p:sldId id="337" r:id="rId28"/>
    <p:sldId id="343" r:id="rId29"/>
    <p:sldId id="339" r:id="rId30"/>
    <p:sldId id="340" r:id="rId31"/>
    <p:sldId id="341" r:id="rId32"/>
    <p:sldId id="342" r:id="rId33"/>
    <p:sldId id="299" r:id="rId34"/>
    <p:sldId id="289" r:id="rId35"/>
    <p:sldId id="344" r:id="rId36"/>
    <p:sldId id="353" r:id="rId37"/>
    <p:sldId id="354" r:id="rId38"/>
    <p:sldId id="357" r:id="rId39"/>
    <p:sldId id="366" r:id="rId40"/>
    <p:sldId id="360" r:id="rId41"/>
    <p:sldId id="355" r:id="rId42"/>
    <p:sldId id="362" r:id="rId43"/>
    <p:sldId id="363" r:id="rId44"/>
    <p:sldId id="302" r:id="rId45"/>
    <p:sldId id="364" r:id="rId46"/>
    <p:sldId id="365" r:id="rId47"/>
    <p:sldId id="377" r:id="rId48"/>
    <p:sldId id="303" r:id="rId49"/>
    <p:sldId id="304" r:id="rId50"/>
    <p:sldId id="378" r:id="rId51"/>
    <p:sldId id="305" r:id="rId52"/>
    <p:sldId id="356" r:id="rId53"/>
    <p:sldId id="308" r:id="rId54"/>
    <p:sldId id="309" r:id="rId55"/>
    <p:sldId id="376" r:id="rId56"/>
    <p:sldId id="311" r:id="rId57"/>
    <p:sldId id="310" r:id="rId58"/>
    <p:sldId id="379" r:id="rId59"/>
    <p:sldId id="380" r:id="rId60"/>
    <p:sldId id="381" r:id="rId61"/>
    <p:sldId id="312" r:id="rId62"/>
    <p:sldId id="384" r:id="rId63"/>
    <p:sldId id="313" r:id="rId64"/>
    <p:sldId id="317" r:id="rId65"/>
    <p:sldId id="318" r:id="rId66"/>
    <p:sldId id="321" r:id="rId67"/>
    <p:sldId id="322" r:id="rId68"/>
    <p:sldId id="316" r:id="rId69"/>
    <p:sldId id="288" r:id="rId70"/>
    <p:sldId id="328" r:id="rId71"/>
    <p:sldId id="329" r:id="rId72"/>
    <p:sldId id="345" r:id="rId73"/>
    <p:sldId id="296" r:id="rId74"/>
    <p:sldId id="301" r:id="rId75"/>
    <p:sldId id="368" r:id="rId76"/>
    <p:sldId id="367" r:id="rId77"/>
    <p:sldId id="371" r:id="rId78"/>
    <p:sldId id="382" r:id="rId79"/>
    <p:sldId id="372" r:id="rId80"/>
    <p:sldId id="370" r:id="rId81"/>
    <p:sldId id="373" r:id="rId82"/>
    <p:sldId id="374" r:id="rId83"/>
    <p:sldId id="375" r:id="rId84"/>
    <p:sldId id="307" r:id="rId85"/>
    <p:sldId id="358" r:id="rId86"/>
    <p:sldId id="359" r:id="rId87"/>
  </p:sldIdLst>
  <p:sldSz cx="12192000" cy="6858000"/>
  <p:notesSz cx="6858000" cy="9144000"/>
  <p:embeddedFontLst>
    <p:embeddedFont>
      <p:font typeface="Abadi" panose="020B0604020104020204" pitchFamily="34" charset="0"/>
      <p:regular r:id="rId89"/>
    </p:embeddedFont>
    <p:embeddedFont>
      <p:font typeface="Calibri" panose="020F0502020204030204" pitchFamily="34" charset="0"/>
      <p:regular r:id="rId90"/>
      <p:bold r:id="rId91"/>
      <p:italic r:id="rId92"/>
      <p:boldItalic r:id="rId93"/>
    </p:embeddedFont>
    <p:embeddedFont>
      <p:font typeface="Cambria Math" panose="02040503050406030204" pitchFamily="18" charset="0"/>
      <p:regular r:id="rId94"/>
    </p:embeddedFont>
    <p:embeddedFont>
      <p:font typeface="Frutiger LT Com 45 Light" panose="020B0303030504090204" charset="0"/>
      <p:regular r:id="rId95"/>
      <p:bold r:id="rId96"/>
      <p:italic r:id="rId97"/>
      <p:boldItalic r:id="rId98"/>
    </p:embeddedFont>
  </p:embeddedFontLst>
  <p:defaultTextStyle>
    <a:defPPr>
      <a:defRPr lang="de-DE"/>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3925313-BE59-446A-93D7-954FCA376A4D}">
          <p14:sldIdLst/>
        </p14:section>
        <p14:section name="Titel" id="{D9426C1A-BBA5-4E5C-9373-640506B2CF9B}">
          <p14:sldIdLst>
            <p14:sldId id="283"/>
          </p14:sldIdLst>
        </p14:section>
        <p14:section name="Agenda" id="{972868D3-E7C1-4019-BB63-9E799ACBBBDE}">
          <p14:sldIdLst>
            <p14:sldId id="284"/>
          </p14:sldIdLst>
        </p14:section>
        <p14:section name="Einführung" id="{0D97A069-E65B-4A52-BDAF-ACE1415FB859}">
          <p14:sldIdLst>
            <p14:sldId id="293"/>
            <p14:sldId id="285"/>
            <p14:sldId id="323"/>
            <p14:sldId id="287"/>
            <p14:sldId id="319"/>
            <p14:sldId id="331"/>
            <p14:sldId id="306"/>
            <p14:sldId id="350"/>
            <p14:sldId id="314"/>
          </p14:sldIdLst>
        </p14:section>
        <p14:section name="Grundlagen" id="{F523D469-7680-4DCB-B44C-091F76BA3D76}">
          <p14:sldIdLst>
            <p14:sldId id="294"/>
            <p14:sldId id="351"/>
            <p14:sldId id="324"/>
            <p14:sldId id="325"/>
            <p14:sldId id="326"/>
            <p14:sldId id="327"/>
            <p14:sldId id="320"/>
            <p14:sldId id="352"/>
            <p14:sldId id="330"/>
            <p14:sldId id="332"/>
            <p14:sldId id="333"/>
            <p14:sldId id="334"/>
            <p14:sldId id="335"/>
            <p14:sldId id="383"/>
            <p14:sldId id="336"/>
            <p14:sldId id="337"/>
            <p14:sldId id="343"/>
            <p14:sldId id="339"/>
            <p14:sldId id="340"/>
            <p14:sldId id="341"/>
            <p14:sldId id="342"/>
          </p14:sldIdLst>
        </p14:section>
        <p14:section name="Balloon Hashing" id="{F267869A-D8A7-4BF3-ADFF-E837B607810D}">
          <p14:sldIdLst>
            <p14:sldId id="299"/>
            <p14:sldId id="289"/>
            <p14:sldId id="344"/>
            <p14:sldId id="353"/>
            <p14:sldId id="354"/>
            <p14:sldId id="357"/>
            <p14:sldId id="366"/>
            <p14:sldId id="360"/>
            <p14:sldId id="355"/>
            <p14:sldId id="362"/>
            <p14:sldId id="363"/>
            <p14:sldId id="302"/>
            <p14:sldId id="364"/>
            <p14:sldId id="365"/>
            <p14:sldId id="377"/>
          </p14:sldIdLst>
        </p14:section>
        <p14:section name="Diskussion" id="{9CAD02C2-FEE4-4D35-8E50-2AA8F36D33DB}">
          <p14:sldIdLst>
            <p14:sldId id="303"/>
            <p14:sldId id="304"/>
            <p14:sldId id="378"/>
            <p14:sldId id="305"/>
            <p14:sldId id="356"/>
          </p14:sldIdLst>
        </p14:section>
        <p14:section name="Zusammenfassung und Ausblick" id="{DC636740-382E-4550-BE06-452249E4C52F}">
          <p14:sldIdLst>
            <p14:sldId id="308"/>
            <p14:sldId id="309"/>
            <p14:sldId id="376"/>
          </p14:sldIdLst>
        </p14:section>
        <p14:section name="Literaturverzeichnis" id="{3BDE5F1F-07F0-4FA0-AE87-EB13877CB2D9}">
          <p14:sldIdLst>
            <p14:sldId id="311"/>
            <p14:sldId id="310"/>
            <p14:sldId id="379"/>
            <p14:sldId id="380"/>
            <p14:sldId id="381"/>
          </p14:sldIdLst>
        </p14:section>
        <p14:section name="Endcard" id="{4C87AB49-4231-4CB0-9A98-E5B3FE93A80B}">
          <p14:sldIdLst>
            <p14:sldId id="312"/>
          </p14:sldIdLst>
        </p14:section>
        <p14:section name="Zusätzliches Material" id="{E42DCC57-A26B-493E-93EE-9A049540F086}">
          <p14:sldIdLst>
            <p14:sldId id="384"/>
            <p14:sldId id="313"/>
            <p14:sldId id="317"/>
            <p14:sldId id="318"/>
            <p14:sldId id="321"/>
            <p14:sldId id="322"/>
            <p14:sldId id="316"/>
            <p14:sldId id="288"/>
            <p14:sldId id="328"/>
            <p14:sldId id="329"/>
            <p14:sldId id="345"/>
            <p14:sldId id="296"/>
            <p14:sldId id="301"/>
            <p14:sldId id="368"/>
            <p14:sldId id="367"/>
            <p14:sldId id="371"/>
            <p14:sldId id="382"/>
            <p14:sldId id="372"/>
            <p14:sldId id="370"/>
            <p14:sldId id="373"/>
            <p14:sldId id="374"/>
            <p14:sldId id="375"/>
            <p14:sldId id="307"/>
            <p14:sldId id="358"/>
            <p14:sldId id="3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85106" autoAdjust="0"/>
  </p:normalViewPr>
  <p:slideViewPr>
    <p:cSldViewPr snapToObjects="1">
      <p:cViewPr varScale="1">
        <p:scale>
          <a:sx n="91" d="100"/>
          <a:sy n="91" d="100"/>
        </p:scale>
        <p:origin x="110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Mappe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Hashrate</a:t>
            </a:r>
            <a:r>
              <a:rPr lang="en-US" baseline="0"/>
              <a:t> pro Sekunde für verschiedene moderne Systeme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Tabelle1!$B$2:$B$5</c:f>
              <c:numCache>
                <c:formatCode>General</c:formatCode>
                <c:ptCount val="4"/>
                <c:pt idx="0">
                  <c:v>122000000</c:v>
                </c:pt>
                <c:pt idx="1">
                  <c:v>2059</c:v>
                </c:pt>
                <c:pt idx="2">
                  <c:v>413</c:v>
                </c:pt>
                <c:pt idx="3">
                  <c:v>208</c:v>
                </c:pt>
              </c:numCache>
            </c:numRef>
          </c:val>
          <c:extLst>
            <c:ext xmlns:c15="http://schemas.microsoft.com/office/drawing/2012/chart" uri="{02D57815-91ED-43cb-92C2-25804820EDAC}">
              <c15:filteredSeriesTitle>
                <c15:tx>
                  <c:strRef>
                    <c:extLst>
                      <c:ext uri="{02D57815-91ED-43cb-92C2-25804820EDAC}">
                        <c15:formulaRef>
                          <c15:sqref>Tabelle1!$B$1</c15:sqref>
                        </c15:formulaRef>
                      </c:ext>
                    </c:extLst>
                    <c:strCache>
                      <c:ptCount val="1"/>
                      <c:pt idx="0">
                        <c:v>mh/s</c:v>
                      </c:pt>
                    </c:strCache>
                  </c:strRef>
                </c15:tx>
              </c15:filteredSeriesTitle>
            </c:ext>
            <c:ext xmlns:c15="http://schemas.microsoft.com/office/drawing/2012/chart" uri="{02D57815-91ED-43cb-92C2-25804820EDAC}">
              <c15:filteredCategoryTitle>
                <c15:cat>
                  <c:strRef>
                    <c:extLst>
                      <c:ext uri="{02D57815-91ED-43cb-92C2-25804820EDAC}">
                        <c15:formulaRef>
                          <c15:sqref>Tabelle1!$A$2:$A$5</c15:sqref>
                        </c15:formulaRef>
                      </c:ext>
                    </c:extLst>
                    <c:strCache>
                      <c:ptCount val="4"/>
                      <c:pt idx="0">
                        <c:v>Antminer S19j Pro+</c:v>
                      </c:pt>
                      <c:pt idx="1">
                        <c:v>2x AMD EPYC 9634 84-Core</c:v>
                      </c:pt>
                      <c:pt idx="2">
                        <c:v>Intel Xeon Platinum 8362</c:v>
                      </c:pt>
                      <c:pt idx="3">
                        <c:v>Intel Core i9-13900K</c:v>
                      </c:pt>
                    </c:strCache>
                  </c:strRef>
                </c15:cat>
              </c15:filteredCategoryTitle>
            </c:ext>
            <c:ext xmlns:c16="http://schemas.microsoft.com/office/drawing/2014/chart" uri="{C3380CC4-5D6E-409C-BE32-E72D297353CC}">
              <c16:uniqueId val="{00000000-968F-4BD0-BF9A-231DF15FDD8A}"/>
            </c:ext>
          </c:extLst>
        </c:ser>
        <c:dLbls>
          <c:showLegendKey val="0"/>
          <c:showVal val="0"/>
          <c:showCatName val="0"/>
          <c:showSerName val="0"/>
          <c:showPercent val="0"/>
          <c:showBubbleSize val="0"/>
        </c:dLbls>
        <c:gapWidth val="219"/>
        <c:overlap val="-27"/>
        <c:axId val="1547391040"/>
        <c:axId val="1547384800"/>
      </c:barChart>
      <c:catAx>
        <c:axId val="154739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47384800"/>
        <c:crosses val="autoZero"/>
        <c:auto val="1"/>
        <c:lblAlgn val="ctr"/>
        <c:lblOffset val="100"/>
        <c:noMultiLvlLbl val="0"/>
      </c:catAx>
      <c:valAx>
        <c:axId val="15473848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dirty="0"/>
                  <a:t>SHA-256 Hashes</a:t>
                </a:r>
                <a:r>
                  <a:rPr lang="de-DE" baseline="0" dirty="0"/>
                  <a:t> pro Sekunde</a:t>
                </a:r>
                <a:endParaRPr lang="de-DE"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47391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Hashrate</a:t>
            </a:r>
            <a:r>
              <a:rPr lang="en-US" baseline="0"/>
              <a:t> pro Sekunde für verschiedene moderne Systeme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Tabelle1!$B$2:$B$5</c:f>
              <c:numCache>
                <c:formatCode>General</c:formatCode>
                <c:ptCount val="4"/>
                <c:pt idx="0">
                  <c:v>122000000</c:v>
                </c:pt>
                <c:pt idx="1">
                  <c:v>2059</c:v>
                </c:pt>
                <c:pt idx="2">
                  <c:v>413</c:v>
                </c:pt>
                <c:pt idx="3">
                  <c:v>208</c:v>
                </c:pt>
              </c:numCache>
            </c:numRef>
          </c:val>
          <c:extLst>
            <c:ext xmlns:c15="http://schemas.microsoft.com/office/drawing/2012/chart" uri="{02D57815-91ED-43cb-92C2-25804820EDAC}">
              <c15:filteredSeriesTitle>
                <c15:tx>
                  <c:strRef>
                    <c:extLst>
                      <c:ext uri="{02D57815-91ED-43cb-92C2-25804820EDAC}">
                        <c15:formulaRef>
                          <c15:sqref>Tabelle1!$B$1</c15:sqref>
                        </c15:formulaRef>
                      </c:ext>
                    </c:extLst>
                    <c:strCache>
                      <c:ptCount val="1"/>
                      <c:pt idx="0">
                        <c:v>mh/s</c:v>
                      </c:pt>
                    </c:strCache>
                  </c:strRef>
                </c15:tx>
              </c15:filteredSeriesTitle>
            </c:ext>
            <c:ext xmlns:c15="http://schemas.microsoft.com/office/drawing/2012/chart" uri="{02D57815-91ED-43cb-92C2-25804820EDAC}">
              <c15:filteredCategoryTitle>
                <c15:cat>
                  <c:strRef>
                    <c:extLst>
                      <c:ext uri="{02D57815-91ED-43cb-92C2-25804820EDAC}">
                        <c15:formulaRef>
                          <c15:sqref>Tabelle1!$A$2:$A$5</c15:sqref>
                        </c15:formulaRef>
                      </c:ext>
                    </c:extLst>
                    <c:strCache>
                      <c:ptCount val="4"/>
                      <c:pt idx="0">
                        <c:v>Antminer S19j Pro+</c:v>
                      </c:pt>
                      <c:pt idx="1">
                        <c:v>2x AMD EPYC 9634 84-Core</c:v>
                      </c:pt>
                      <c:pt idx="2">
                        <c:v>Intel Xeon Platinum 8362</c:v>
                      </c:pt>
                      <c:pt idx="3">
                        <c:v>Intel Core i9-13900K</c:v>
                      </c:pt>
                    </c:strCache>
                  </c:strRef>
                </c15:cat>
              </c15:filteredCategoryTitle>
            </c:ext>
            <c:ext xmlns:c16="http://schemas.microsoft.com/office/drawing/2014/chart" uri="{C3380CC4-5D6E-409C-BE32-E72D297353CC}">
              <c16:uniqueId val="{00000000-968F-4BD0-BF9A-231DF15FDD8A}"/>
            </c:ext>
          </c:extLst>
        </c:ser>
        <c:dLbls>
          <c:showLegendKey val="0"/>
          <c:showVal val="0"/>
          <c:showCatName val="0"/>
          <c:showSerName val="0"/>
          <c:showPercent val="0"/>
          <c:showBubbleSize val="0"/>
        </c:dLbls>
        <c:gapWidth val="219"/>
        <c:overlap val="-27"/>
        <c:axId val="1547391040"/>
        <c:axId val="1547384800"/>
      </c:barChart>
      <c:catAx>
        <c:axId val="1547391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47384800"/>
        <c:crosses val="autoZero"/>
        <c:auto val="1"/>
        <c:lblAlgn val="ctr"/>
        <c:lblOffset val="100"/>
        <c:noMultiLvlLbl val="0"/>
      </c:catAx>
      <c:valAx>
        <c:axId val="1547384800"/>
        <c:scaling>
          <c:logBase val="10"/>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de-DE" dirty="0"/>
                  <a:t>SHA-256 Hashes</a:t>
                </a:r>
                <a:r>
                  <a:rPr lang="de-DE" baseline="0" dirty="0"/>
                  <a:t> pro Sekunde</a:t>
                </a:r>
                <a:endParaRPr lang="de-DE"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de-DE"/>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547391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CDBCAC-5F00-47F0-BBE7-4862A47AF8BE}" type="datetimeFigureOut">
              <a:rPr lang="de-DE" smtClean="0"/>
              <a:t>24.02.2023</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99ADF2-3AF6-4B39-998B-734B61508636}" type="slidenum">
              <a:rPr lang="de-DE" smtClean="0"/>
              <a:t>‹Nr.›</a:t>
            </a:fld>
            <a:endParaRPr lang="de-DE"/>
          </a:p>
        </p:txBody>
      </p:sp>
    </p:spTree>
    <p:extLst>
      <p:ext uri="{BB962C8B-B14F-4D97-AF65-F5344CB8AC3E}">
        <p14:creationId xmlns:p14="http://schemas.microsoft.com/office/powerpoint/2010/main" val="3474665985"/>
      </p:ext>
    </p:extLst>
  </p:cSld>
  <p:clrMap bg1="lt1" tx1="dk1" bg2="lt2" tx2="dk2" accent1="accent1" accent2="accent2" accent3="accent3" accent4="accent4" accent5="accent5" accent6="accent6" hlink="hlink" folHlink="folHlink"/>
  <p:notesStyle>
    <a:lvl1pPr marL="0" algn="l" defTabSz="914353" rtl="0" eaLnBrk="1" latinLnBrk="0" hangingPunct="1">
      <a:defRPr sz="1200" kern="1200">
        <a:solidFill>
          <a:schemeClr val="tx1"/>
        </a:solidFill>
        <a:latin typeface="+mn-lt"/>
        <a:ea typeface="+mn-ea"/>
        <a:cs typeface="+mn-cs"/>
      </a:defRPr>
    </a:lvl1pPr>
    <a:lvl2pPr marL="457177" algn="l" defTabSz="914353" rtl="0" eaLnBrk="1" latinLnBrk="0" hangingPunct="1">
      <a:defRPr sz="1200" kern="1200">
        <a:solidFill>
          <a:schemeClr val="tx1"/>
        </a:solidFill>
        <a:latin typeface="+mn-lt"/>
        <a:ea typeface="+mn-ea"/>
        <a:cs typeface="+mn-cs"/>
      </a:defRPr>
    </a:lvl2pPr>
    <a:lvl3pPr marL="914353" algn="l" defTabSz="914353" rtl="0" eaLnBrk="1" latinLnBrk="0" hangingPunct="1">
      <a:defRPr sz="1200" kern="1200">
        <a:solidFill>
          <a:schemeClr val="tx1"/>
        </a:solidFill>
        <a:latin typeface="+mn-lt"/>
        <a:ea typeface="+mn-ea"/>
        <a:cs typeface="+mn-cs"/>
      </a:defRPr>
    </a:lvl3pPr>
    <a:lvl4pPr marL="1371530" algn="l" defTabSz="914353" rtl="0" eaLnBrk="1" latinLnBrk="0" hangingPunct="1">
      <a:defRPr sz="1200" kern="1200">
        <a:solidFill>
          <a:schemeClr val="tx1"/>
        </a:solidFill>
        <a:latin typeface="+mn-lt"/>
        <a:ea typeface="+mn-ea"/>
        <a:cs typeface="+mn-cs"/>
      </a:defRPr>
    </a:lvl4pPr>
    <a:lvl5pPr marL="1828706" algn="l" defTabSz="914353" rtl="0" eaLnBrk="1" latinLnBrk="0" hangingPunct="1">
      <a:defRPr sz="1200" kern="1200">
        <a:solidFill>
          <a:schemeClr val="tx1"/>
        </a:solidFill>
        <a:latin typeface="+mn-lt"/>
        <a:ea typeface="+mn-ea"/>
        <a:cs typeface="+mn-cs"/>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Funktion von der Menge </a:t>
            </a:r>
            <a:r>
              <a:rPr lang="de-DE" dirty="0">
                <a:effectLst/>
              </a:rPr>
              <a:t>D </a:t>
            </a:r>
            <a:r>
              <a:rPr lang="de-DE" dirty="0"/>
              <a:t>in die Menge </a:t>
            </a:r>
            <a:r>
              <a:rPr lang="de-DE" dirty="0">
                <a:effectLst/>
              </a:rPr>
              <a:t>Z </a:t>
            </a:r>
            <a:r>
              <a:rPr lang="de-DE" dirty="0"/>
              <a:t>ist eine Menge </a:t>
            </a:r>
            <a:r>
              <a:rPr lang="de-DE" dirty="0">
                <a:effectLst/>
              </a:rPr>
              <a:t>f </a:t>
            </a:r>
            <a:r>
              <a:rPr lang="de-DE" dirty="0"/>
              <a:t>, die die folgenden Eigenschaften hat</a:t>
            </a:r>
          </a:p>
          <a:p>
            <a:r>
              <a:rPr lang="de-DE" i="1" dirty="0"/>
              <a:t>Linkstotal: </a:t>
            </a:r>
            <a:r>
              <a:rPr lang="de-DE" dirty="0"/>
              <a:t>jedes Element </a:t>
            </a:r>
            <a:r>
              <a:rPr lang="de-DE" dirty="0" err="1">
                <a:effectLst/>
              </a:rPr>
              <a:t>a∈A</a:t>
            </a:r>
            <a:r>
              <a:rPr lang="de-DE" dirty="0"/>
              <a:t> zu mindestens! einem Element aus der anderen Menge (hier </a:t>
            </a:r>
            <a:r>
              <a:rPr lang="de-DE" dirty="0">
                <a:effectLst/>
              </a:rPr>
              <a:t>B</a:t>
            </a:r>
            <a:r>
              <a:rPr lang="de-DE" dirty="0"/>
              <a:t>) in Relation steht. </a:t>
            </a:r>
          </a:p>
          <a:p>
            <a:r>
              <a:rPr lang="de-DE" i="1" dirty="0"/>
              <a:t>Rechtseindeutig: </a:t>
            </a:r>
            <a:r>
              <a:rPr lang="de-DE" dirty="0"/>
              <a:t>das jedes Element von A maximal! zu einem Element aus </a:t>
            </a:r>
            <a:r>
              <a:rPr lang="de-DE" dirty="0">
                <a:effectLst/>
              </a:rPr>
              <a:t>B</a:t>
            </a:r>
            <a:r>
              <a:rPr lang="de-DE" dirty="0"/>
              <a:t> in Relation steht. </a:t>
            </a:r>
          </a:p>
          <a:p>
            <a:endParaRPr lang="de-DE" dirty="0"/>
          </a:p>
          <a:p>
            <a:r>
              <a:rPr lang="de-DE" dirty="0"/>
              <a:t>Wenn X &lt; Y dann kann man auch </a:t>
            </a:r>
            <a:r>
              <a:rPr lang="de-DE" dirty="0" err="1"/>
              <a:t>padden</a:t>
            </a: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4</a:t>
            </a:fld>
            <a:endParaRPr lang="de-DE"/>
          </a:p>
        </p:txBody>
      </p:sp>
    </p:spTree>
    <p:extLst>
      <p:ext uri="{BB962C8B-B14F-4D97-AF65-F5344CB8AC3E}">
        <p14:creationId xmlns:p14="http://schemas.microsoft.com/office/powerpoint/2010/main" val="3924484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Ansonsten ist ein Wörterbuchangriff mit wenig Speicherplatz verfügbar (Anhang G.2 im Paper von Balloon)</a:t>
            </a:r>
          </a:p>
          <a:p>
            <a:r>
              <a:rPr lang="de-DE" dirty="0"/>
              <a:t>Cloud ist </a:t>
            </a:r>
            <a:r>
              <a:rPr lang="de-DE" dirty="0" err="1"/>
              <a:t>mutually</a:t>
            </a:r>
            <a:r>
              <a:rPr lang="de-DE" dirty="0"/>
              <a:t> </a:t>
            </a:r>
            <a:r>
              <a:rPr lang="de-DE" dirty="0" err="1"/>
              <a:t>distrust</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32</a:t>
            </a:fld>
            <a:endParaRPr lang="de-DE"/>
          </a:p>
        </p:txBody>
      </p:sp>
    </p:spTree>
    <p:extLst>
      <p:ext uri="{BB962C8B-B14F-4D97-AF65-F5344CB8AC3E}">
        <p14:creationId xmlns:p14="http://schemas.microsoft.com/office/powerpoint/2010/main" val="1090928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Puffer wird in gleich große Blöcke aufgeteilt. Die Größe der Blöcke ist abhängig von der Ausgabegröße der verwendeten Hashfunktion H</a:t>
            </a:r>
          </a:p>
        </p:txBody>
      </p:sp>
      <p:sp>
        <p:nvSpPr>
          <p:cNvPr id="4" name="Foliennummernplatzhalter 3"/>
          <p:cNvSpPr>
            <a:spLocks noGrp="1"/>
          </p:cNvSpPr>
          <p:nvPr>
            <p:ph type="sldNum" sz="quarter" idx="5"/>
          </p:nvPr>
        </p:nvSpPr>
        <p:spPr/>
        <p:txBody>
          <a:bodyPr/>
          <a:lstStyle/>
          <a:p>
            <a:fld id="{C899ADF2-3AF6-4B39-998B-734B61508636}" type="slidenum">
              <a:rPr lang="de-DE" smtClean="0"/>
              <a:t>35</a:t>
            </a:fld>
            <a:endParaRPr lang="de-DE"/>
          </a:p>
        </p:txBody>
      </p:sp>
    </p:spTree>
    <p:extLst>
      <p:ext uri="{BB962C8B-B14F-4D97-AF65-F5344CB8AC3E}">
        <p14:creationId xmlns:p14="http://schemas.microsoft.com/office/powerpoint/2010/main" val="385231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 sieht ja schon intuitiv, dass wenn man versucht Platz zu sparen aka Blöcke im Buffer zu löschen, man Zeit benötigt um die Blöcke zu berechnen wenn man sie braucht</a:t>
            </a:r>
          </a:p>
          <a:p>
            <a:endParaRPr lang="de-DE" dirty="0"/>
          </a:p>
          <a:p>
            <a:r>
              <a:rPr lang="de-DE" dirty="0"/>
              <a:t>Schritt 2 natürlich R Mal</a:t>
            </a:r>
          </a:p>
        </p:txBody>
      </p:sp>
      <p:sp>
        <p:nvSpPr>
          <p:cNvPr id="4" name="Foliennummernplatzhalter 3"/>
          <p:cNvSpPr>
            <a:spLocks noGrp="1"/>
          </p:cNvSpPr>
          <p:nvPr>
            <p:ph type="sldNum" sz="quarter" idx="5"/>
          </p:nvPr>
        </p:nvSpPr>
        <p:spPr/>
        <p:txBody>
          <a:bodyPr/>
          <a:lstStyle/>
          <a:p>
            <a:fld id="{C899ADF2-3AF6-4B39-998B-734B61508636}" type="slidenum">
              <a:rPr lang="de-DE" smtClean="0"/>
              <a:t>37</a:t>
            </a:fld>
            <a:endParaRPr lang="de-DE"/>
          </a:p>
        </p:txBody>
      </p:sp>
    </p:spTree>
    <p:extLst>
      <p:ext uri="{BB962C8B-B14F-4D97-AF65-F5344CB8AC3E}">
        <p14:creationId xmlns:p14="http://schemas.microsoft.com/office/powerpoint/2010/main" val="2251686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 sind die </a:t>
            </a:r>
            <a:r>
              <a:rPr lang="de-DE" dirty="0" err="1"/>
              <a:t>Rounds</a:t>
            </a:r>
            <a:endParaRPr lang="de-DE" dirty="0"/>
          </a:p>
          <a:p>
            <a:r>
              <a:rPr lang="de-DE" dirty="0"/>
              <a:t>Man nutzt pseudo-zufällige Zahlen, damit die Funktion weiterhin deterministisch bzgl. seiner Eingabe ist. Ansonsten könnte man für den Sicherheitsbeweis keine Zustandsgraphen bilden</a:t>
            </a:r>
          </a:p>
        </p:txBody>
      </p:sp>
      <p:sp>
        <p:nvSpPr>
          <p:cNvPr id="4" name="Foliennummernplatzhalter 3"/>
          <p:cNvSpPr>
            <a:spLocks noGrp="1"/>
          </p:cNvSpPr>
          <p:nvPr>
            <p:ph type="sldNum" sz="quarter" idx="5"/>
          </p:nvPr>
        </p:nvSpPr>
        <p:spPr/>
        <p:txBody>
          <a:bodyPr/>
          <a:lstStyle/>
          <a:p>
            <a:fld id="{C899ADF2-3AF6-4B39-998B-734B61508636}" type="slidenum">
              <a:rPr lang="de-DE" smtClean="0"/>
              <a:t>38</a:t>
            </a:fld>
            <a:endParaRPr lang="de-DE"/>
          </a:p>
        </p:txBody>
      </p:sp>
    </p:spTree>
    <p:extLst>
      <p:ext uri="{BB962C8B-B14F-4D97-AF65-F5344CB8AC3E}">
        <p14:creationId xmlns:p14="http://schemas.microsoft.com/office/powerpoint/2010/main" val="3227312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0" i="0" u="none" strike="noStrike" baseline="0" dirty="0">
                <a:latin typeface="+mn-lt"/>
              </a:rPr>
              <a:t>„Minimum </a:t>
            </a:r>
            <a:r>
              <a:rPr lang="de-DE" sz="1800" b="0" i="0" u="none" strike="noStrike" baseline="0" dirty="0" err="1">
                <a:latin typeface="+mn-lt"/>
              </a:rPr>
              <a:t>buffer</a:t>
            </a:r>
            <a:r>
              <a:rPr lang="de-DE" sz="1800" b="0" i="0" u="none" strike="noStrike" baseline="0" dirty="0">
                <a:latin typeface="+mn-lt"/>
              </a:rPr>
              <a:t> </a:t>
            </a:r>
            <a:r>
              <a:rPr lang="de-DE" sz="1800" b="0" i="0" u="none" strike="noStrike" baseline="0" dirty="0" err="1">
                <a:latin typeface="+mn-lt"/>
              </a:rPr>
              <a:t>size</a:t>
            </a:r>
            <a:r>
              <a:rPr lang="de-DE" sz="1800" b="0" i="0" u="none" strike="noStrike" baseline="0" dirty="0">
                <a:latin typeface="+mn-lt"/>
              </a:rPr>
              <a:t> </a:t>
            </a:r>
            <a:r>
              <a:rPr lang="de-DE" sz="1800" b="0" i="0" u="none" strike="noStrike" baseline="0" dirty="0" err="1">
                <a:latin typeface="+mn-lt"/>
              </a:rPr>
              <a:t>required</a:t>
            </a:r>
            <a:r>
              <a:rPr lang="de-DE" sz="1800" b="0" i="0" u="none" strike="noStrike" baseline="0" dirty="0">
                <a:latin typeface="+mn-lt"/>
              </a:rPr>
              <a:t>“ -&gt; bedeutet hier: ohne </a:t>
            </a:r>
            <a:r>
              <a:rPr lang="de-DE" sz="1800" b="0" i="0" u="none" strike="noStrike" baseline="0" dirty="0" err="1">
                <a:latin typeface="+mn-lt"/>
              </a:rPr>
              <a:t>slowdown</a:t>
            </a:r>
            <a:endParaRPr lang="de-DE" sz="1800" b="0" i="0" u="none" strike="noStrike" baseline="0" dirty="0">
              <a:latin typeface="+mn-lt"/>
            </a:endParaRPr>
          </a:p>
          <a:p>
            <a:r>
              <a:rPr lang="de-DE" sz="1800" b="0" i="0" u="none" strike="noStrike" baseline="0" dirty="0">
                <a:latin typeface="+mn-lt"/>
              </a:rPr>
              <a:t>Wie viele Hashes in einer Sekunde pro Puffer Größe um die Funktion ohne </a:t>
            </a:r>
            <a:r>
              <a:rPr lang="de-DE" sz="1800" b="0" i="0" u="none" strike="noStrike" baseline="0" dirty="0" err="1">
                <a:latin typeface="+mn-lt"/>
              </a:rPr>
              <a:t>Slowdown</a:t>
            </a:r>
            <a:r>
              <a:rPr lang="de-DE" sz="1800" b="0" i="0" u="none" strike="noStrike" baseline="0" dirty="0">
                <a:latin typeface="+mn-lt"/>
              </a:rPr>
              <a:t> zu berechnen</a:t>
            </a:r>
          </a:p>
          <a:p>
            <a:r>
              <a:rPr lang="de-DE" sz="1800" b="0" i="0" u="none" strike="noStrike" baseline="0" dirty="0">
                <a:latin typeface="+mn-lt"/>
              </a:rPr>
              <a:t>Oben rechts ist besser, weil man dann mehr Speicher mit mehr Performance nutzt</a:t>
            </a:r>
          </a:p>
          <a:p>
            <a:r>
              <a:rPr lang="de-DE" sz="1800" b="0" i="0" u="none" strike="noStrike" baseline="0" dirty="0">
                <a:latin typeface="+mn-lt"/>
              </a:rPr>
              <a:t>PBKDF (10^5 Iterationen SHA512) und </a:t>
            </a:r>
            <a:r>
              <a:rPr lang="de-DE" sz="1800" b="0" i="0" u="none" strike="noStrike" baseline="0" dirty="0" err="1">
                <a:latin typeface="+mn-lt"/>
              </a:rPr>
              <a:t>bcyrpt</a:t>
            </a:r>
            <a:r>
              <a:rPr lang="de-DE" sz="1800" b="0" i="0" u="none" strike="noStrike" baseline="0" dirty="0">
                <a:latin typeface="+mn-lt"/>
              </a:rPr>
              <a:t> (</a:t>
            </a:r>
            <a:r>
              <a:rPr lang="de-DE" sz="1800" b="0" i="0" u="none" strike="noStrike" baseline="0" dirty="0" err="1">
                <a:latin typeface="+mn-lt"/>
              </a:rPr>
              <a:t>cost</a:t>
            </a:r>
            <a:r>
              <a:rPr lang="de-DE" sz="1800" b="0" i="0" u="none" strike="noStrike" baseline="0" dirty="0">
                <a:latin typeface="+mn-lt"/>
              </a:rPr>
              <a:t>=10) als non </a:t>
            </a:r>
            <a:r>
              <a:rPr lang="de-DE" sz="1800" b="0" i="0" u="none" strike="noStrike" baseline="0" dirty="0" err="1">
                <a:latin typeface="+mn-lt"/>
              </a:rPr>
              <a:t>memory</a:t>
            </a:r>
            <a:r>
              <a:rPr lang="de-DE" sz="1800" b="0" i="0" u="none" strike="noStrike" baseline="0" dirty="0">
                <a:latin typeface="+mn-lt"/>
              </a:rPr>
              <a:t> </a:t>
            </a:r>
            <a:r>
              <a:rPr lang="de-DE" sz="1800" b="0" i="0" u="none" strike="noStrike" baseline="0" dirty="0" err="1">
                <a:latin typeface="+mn-lt"/>
              </a:rPr>
              <a:t>hard</a:t>
            </a:r>
            <a:r>
              <a:rPr lang="de-DE" sz="1800" b="0" i="0" u="none" strike="noStrike" baseline="0" dirty="0">
                <a:latin typeface="+mn-lt"/>
              </a:rPr>
              <a:t> </a:t>
            </a:r>
            <a:r>
              <a:rPr lang="de-DE" sz="1800" b="0" i="0" u="none" strike="noStrike" baseline="0" dirty="0" err="1">
                <a:latin typeface="+mn-lt"/>
              </a:rPr>
              <a:t>functions</a:t>
            </a:r>
            <a:r>
              <a:rPr lang="de-DE" sz="1800" b="0" i="0" u="none" strike="noStrike" baseline="0" dirty="0">
                <a:latin typeface="+mn-lt"/>
              </a:rPr>
              <a:t>, daher auch keine Linie sondern nur ein Punkt (Standard Parameter)</a:t>
            </a:r>
          </a:p>
          <a:p>
            <a:r>
              <a:rPr lang="de-DE" sz="1800" b="0" i="0" u="none" strike="noStrike" baseline="0" dirty="0">
                <a:latin typeface="+mn-lt"/>
              </a:rPr>
              <a:t>Argon2 = Argon2i</a:t>
            </a:r>
          </a:p>
          <a:p>
            <a:r>
              <a:rPr lang="de-DE" sz="1800" b="0" i="0" u="none" strike="noStrike" baseline="0" dirty="0">
                <a:latin typeface="+mn-lt"/>
              </a:rPr>
              <a:t>SHA512 = SHA2-512</a:t>
            </a:r>
            <a:endParaRPr lang="de-DE" dirty="0">
              <a:latin typeface="+mn-lt"/>
            </a:endParaRPr>
          </a:p>
        </p:txBody>
      </p:sp>
      <p:sp>
        <p:nvSpPr>
          <p:cNvPr id="4" name="Foliennummernplatzhalter 3"/>
          <p:cNvSpPr>
            <a:spLocks noGrp="1"/>
          </p:cNvSpPr>
          <p:nvPr>
            <p:ph type="sldNum" sz="quarter" idx="5"/>
          </p:nvPr>
        </p:nvSpPr>
        <p:spPr/>
        <p:txBody>
          <a:bodyPr/>
          <a:lstStyle/>
          <a:p>
            <a:fld id="{C899ADF2-3AF6-4B39-998B-734B61508636}" type="slidenum">
              <a:rPr lang="de-DE" smtClean="0"/>
              <a:t>44</a:t>
            </a:fld>
            <a:endParaRPr lang="de-DE"/>
          </a:p>
        </p:txBody>
      </p:sp>
    </p:spTree>
    <p:extLst>
      <p:ext uri="{BB962C8B-B14F-4D97-AF65-F5344CB8AC3E}">
        <p14:creationId xmlns:p14="http://schemas.microsoft.com/office/powerpoint/2010/main" val="367408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das </a:t>
            </a:r>
            <a:r>
              <a:rPr lang="de-DE" dirty="0" err="1"/>
              <a:t>sycrpt</a:t>
            </a:r>
            <a:r>
              <a:rPr lang="de-DE" dirty="0"/>
              <a:t> beinahe perfekt </a:t>
            </a:r>
            <a:r>
              <a:rPr lang="de-DE" dirty="0" err="1"/>
              <a:t>memory</a:t>
            </a:r>
            <a:r>
              <a:rPr lang="de-DE" dirty="0"/>
              <a:t> </a:t>
            </a:r>
            <a:r>
              <a:rPr lang="de-DE" dirty="0" err="1"/>
              <a:t>hard</a:t>
            </a:r>
            <a:r>
              <a:rPr lang="de-DE" dirty="0"/>
              <a:t> ist in </a:t>
            </a:r>
            <a:r>
              <a:rPr lang="de-DE" dirty="0" err="1"/>
              <a:t>pROM</a:t>
            </a:r>
            <a:r>
              <a:rPr lang="de-DE" dirty="0"/>
              <a:t> -&gt; aber kein </a:t>
            </a:r>
            <a:r>
              <a:rPr lang="de-DE" dirty="0" err="1"/>
              <a:t>data</a:t>
            </a:r>
            <a:r>
              <a:rPr lang="de-DE" dirty="0"/>
              <a:t> </a:t>
            </a:r>
            <a:r>
              <a:rPr lang="de-DE" dirty="0" err="1"/>
              <a:t>independent</a:t>
            </a:r>
            <a:r>
              <a:rPr lang="de-DE" dirty="0"/>
              <a:t> </a:t>
            </a:r>
            <a:r>
              <a:rPr lang="de-DE" dirty="0" err="1"/>
              <a:t>access</a:t>
            </a:r>
            <a:r>
              <a:rPr lang="de-DE" dirty="0"/>
              <a:t> </a:t>
            </a:r>
            <a:r>
              <a:rPr lang="de-DE" dirty="0" err="1"/>
              <a:t>pattern</a:t>
            </a: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49</a:t>
            </a:fld>
            <a:endParaRPr lang="de-DE"/>
          </a:p>
        </p:txBody>
      </p:sp>
    </p:spTree>
    <p:extLst>
      <p:ext uri="{BB962C8B-B14F-4D97-AF65-F5344CB8AC3E}">
        <p14:creationId xmlns:p14="http://schemas.microsoft.com/office/powerpoint/2010/main" val="2202414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Und das </a:t>
            </a:r>
            <a:r>
              <a:rPr lang="de-DE" dirty="0" err="1"/>
              <a:t>sycrpt</a:t>
            </a:r>
            <a:r>
              <a:rPr lang="de-DE" dirty="0"/>
              <a:t> beinahe perfekt </a:t>
            </a:r>
            <a:r>
              <a:rPr lang="de-DE" dirty="0" err="1"/>
              <a:t>memory</a:t>
            </a:r>
            <a:r>
              <a:rPr lang="de-DE" dirty="0"/>
              <a:t> </a:t>
            </a:r>
            <a:r>
              <a:rPr lang="de-DE" dirty="0" err="1"/>
              <a:t>hard</a:t>
            </a:r>
            <a:r>
              <a:rPr lang="de-DE" dirty="0"/>
              <a:t> ist in </a:t>
            </a:r>
            <a:r>
              <a:rPr lang="de-DE" dirty="0" err="1"/>
              <a:t>pROM</a:t>
            </a:r>
            <a:r>
              <a:rPr lang="de-DE" dirty="0"/>
              <a:t> -&gt; aber kein </a:t>
            </a:r>
            <a:r>
              <a:rPr lang="de-DE" dirty="0" err="1"/>
              <a:t>data</a:t>
            </a:r>
            <a:r>
              <a:rPr lang="de-DE" dirty="0"/>
              <a:t> </a:t>
            </a:r>
            <a:r>
              <a:rPr lang="de-DE" dirty="0" err="1"/>
              <a:t>independent</a:t>
            </a:r>
            <a:r>
              <a:rPr lang="de-DE" dirty="0"/>
              <a:t> </a:t>
            </a:r>
            <a:r>
              <a:rPr lang="de-DE" dirty="0" err="1"/>
              <a:t>access</a:t>
            </a:r>
            <a:r>
              <a:rPr lang="de-DE" dirty="0"/>
              <a:t> </a:t>
            </a:r>
            <a:r>
              <a:rPr lang="de-DE" dirty="0" err="1"/>
              <a:t>pattern</a:t>
            </a: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50</a:t>
            </a:fld>
            <a:endParaRPr lang="de-DE"/>
          </a:p>
        </p:txBody>
      </p:sp>
    </p:spTree>
    <p:extLst>
      <p:ext uri="{BB962C8B-B14F-4D97-AF65-F5344CB8AC3E}">
        <p14:creationId xmlns:p14="http://schemas.microsoft.com/office/powerpoint/2010/main" val="263397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Throwback</a:t>
            </a:r>
            <a:r>
              <a:rPr lang="de-DE" dirty="0"/>
              <a:t> zu den verschiedenen Implementierungen: alle machen in 2b irgendwas anders. </a:t>
            </a:r>
          </a:p>
        </p:txBody>
      </p:sp>
      <p:sp>
        <p:nvSpPr>
          <p:cNvPr id="4" name="Foliennummernplatzhalter 3"/>
          <p:cNvSpPr>
            <a:spLocks noGrp="1"/>
          </p:cNvSpPr>
          <p:nvPr>
            <p:ph type="sldNum" sz="quarter" idx="5"/>
          </p:nvPr>
        </p:nvSpPr>
        <p:spPr/>
        <p:txBody>
          <a:bodyPr/>
          <a:lstStyle/>
          <a:p>
            <a:fld id="{C899ADF2-3AF6-4B39-998B-734B61508636}" type="slidenum">
              <a:rPr lang="de-DE" smtClean="0"/>
              <a:t>51</a:t>
            </a:fld>
            <a:endParaRPr lang="de-DE"/>
          </a:p>
        </p:txBody>
      </p:sp>
    </p:spTree>
    <p:extLst>
      <p:ext uri="{BB962C8B-B14F-4D97-AF65-F5344CB8AC3E}">
        <p14:creationId xmlns:p14="http://schemas.microsoft.com/office/powerpoint/2010/main" val="182196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52</a:t>
            </a:fld>
            <a:endParaRPr lang="de-DE"/>
          </a:p>
        </p:txBody>
      </p:sp>
    </p:spTree>
    <p:extLst>
      <p:ext uri="{BB962C8B-B14F-4D97-AF65-F5344CB8AC3E}">
        <p14:creationId xmlns:p14="http://schemas.microsoft.com/office/powerpoint/2010/main" val="2776817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Knuddels GmbH &amp; Co. KG in Karlsruhe -&gt; Jahresumsatz im einstelligen </a:t>
            </a:r>
            <a:r>
              <a:rPr lang="de-DE" dirty="0" err="1"/>
              <a:t>Mio</a:t>
            </a:r>
            <a:r>
              <a:rPr lang="de-DE" dirty="0"/>
              <a:t> Bereich / 50 Mitarbeitende</a:t>
            </a:r>
          </a:p>
        </p:txBody>
      </p:sp>
      <p:sp>
        <p:nvSpPr>
          <p:cNvPr id="4" name="Foliennummernplatzhalter 3"/>
          <p:cNvSpPr>
            <a:spLocks noGrp="1"/>
          </p:cNvSpPr>
          <p:nvPr>
            <p:ph type="sldNum" sz="quarter" idx="5"/>
          </p:nvPr>
        </p:nvSpPr>
        <p:spPr/>
        <p:txBody>
          <a:bodyPr/>
          <a:lstStyle/>
          <a:p>
            <a:fld id="{C899ADF2-3AF6-4B39-998B-734B61508636}" type="slidenum">
              <a:rPr lang="de-DE" smtClean="0"/>
              <a:t>68</a:t>
            </a:fld>
            <a:endParaRPr lang="de-DE"/>
          </a:p>
        </p:txBody>
      </p:sp>
    </p:spTree>
    <p:extLst>
      <p:ext uri="{BB962C8B-B14F-4D97-AF65-F5344CB8AC3E}">
        <p14:creationId xmlns:p14="http://schemas.microsoft.com/office/powerpoint/2010/main" val="124901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Funktion von der Menge </a:t>
            </a:r>
            <a:r>
              <a:rPr lang="de-DE" dirty="0">
                <a:effectLst/>
              </a:rPr>
              <a:t>D </a:t>
            </a:r>
            <a:r>
              <a:rPr lang="de-DE" dirty="0"/>
              <a:t>in die Menge </a:t>
            </a:r>
            <a:r>
              <a:rPr lang="de-DE" dirty="0">
                <a:effectLst/>
              </a:rPr>
              <a:t>Z </a:t>
            </a:r>
            <a:r>
              <a:rPr lang="de-DE" dirty="0"/>
              <a:t>ist eine Menge </a:t>
            </a:r>
            <a:r>
              <a:rPr lang="de-DE" dirty="0">
                <a:effectLst/>
              </a:rPr>
              <a:t>f </a:t>
            </a:r>
            <a:r>
              <a:rPr lang="de-DE" dirty="0"/>
              <a:t>, die die folgenden Eigenschaften hat</a:t>
            </a:r>
          </a:p>
          <a:p>
            <a:r>
              <a:rPr lang="de-DE" i="1" dirty="0"/>
              <a:t>Linkstotal: </a:t>
            </a:r>
            <a:r>
              <a:rPr lang="de-DE" dirty="0"/>
              <a:t>jedes Element </a:t>
            </a:r>
            <a:r>
              <a:rPr lang="de-DE" dirty="0" err="1">
                <a:effectLst/>
              </a:rPr>
              <a:t>a∈A</a:t>
            </a:r>
            <a:r>
              <a:rPr lang="de-DE" dirty="0"/>
              <a:t> zu mindestens! einem Element aus der anderen Menge (hier </a:t>
            </a:r>
            <a:r>
              <a:rPr lang="de-DE" dirty="0">
                <a:effectLst/>
              </a:rPr>
              <a:t>B</a:t>
            </a:r>
            <a:r>
              <a:rPr lang="de-DE" dirty="0"/>
              <a:t>) in Relation steht. </a:t>
            </a:r>
          </a:p>
          <a:p>
            <a:r>
              <a:rPr lang="de-DE" i="1" dirty="0"/>
              <a:t>Rechtseindeutig: </a:t>
            </a:r>
            <a:r>
              <a:rPr lang="de-DE" dirty="0"/>
              <a:t>das jedes Element von A maximal! zu einem Element aus </a:t>
            </a:r>
            <a:r>
              <a:rPr lang="de-DE" dirty="0">
                <a:effectLst/>
              </a:rPr>
              <a:t>B</a:t>
            </a:r>
            <a:r>
              <a:rPr lang="de-DE" dirty="0"/>
              <a:t> in Relation steht. </a:t>
            </a:r>
          </a:p>
        </p:txBody>
      </p:sp>
      <p:sp>
        <p:nvSpPr>
          <p:cNvPr id="4" name="Foliennummernplatzhalter 3"/>
          <p:cNvSpPr>
            <a:spLocks noGrp="1"/>
          </p:cNvSpPr>
          <p:nvPr>
            <p:ph type="sldNum" sz="quarter" idx="5"/>
          </p:nvPr>
        </p:nvSpPr>
        <p:spPr/>
        <p:txBody>
          <a:bodyPr/>
          <a:lstStyle/>
          <a:p>
            <a:fld id="{C899ADF2-3AF6-4B39-998B-734B61508636}" type="slidenum">
              <a:rPr lang="de-DE" smtClean="0"/>
              <a:t>5</a:t>
            </a:fld>
            <a:endParaRPr lang="de-DE"/>
          </a:p>
        </p:txBody>
      </p:sp>
    </p:spTree>
    <p:extLst>
      <p:ext uri="{BB962C8B-B14F-4D97-AF65-F5344CB8AC3E}">
        <p14:creationId xmlns:p14="http://schemas.microsoft.com/office/powerpoint/2010/main" val="2018778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Hashfunktionen müssen also diese Kriterien erfüllen und keine besseren Laufzeiten zulassen</a:t>
            </a:r>
          </a:p>
        </p:txBody>
      </p:sp>
      <p:sp>
        <p:nvSpPr>
          <p:cNvPr id="4" name="Foliennummernplatzhalter 3"/>
          <p:cNvSpPr>
            <a:spLocks noGrp="1"/>
          </p:cNvSpPr>
          <p:nvPr>
            <p:ph type="sldNum" sz="quarter" idx="5"/>
          </p:nvPr>
        </p:nvSpPr>
        <p:spPr/>
        <p:txBody>
          <a:bodyPr/>
          <a:lstStyle/>
          <a:p>
            <a:fld id="{C899ADF2-3AF6-4B39-998B-734B61508636}" type="slidenum">
              <a:rPr lang="de-DE" smtClean="0"/>
              <a:t>70</a:t>
            </a:fld>
            <a:endParaRPr lang="de-DE"/>
          </a:p>
        </p:txBody>
      </p:sp>
    </p:spTree>
    <p:extLst>
      <p:ext uri="{BB962C8B-B14F-4D97-AF65-F5344CB8AC3E}">
        <p14:creationId xmlns:p14="http://schemas.microsoft.com/office/powerpoint/2010/main" val="493827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Hashfunktionen müssen also diese Kriterien erfüllen und keine besseren Laufzeiten zulassen</a:t>
            </a:r>
          </a:p>
        </p:txBody>
      </p:sp>
      <p:sp>
        <p:nvSpPr>
          <p:cNvPr id="4" name="Foliennummernplatzhalter 3"/>
          <p:cNvSpPr>
            <a:spLocks noGrp="1"/>
          </p:cNvSpPr>
          <p:nvPr>
            <p:ph type="sldNum" sz="quarter" idx="5"/>
          </p:nvPr>
        </p:nvSpPr>
        <p:spPr/>
        <p:txBody>
          <a:bodyPr/>
          <a:lstStyle/>
          <a:p>
            <a:fld id="{C899ADF2-3AF6-4B39-998B-734B61508636}" type="slidenum">
              <a:rPr lang="de-DE" smtClean="0"/>
              <a:t>71</a:t>
            </a:fld>
            <a:endParaRPr lang="de-DE"/>
          </a:p>
        </p:txBody>
      </p:sp>
    </p:spTree>
    <p:extLst>
      <p:ext uri="{BB962C8B-B14F-4D97-AF65-F5344CB8AC3E}">
        <p14:creationId xmlns:p14="http://schemas.microsoft.com/office/powerpoint/2010/main" val="3019283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Think </a:t>
            </a:r>
            <a:r>
              <a:rPr lang="de-DE" dirty="0" err="1"/>
              <a:t>about</a:t>
            </a:r>
            <a:r>
              <a:rPr lang="de-DE" dirty="0"/>
              <a:t> Smartwatches, Kartenlesegeräte, </a:t>
            </a:r>
            <a:r>
              <a:rPr lang="de-DE" dirty="0" err="1"/>
              <a:t>etc</a:t>
            </a:r>
            <a:r>
              <a:rPr lang="de-DE" dirty="0"/>
              <a:t> </a:t>
            </a:r>
            <a:r>
              <a:rPr lang="de-DE" dirty="0" err="1"/>
              <a:t>etc</a:t>
            </a:r>
            <a:r>
              <a:rPr lang="de-DE" dirty="0"/>
              <a:t> </a:t>
            </a:r>
            <a:r>
              <a:rPr lang="de-DE" dirty="0" err="1"/>
              <a:t>etc</a:t>
            </a:r>
            <a:endParaRPr lang="de-DE" dirty="0"/>
          </a:p>
          <a:p>
            <a:endParaRPr lang="de-DE" dirty="0"/>
          </a:p>
          <a:p>
            <a:r>
              <a:rPr lang="de-DE" dirty="0"/>
              <a:t>Man kann auch sagen, dass ein Random Oracle eine ideale kryptographische Hashfunktion ist. Liefert eine Gleichverteilung. -&gt; Kann es gar nicht geben, da die Funktion deterministisch ist, aber keine Zufälligkeit hinzufügen kann. D.h. die Zufälligkeit ist abhängig von der Eingabe der Hashfunktion.</a:t>
            </a:r>
          </a:p>
          <a:p>
            <a:endParaRPr lang="de-DE" dirty="0"/>
          </a:p>
          <a:p>
            <a:r>
              <a:rPr lang="de-DE" dirty="0"/>
              <a:t>Es kann ein echtes Zufalls-Orakel nicht geben -&gt; Church-Turing These</a:t>
            </a:r>
          </a:p>
        </p:txBody>
      </p:sp>
      <p:sp>
        <p:nvSpPr>
          <p:cNvPr id="4" name="Foliennummernplatzhalter 3"/>
          <p:cNvSpPr>
            <a:spLocks noGrp="1"/>
          </p:cNvSpPr>
          <p:nvPr>
            <p:ph type="sldNum" sz="quarter" idx="5"/>
          </p:nvPr>
        </p:nvSpPr>
        <p:spPr/>
        <p:txBody>
          <a:bodyPr/>
          <a:lstStyle/>
          <a:p>
            <a:fld id="{C899ADF2-3AF6-4B39-998B-734B61508636}" type="slidenum">
              <a:rPr lang="de-DE" smtClean="0"/>
              <a:t>72</a:t>
            </a:fld>
            <a:endParaRPr lang="de-DE"/>
          </a:p>
        </p:txBody>
      </p:sp>
    </p:spTree>
    <p:extLst>
      <p:ext uri="{BB962C8B-B14F-4D97-AF65-F5344CB8AC3E}">
        <p14:creationId xmlns:p14="http://schemas.microsoft.com/office/powerpoint/2010/main" val="993010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74</a:t>
            </a:fld>
            <a:endParaRPr lang="de-DE"/>
          </a:p>
        </p:txBody>
      </p:sp>
    </p:spTree>
    <p:extLst>
      <p:ext uri="{BB962C8B-B14F-4D97-AF65-F5344CB8AC3E}">
        <p14:creationId xmlns:p14="http://schemas.microsoft.com/office/powerpoint/2010/main" val="3673385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effectLst/>
                <a:latin typeface="Times New Roman" panose="02020603050405020304" pitchFamily="18" charset="0"/>
              </a:rPr>
              <a:t>tool originally created to study compiler operations. </a:t>
            </a: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76</a:t>
            </a:fld>
            <a:endParaRPr lang="de-DE"/>
          </a:p>
        </p:txBody>
      </p:sp>
    </p:spTree>
    <p:extLst>
      <p:ext uri="{BB962C8B-B14F-4D97-AF65-F5344CB8AC3E}">
        <p14:creationId xmlns:p14="http://schemas.microsoft.com/office/powerpoint/2010/main" val="299773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Tx/>
              <a:buChar char="-"/>
            </a:pPr>
            <a:r>
              <a:rPr lang="de-DE" dirty="0"/>
              <a:t>Die drei legalen Spielzüge korrespondieren also mit </a:t>
            </a:r>
          </a:p>
          <a:p>
            <a:pPr marL="743381" lvl="1" indent="-285750">
              <a:buFontTx/>
              <a:buChar char="-"/>
            </a:pPr>
            <a:r>
              <a:rPr lang="de-DE" dirty="0"/>
              <a:t>Eingabewert in den Speicher laden</a:t>
            </a:r>
          </a:p>
          <a:p>
            <a:pPr marL="743381" lvl="1" indent="-285750">
              <a:buFontTx/>
              <a:buChar char="-"/>
            </a:pPr>
            <a:r>
              <a:rPr lang="de-DE" dirty="0"/>
              <a:t>Einen Wert aus dem Speicher löschen</a:t>
            </a:r>
          </a:p>
          <a:p>
            <a:pPr marL="743381" lvl="1" indent="-285750">
              <a:buFontTx/>
              <a:buChar char="-"/>
            </a:pPr>
            <a:r>
              <a:rPr lang="de-DE" dirty="0"/>
              <a:t>Einen Zwischenwert berechnen</a:t>
            </a:r>
          </a:p>
        </p:txBody>
      </p:sp>
      <p:sp>
        <p:nvSpPr>
          <p:cNvPr id="4" name="Foliennummernplatzhalter 3"/>
          <p:cNvSpPr>
            <a:spLocks noGrp="1"/>
          </p:cNvSpPr>
          <p:nvPr>
            <p:ph type="sldNum" sz="quarter" idx="5"/>
          </p:nvPr>
        </p:nvSpPr>
        <p:spPr/>
        <p:txBody>
          <a:bodyPr/>
          <a:lstStyle/>
          <a:p>
            <a:fld id="{C899ADF2-3AF6-4B39-998B-734B61508636}" type="slidenum">
              <a:rPr lang="de-DE" smtClean="0"/>
              <a:t>77</a:t>
            </a:fld>
            <a:endParaRPr lang="de-DE"/>
          </a:p>
        </p:txBody>
      </p:sp>
    </p:spTree>
    <p:extLst>
      <p:ext uri="{BB962C8B-B14F-4D97-AF65-F5344CB8AC3E}">
        <p14:creationId xmlns:p14="http://schemas.microsoft.com/office/powerpoint/2010/main" val="2706275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78</a:t>
            </a:fld>
            <a:endParaRPr lang="de-DE"/>
          </a:p>
        </p:txBody>
      </p:sp>
    </p:spTree>
    <p:extLst>
      <p:ext uri="{BB962C8B-B14F-4D97-AF65-F5344CB8AC3E}">
        <p14:creationId xmlns:p14="http://schemas.microsoft.com/office/powerpoint/2010/main" val="3713103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Graph separiert sich in r+1 Ebenen -&gt; eine für jede Mischrunde</a:t>
            </a:r>
          </a:p>
        </p:txBody>
      </p:sp>
      <p:sp>
        <p:nvSpPr>
          <p:cNvPr id="4" name="Foliennummernplatzhalter 3"/>
          <p:cNvSpPr>
            <a:spLocks noGrp="1"/>
          </p:cNvSpPr>
          <p:nvPr>
            <p:ph type="sldNum" sz="quarter" idx="5"/>
          </p:nvPr>
        </p:nvSpPr>
        <p:spPr/>
        <p:txBody>
          <a:bodyPr/>
          <a:lstStyle/>
          <a:p>
            <a:fld id="{C899ADF2-3AF6-4B39-998B-734B61508636}" type="slidenum">
              <a:rPr lang="de-DE" smtClean="0"/>
              <a:t>80</a:t>
            </a:fld>
            <a:endParaRPr lang="de-DE"/>
          </a:p>
        </p:txBody>
      </p:sp>
    </p:spTree>
    <p:extLst>
      <p:ext uri="{BB962C8B-B14F-4D97-AF65-F5344CB8AC3E}">
        <p14:creationId xmlns:p14="http://schemas.microsoft.com/office/powerpoint/2010/main" val="119088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Graph separiert sich in r+1 Ebenen -&gt; eine für jede Mischrunde</a:t>
            </a:r>
          </a:p>
        </p:txBody>
      </p:sp>
      <p:sp>
        <p:nvSpPr>
          <p:cNvPr id="4" name="Foliennummernplatzhalter 3"/>
          <p:cNvSpPr>
            <a:spLocks noGrp="1"/>
          </p:cNvSpPr>
          <p:nvPr>
            <p:ph type="sldNum" sz="quarter" idx="5"/>
          </p:nvPr>
        </p:nvSpPr>
        <p:spPr/>
        <p:txBody>
          <a:bodyPr/>
          <a:lstStyle/>
          <a:p>
            <a:fld id="{C899ADF2-3AF6-4B39-998B-734B61508636}" type="slidenum">
              <a:rPr lang="de-DE" smtClean="0"/>
              <a:t>81</a:t>
            </a:fld>
            <a:endParaRPr lang="de-DE"/>
          </a:p>
        </p:txBody>
      </p:sp>
    </p:spTree>
    <p:extLst>
      <p:ext uri="{BB962C8B-B14F-4D97-AF65-F5344CB8AC3E}">
        <p14:creationId xmlns:p14="http://schemas.microsoft.com/office/powerpoint/2010/main" val="2446338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Graph separiert sich in r+1 Ebenen -&gt; eine für jede Mischrunde</a:t>
            </a:r>
          </a:p>
        </p:txBody>
      </p:sp>
      <p:sp>
        <p:nvSpPr>
          <p:cNvPr id="4" name="Foliennummernplatzhalter 3"/>
          <p:cNvSpPr>
            <a:spLocks noGrp="1"/>
          </p:cNvSpPr>
          <p:nvPr>
            <p:ph type="sldNum" sz="quarter" idx="5"/>
          </p:nvPr>
        </p:nvSpPr>
        <p:spPr/>
        <p:txBody>
          <a:bodyPr/>
          <a:lstStyle/>
          <a:p>
            <a:fld id="{C899ADF2-3AF6-4B39-998B-734B61508636}" type="slidenum">
              <a:rPr lang="de-DE" smtClean="0"/>
              <a:t>82</a:t>
            </a:fld>
            <a:endParaRPr lang="de-DE"/>
          </a:p>
        </p:txBody>
      </p:sp>
    </p:spTree>
    <p:extLst>
      <p:ext uri="{BB962C8B-B14F-4D97-AF65-F5344CB8AC3E}">
        <p14:creationId xmlns:p14="http://schemas.microsoft.com/office/powerpoint/2010/main" val="1971368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Noch Deep Learning zeigen</a:t>
            </a:r>
          </a:p>
        </p:txBody>
      </p:sp>
      <p:sp>
        <p:nvSpPr>
          <p:cNvPr id="4" name="Foliennummernplatzhalter 3"/>
          <p:cNvSpPr>
            <a:spLocks noGrp="1"/>
          </p:cNvSpPr>
          <p:nvPr>
            <p:ph type="sldNum" sz="quarter" idx="5"/>
          </p:nvPr>
        </p:nvSpPr>
        <p:spPr/>
        <p:txBody>
          <a:bodyPr/>
          <a:lstStyle/>
          <a:p>
            <a:fld id="{C899ADF2-3AF6-4B39-998B-734B61508636}" type="slidenum">
              <a:rPr lang="de-DE" smtClean="0"/>
              <a:t>6</a:t>
            </a:fld>
            <a:endParaRPr lang="de-DE"/>
          </a:p>
        </p:txBody>
      </p:sp>
    </p:spTree>
    <p:extLst>
      <p:ext uri="{BB962C8B-B14F-4D97-AF65-F5344CB8AC3E}">
        <p14:creationId xmlns:p14="http://schemas.microsoft.com/office/powerpoint/2010/main" val="1838940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Graph separiert sich in r+1 Ebenen -&gt; eine für jede Mischrunde</a:t>
            </a:r>
          </a:p>
        </p:txBody>
      </p:sp>
      <p:sp>
        <p:nvSpPr>
          <p:cNvPr id="4" name="Foliennummernplatzhalter 3"/>
          <p:cNvSpPr>
            <a:spLocks noGrp="1"/>
          </p:cNvSpPr>
          <p:nvPr>
            <p:ph type="sldNum" sz="quarter" idx="5"/>
          </p:nvPr>
        </p:nvSpPr>
        <p:spPr/>
        <p:txBody>
          <a:bodyPr/>
          <a:lstStyle/>
          <a:p>
            <a:fld id="{C899ADF2-3AF6-4B39-998B-734B61508636}" type="slidenum">
              <a:rPr lang="de-DE" smtClean="0"/>
              <a:t>83</a:t>
            </a:fld>
            <a:endParaRPr lang="de-DE"/>
          </a:p>
        </p:txBody>
      </p:sp>
    </p:spTree>
    <p:extLst>
      <p:ext uri="{BB962C8B-B14F-4D97-AF65-F5344CB8AC3E}">
        <p14:creationId xmlns:p14="http://schemas.microsoft.com/office/powerpoint/2010/main" val="373664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Email: </a:t>
            </a:r>
            <a:r>
              <a:rPr lang="de-DE" dirty="0" err="1"/>
              <a:t>login</a:t>
            </a:r>
            <a:endParaRPr lang="de-DE" dirty="0"/>
          </a:p>
          <a:p>
            <a:r>
              <a:rPr lang="de-DE" dirty="0" err="1"/>
              <a:t>Unlock</a:t>
            </a:r>
            <a:r>
              <a:rPr lang="de-DE" dirty="0"/>
              <a:t> Phone</a:t>
            </a:r>
          </a:p>
          <a:p>
            <a:r>
              <a:rPr lang="de-DE" dirty="0"/>
              <a:t>Disk Encryption</a:t>
            </a:r>
          </a:p>
          <a:p>
            <a:r>
              <a:rPr lang="de-DE" dirty="0" err="1"/>
              <a:t>Sign</a:t>
            </a:r>
            <a:r>
              <a:rPr lang="de-DE" dirty="0"/>
              <a:t> PDF</a:t>
            </a:r>
          </a:p>
          <a:p>
            <a:r>
              <a:rPr lang="de-DE" dirty="0"/>
              <a:t>Log in PC</a:t>
            </a:r>
          </a:p>
        </p:txBody>
      </p:sp>
      <p:sp>
        <p:nvSpPr>
          <p:cNvPr id="4" name="Foliennummernplatzhalter 3"/>
          <p:cNvSpPr>
            <a:spLocks noGrp="1"/>
          </p:cNvSpPr>
          <p:nvPr>
            <p:ph type="sldNum" sz="quarter" idx="5"/>
          </p:nvPr>
        </p:nvSpPr>
        <p:spPr/>
        <p:txBody>
          <a:bodyPr/>
          <a:lstStyle/>
          <a:p>
            <a:fld id="{C899ADF2-3AF6-4B39-998B-734B61508636}" type="slidenum">
              <a:rPr lang="de-DE" smtClean="0"/>
              <a:t>8</a:t>
            </a:fld>
            <a:endParaRPr lang="de-DE"/>
          </a:p>
        </p:txBody>
      </p:sp>
    </p:spTree>
    <p:extLst>
      <p:ext uri="{BB962C8B-B14F-4D97-AF65-F5344CB8AC3E}">
        <p14:creationId xmlns:p14="http://schemas.microsoft.com/office/powerpoint/2010/main" val="285191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14</a:t>
            </a:fld>
            <a:endParaRPr lang="de-DE"/>
          </a:p>
        </p:txBody>
      </p:sp>
    </p:spTree>
    <p:extLst>
      <p:ext uri="{BB962C8B-B14F-4D97-AF65-F5344CB8AC3E}">
        <p14:creationId xmlns:p14="http://schemas.microsoft.com/office/powerpoint/2010/main" val="335363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21</a:t>
            </a:fld>
            <a:endParaRPr lang="de-DE"/>
          </a:p>
        </p:txBody>
      </p:sp>
    </p:spTree>
    <p:extLst>
      <p:ext uri="{BB962C8B-B14F-4D97-AF65-F5344CB8AC3E}">
        <p14:creationId xmlns:p14="http://schemas.microsoft.com/office/powerpoint/2010/main" val="119682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22</a:t>
            </a:fld>
            <a:endParaRPr lang="de-DE"/>
          </a:p>
        </p:txBody>
      </p:sp>
    </p:spTree>
    <p:extLst>
      <p:ext uri="{BB962C8B-B14F-4D97-AF65-F5344CB8AC3E}">
        <p14:creationId xmlns:p14="http://schemas.microsoft.com/office/powerpoint/2010/main" val="98975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asymptotische untere Schranke</a:t>
            </a:r>
          </a:p>
        </p:txBody>
      </p:sp>
      <p:sp>
        <p:nvSpPr>
          <p:cNvPr id="4" name="Foliennummernplatzhalter 3"/>
          <p:cNvSpPr>
            <a:spLocks noGrp="1"/>
          </p:cNvSpPr>
          <p:nvPr>
            <p:ph type="sldNum" sz="quarter" idx="5"/>
          </p:nvPr>
        </p:nvSpPr>
        <p:spPr/>
        <p:txBody>
          <a:bodyPr/>
          <a:lstStyle/>
          <a:p>
            <a:fld id="{C899ADF2-3AF6-4B39-998B-734B61508636}" type="slidenum">
              <a:rPr lang="de-DE" smtClean="0"/>
              <a:t>30</a:t>
            </a:fld>
            <a:endParaRPr lang="de-DE"/>
          </a:p>
        </p:txBody>
      </p:sp>
    </p:spTree>
    <p:extLst>
      <p:ext uri="{BB962C8B-B14F-4D97-AF65-F5344CB8AC3E}">
        <p14:creationId xmlns:p14="http://schemas.microsoft.com/office/powerpoint/2010/main" val="1548873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Think </a:t>
            </a:r>
            <a:r>
              <a:rPr lang="de-DE" dirty="0" err="1"/>
              <a:t>about</a:t>
            </a:r>
            <a:r>
              <a:rPr lang="de-DE" dirty="0"/>
              <a:t> Smartwatches, Kartenlesegeräte, </a:t>
            </a:r>
            <a:r>
              <a:rPr lang="de-DE" dirty="0" err="1"/>
              <a:t>etc</a:t>
            </a:r>
            <a:r>
              <a:rPr lang="de-DE" dirty="0"/>
              <a:t> </a:t>
            </a:r>
            <a:r>
              <a:rPr lang="de-DE" dirty="0" err="1"/>
              <a:t>etc</a:t>
            </a:r>
            <a:r>
              <a:rPr lang="de-DE" dirty="0"/>
              <a:t> </a:t>
            </a:r>
            <a:r>
              <a:rPr lang="de-DE" dirty="0" err="1"/>
              <a:t>etc</a:t>
            </a:r>
            <a:endParaRPr lang="de-DE" dirty="0"/>
          </a:p>
          <a:p>
            <a:endParaRPr lang="de-DE" dirty="0"/>
          </a:p>
          <a:p>
            <a:r>
              <a:rPr lang="de-DE" dirty="0"/>
              <a:t>Man kann auch sagen, dass ein Random Oracle eine ideale kryptographische Hashfunktion ist. Liefert eine Gleichverteilung. -&gt; Kann es gar nicht geben, da die Funktion deterministisch ist, aber keine </a:t>
            </a:r>
            <a:r>
              <a:rPr lang="de-DE" dirty="0" err="1"/>
              <a:t>zufälligkeit</a:t>
            </a:r>
            <a:r>
              <a:rPr lang="de-DE" dirty="0"/>
              <a:t> hinzufügen kann. D.h. die Zufälligkeit ist abhängig von der Eingabe der Hashfunktion.</a:t>
            </a:r>
          </a:p>
          <a:p>
            <a:endParaRPr lang="de-DE" dirty="0"/>
          </a:p>
          <a:p>
            <a:pPr marL="285750" indent="-285750">
              <a:buFontTx/>
              <a:buChar char="-"/>
            </a:pPr>
            <a:r>
              <a:rPr lang="de-DE" dirty="0"/>
              <a:t>Nützlich für formale Beweise</a:t>
            </a:r>
          </a:p>
          <a:p>
            <a:pPr marL="743381" lvl="1" indent="-285750">
              <a:buFontTx/>
              <a:buChar char="-"/>
            </a:pPr>
            <a:r>
              <a:rPr lang="de-DE" dirty="0"/>
              <a:t>Der Aufwand eines Angriffes kann in der Anzahl der Aufrufe des Orakels ausgedrückt werden</a:t>
            </a:r>
          </a:p>
          <a:p>
            <a:pPr marL="285750" indent="-285750">
              <a:buFontTx/>
              <a:buChar char="-"/>
            </a:pPr>
            <a:r>
              <a:rPr lang="de-DE" dirty="0"/>
              <a:t>Keine (Hash-)Funktion kann die Eigenschaften des Zufallsorakels haben</a:t>
            </a:r>
            <a:r>
              <a:rPr lang="de-DE" sz="900" dirty="0"/>
              <a:t>[2]</a:t>
            </a:r>
            <a:r>
              <a:rPr lang="de-DE" dirty="0"/>
              <a:t> </a:t>
            </a:r>
            <a:r>
              <a:rPr lang="de-DE" dirty="0">
                <a:latin typeface="Abadi" panose="020B0604020104020204" pitchFamily="34" charset="0"/>
              </a:rPr>
              <a:t>→ </a:t>
            </a:r>
            <a:r>
              <a:rPr lang="de-DE" dirty="0"/>
              <a:t>man nimmt an, dass sie zufällig genug sind und das es keine strukturellen Sicherheitslücken gibt</a:t>
            </a:r>
          </a:p>
          <a:p>
            <a:pPr marL="285750" indent="-285750">
              <a:buFontTx/>
              <a:buChar char="-"/>
            </a:pPr>
            <a:r>
              <a:rPr lang="de-DE" dirty="0"/>
              <a:t>Ein Beweis im Random Oracle Model ist besser als kein formeller Beweis und einfacher als im sog. „Standard Model“ (Turing-Maschinen Model)</a:t>
            </a:r>
          </a:p>
          <a:p>
            <a:endParaRPr lang="de-DE" dirty="0"/>
          </a:p>
        </p:txBody>
      </p:sp>
      <p:sp>
        <p:nvSpPr>
          <p:cNvPr id="4" name="Foliennummernplatzhalter 3"/>
          <p:cNvSpPr>
            <a:spLocks noGrp="1"/>
          </p:cNvSpPr>
          <p:nvPr>
            <p:ph type="sldNum" sz="quarter" idx="5"/>
          </p:nvPr>
        </p:nvSpPr>
        <p:spPr/>
        <p:txBody>
          <a:bodyPr/>
          <a:lstStyle/>
          <a:p>
            <a:fld id="{C899ADF2-3AF6-4B39-998B-734B61508636}" type="slidenum">
              <a:rPr lang="de-DE" smtClean="0"/>
              <a:t>31</a:t>
            </a:fld>
            <a:endParaRPr lang="de-DE"/>
          </a:p>
        </p:txBody>
      </p:sp>
    </p:spTree>
    <p:extLst>
      <p:ext uri="{BB962C8B-B14F-4D97-AF65-F5344CB8AC3E}">
        <p14:creationId xmlns:p14="http://schemas.microsoft.com/office/powerpoint/2010/main" val="3960308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I_Titelfolie">
    <p:spTree>
      <p:nvGrpSpPr>
        <p:cNvPr id="1" name=""/>
        <p:cNvGrpSpPr/>
        <p:nvPr/>
      </p:nvGrpSpPr>
      <p:grpSpPr>
        <a:xfrm>
          <a:off x="0" y="0"/>
          <a:ext cx="0" cy="0"/>
          <a:chOff x="0" y="0"/>
          <a:chExt cx="0" cy="0"/>
        </a:xfrm>
      </p:grpSpPr>
      <p:sp>
        <p:nvSpPr>
          <p:cNvPr id="7" name="Rechteck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Titel 1"/>
          <p:cNvSpPr>
            <a:spLocks noGrp="1"/>
          </p:cNvSpPr>
          <p:nvPr>
            <p:ph type="ctrTitle"/>
          </p:nvPr>
        </p:nvSpPr>
        <p:spPr>
          <a:xfrm>
            <a:off x="3433576" y="3600001"/>
            <a:ext cx="7995224" cy="1125144"/>
          </a:xfrm>
        </p:spPr>
        <p:txBody>
          <a:bodyPr/>
          <a:lstStyle>
            <a:lvl1pPr>
              <a:defRPr sz="3400" b="0">
                <a:solidFill>
                  <a:schemeClr val="tx1"/>
                </a:solidFill>
              </a:defRPr>
            </a:lvl1pPr>
          </a:lstStyle>
          <a:p>
            <a:r>
              <a:rPr lang="de-DE" dirty="0"/>
              <a:t>Titelmasterformat durch Klicken bearbeiten</a:t>
            </a:r>
          </a:p>
        </p:txBody>
      </p:sp>
      <p:sp>
        <p:nvSpPr>
          <p:cNvPr id="3" name="Untertitel 2"/>
          <p:cNvSpPr>
            <a:spLocks noGrp="1"/>
          </p:cNvSpPr>
          <p:nvPr>
            <p:ph type="subTitle" idx="1"/>
          </p:nvPr>
        </p:nvSpPr>
        <p:spPr>
          <a:xfrm>
            <a:off x="3431704" y="4770000"/>
            <a:ext cx="7997096" cy="1087508"/>
          </a:xfrm>
        </p:spPr>
        <p:txBody>
          <a:bodyPr/>
          <a:lstStyle>
            <a:lvl1pPr marL="0" indent="0" algn="l">
              <a:buNone/>
              <a:defRPr sz="2200">
                <a:solidFill>
                  <a:schemeClr val="accent5"/>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de-DE" dirty="0"/>
              <a:t>Formatvorlage des Untertitelmasters durch Klicken bearbeiten</a:t>
            </a:r>
          </a:p>
        </p:txBody>
      </p:sp>
      <p:sp>
        <p:nvSpPr>
          <p:cNvPr id="16" name="Textplatzhalter 15"/>
          <p:cNvSpPr>
            <a:spLocks noGrp="1"/>
          </p:cNvSpPr>
          <p:nvPr>
            <p:ph type="body" sz="quarter" idx="10" hasCustomPrompt="1"/>
          </p:nvPr>
        </p:nvSpPr>
        <p:spPr>
          <a:xfrm>
            <a:off x="576000" y="6076800"/>
            <a:ext cx="4464049" cy="160512"/>
          </a:xfrm>
        </p:spPr>
        <p:txBody>
          <a:bodyPr/>
          <a:lstStyle>
            <a:lvl1pPr marL="0" indent="0" algn="l">
              <a:buNone/>
              <a:defRPr sz="1000" b="1" cap="all" baseline="0">
                <a:solidFill>
                  <a:schemeClr val="accent5"/>
                </a:solidFill>
              </a:defRPr>
            </a:lvl1pPr>
          </a:lstStyle>
          <a:p>
            <a:pPr algn="l"/>
            <a:r>
              <a:rPr lang="de-DE" b="0" cap="none" baseline="0" dirty="0">
                <a:solidFill>
                  <a:schemeClr val="accent5"/>
                </a:solidFill>
              </a:rPr>
              <a:t>Fakultät für </a:t>
            </a:r>
            <a:r>
              <a:rPr lang="de-DE" cap="none" baseline="0" dirty="0">
                <a:solidFill>
                  <a:schemeClr val="accent5"/>
                </a:solidFill>
              </a:rPr>
              <a:t>Mathematik und Informatik</a:t>
            </a:r>
          </a:p>
        </p:txBody>
      </p:sp>
      <p:sp>
        <p:nvSpPr>
          <p:cNvPr id="18" name="Textplatzhalter 17"/>
          <p:cNvSpPr>
            <a:spLocks noGrp="1"/>
          </p:cNvSpPr>
          <p:nvPr>
            <p:ph type="body" sz="quarter" idx="11"/>
          </p:nvPr>
        </p:nvSpPr>
        <p:spPr>
          <a:xfrm>
            <a:off x="576000" y="6254067"/>
            <a:ext cx="4464049" cy="392102"/>
          </a:xfrm>
        </p:spPr>
        <p:txBody>
          <a:bodyPr/>
          <a:lstStyle>
            <a:lvl1pPr marL="0" indent="0">
              <a:spcBef>
                <a:spcPts val="0"/>
              </a:spcBef>
              <a:buNone/>
              <a:defRPr sz="1000"/>
            </a:lvl1pPr>
            <a:lvl2pPr marL="457631" indent="0">
              <a:buNone/>
              <a:defRPr/>
            </a:lvl2pPr>
            <a:lvl3pPr marL="914354" indent="0">
              <a:buNone/>
              <a:defRPr/>
            </a:lvl3pPr>
            <a:lvl4pPr marL="1371530" indent="0">
              <a:buNone/>
              <a:defRPr/>
            </a:lvl4pPr>
            <a:lvl5pPr marL="1828707" indent="0">
              <a:buNone/>
              <a:defRPr/>
            </a:lvl5pPr>
          </a:lstStyle>
          <a:p>
            <a:pPr lvl="0"/>
            <a:r>
              <a:rPr lang="de-DE" dirty="0"/>
              <a:t>Textmasterformat bearbeiten</a:t>
            </a:r>
          </a:p>
        </p:txBody>
      </p:sp>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1428801" cy="3053056"/>
          </a:xfrm>
          <a:prstGeom prst="rect">
            <a:avLst/>
          </a:prstGeom>
        </p:spPr>
      </p:pic>
      <p:pic>
        <p:nvPicPr>
          <p:cNvPr id="11" name="Grafik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6000" y="1522800"/>
            <a:ext cx="2088000" cy="2088000"/>
          </a:xfrm>
          <a:prstGeom prst="rect">
            <a:avLst/>
          </a:prstGeom>
        </p:spPr>
      </p:pic>
      <p:pic>
        <p:nvPicPr>
          <p:cNvPr id="12" name="Grafik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52000" y="6176734"/>
            <a:ext cx="2476800" cy="449922"/>
          </a:xfrm>
          <a:prstGeom prst="rect">
            <a:avLst/>
          </a:prstGeom>
        </p:spPr>
      </p:pic>
    </p:spTree>
    <p:extLst>
      <p:ext uri="{BB962C8B-B14F-4D97-AF65-F5344CB8AC3E}">
        <p14:creationId xmlns:p14="http://schemas.microsoft.com/office/powerpoint/2010/main" val="213765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_Inhalt_Fließ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marL="0" indent="0">
              <a:spcBef>
                <a:spcPts val="0"/>
              </a:spcBef>
              <a:spcAft>
                <a:spcPts val="1200"/>
              </a:spcAft>
              <a:buFontTx/>
              <a:buNone/>
              <a:defRPr/>
            </a:lvl1pPr>
            <a:lvl2pPr marL="457631" indent="0">
              <a:spcBef>
                <a:spcPts val="0"/>
              </a:spcBef>
              <a:spcAft>
                <a:spcPts val="1200"/>
              </a:spcAft>
              <a:buFontTx/>
              <a:buNone/>
              <a:defRPr/>
            </a:lvl2pPr>
            <a:lvl3pPr marL="914354" indent="0">
              <a:spcBef>
                <a:spcPts val="0"/>
              </a:spcBef>
              <a:spcAft>
                <a:spcPts val="1200"/>
              </a:spcAft>
              <a:buFontTx/>
              <a:buNone/>
              <a:defRPr/>
            </a:lvl3pPr>
            <a:lvl4pPr marL="1371530" indent="0">
              <a:spcBef>
                <a:spcPts val="0"/>
              </a:spcBef>
              <a:spcAft>
                <a:spcPts val="1200"/>
              </a:spcAft>
              <a:buFontTx/>
              <a:buNone/>
              <a:defRPr/>
            </a:lvl4pPr>
            <a:lvl5pPr marL="1828707" indent="0">
              <a:spcBef>
                <a:spcPts val="0"/>
              </a:spcBef>
              <a:spcAft>
                <a:spcPts val="1200"/>
              </a:spcAft>
              <a:buFontTx/>
              <a:buNone/>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p:cNvSpPr>
            <a:spLocks noGrp="1"/>
          </p:cNvSpPr>
          <p:nvPr>
            <p:ph type="ftr" sz="quarter" idx="11"/>
          </p:nvPr>
        </p:nvSpPr>
        <p:spPr>
          <a:xfrm>
            <a:off x="3632997" y="6426003"/>
            <a:ext cx="7890576" cy="241001"/>
          </a:xfrm>
        </p:spPr>
        <p:txBody>
          <a:bodyPr/>
          <a:lstStyle/>
          <a:p>
            <a:endParaRPr lang="de-DE" dirty="0"/>
          </a:p>
        </p:txBody>
      </p:sp>
      <p:sp>
        <p:nvSpPr>
          <p:cNvPr id="6" name="Foliennummernplatzhalter 5"/>
          <p:cNvSpPr>
            <a:spLocks noGrp="1"/>
          </p:cNvSpPr>
          <p:nvPr>
            <p:ph type="sldNum" sz="quarter" idx="12"/>
          </p:nvPr>
        </p:nvSpPr>
        <p:spPr/>
        <p:txBody>
          <a:bodyPr/>
          <a:lstStyle/>
          <a:p>
            <a:fld id="{242EEE4B-4F13-4B3B-896D-98344C2D1A3F}" type="slidenum">
              <a:rPr lang="de-DE" smtClean="0"/>
              <a:t>‹Nr.›</a:t>
            </a:fld>
            <a:endParaRPr lang="de-DE" dirty="0"/>
          </a:p>
        </p:txBody>
      </p:sp>
    </p:spTree>
    <p:extLst>
      <p:ext uri="{BB962C8B-B14F-4D97-AF65-F5344CB8AC3E}">
        <p14:creationId xmlns:p14="http://schemas.microsoft.com/office/powerpoint/2010/main" val="225892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_Inhalt_Aufzählu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p:cNvSpPr>
            <a:spLocks noGrp="1"/>
          </p:cNvSpPr>
          <p:nvPr>
            <p:ph type="ftr" sz="quarter" idx="11"/>
          </p:nvPr>
        </p:nvSpPr>
        <p:spPr>
          <a:xfrm>
            <a:off x="3629424" y="6426003"/>
            <a:ext cx="7890576" cy="241001"/>
          </a:xfrm>
        </p:spPr>
        <p:txBody>
          <a:bodyPr/>
          <a:lstStyle/>
          <a:p>
            <a:endParaRPr lang="de-DE" dirty="0"/>
          </a:p>
        </p:txBody>
      </p:sp>
      <p:sp>
        <p:nvSpPr>
          <p:cNvPr id="6" name="Foliennummernplatzhalter 5"/>
          <p:cNvSpPr>
            <a:spLocks noGrp="1"/>
          </p:cNvSpPr>
          <p:nvPr>
            <p:ph type="sldNum" sz="quarter" idx="12"/>
          </p:nvPr>
        </p:nvSpPr>
        <p:spPr/>
        <p:txBody>
          <a:bodyPr/>
          <a:lstStyle/>
          <a:p>
            <a:fld id="{242EEE4B-4F13-4B3B-896D-98344C2D1A3F}" type="slidenum">
              <a:rPr lang="de-DE" smtClean="0"/>
              <a:t>‹Nr.›</a:t>
            </a:fld>
            <a:endParaRPr lang="de-DE" dirty="0"/>
          </a:p>
        </p:txBody>
      </p:sp>
    </p:spTree>
    <p:extLst>
      <p:ext uri="{BB962C8B-B14F-4D97-AF65-F5344CB8AC3E}">
        <p14:creationId xmlns:p14="http://schemas.microsoft.com/office/powerpoint/2010/main" val="160254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296000" y="1522800"/>
            <a:ext cx="10224000" cy="394032"/>
          </a:xfrm>
          <a:prstGeom prst="rect">
            <a:avLst/>
          </a:prstGeom>
        </p:spPr>
        <p:txBody>
          <a:bodyPr vert="horz" lIns="0" tIns="0" rIns="0" bIns="0" rtlCol="0" anchor="t" anchorCtr="0">
            <a:noAutofit/>
          </a:bodyPr>
          <a:lstStyle/>
          <a:p>
            <a:r>
              <a:rPr lang="de-DE" dirty="0"/>
              <a:t>Titelmasterformat durch Klicken bearbeiten</a:t>
            </a:r>
          </a:p>
        </p:txBody>
      </p:sp>
      <p:sp>
        <p:nvSpPr>
          <p:cNvPr id="3" name="Textplatzhalter 2"/>
          <p:cNvSpPr>
            <a:spLocks noGrp="1"/>
          </p:cNvSpPr>
          <p:nvPr>
            <p:ph type="body" idx="1"/>
          </p:nvPr>
        </p:nvSpPr>
        <p:spPr>
          <a:xfrm>
            <a:off x="1296000" y="2088000"/>
            <a:ext cx="10224000" cy="3933287"/>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1967541" y="6426003"/>
            <a:ext cx="1248139" cy="241001"/>
          </a:xfrm>
          <a:prstGeom prst="rect">
            <a:avLst/>
          </a:prstGeom>
        </p:spPr>
        <p:txBody>
          <a:bodyPr vert="horz" lIns="0" tIns="0" rIns="0" bIns="0" rtlCol="0" anchor="t" anchorCtr="0"/>
          <a:lstStyle>
            <a:lvl1pPr algn="l">
              <a:defRPr sz="900">
                <a:solidFill>
                  <a:schemeClr val="accent5"/>
                </a:solidFill>
              </a:defRPr>
            </a:lvl1pPr>
          </a:lstStyle>
          <a:p>
            <a:fld id="{5E779D04-331B-4B08-BFF7-475F2F4F9928}" type="datetime1">
              <a:rPr lang="de-DE" smtClean="0"/>
              <a:pPr/>
              <a:t>24.02.2023</a:t>
            </a:fld>
            <a:endParaRPr lang="de-DE" dirty="0"/>
          </a:p>
        </p:txBody>
      </p:sp>
      <p:sp>
        <p:nvSpPr>
          <p:cNvPr id="5" name="Fußzeilenplatzhalter 4"/>
          <p:cNvSpPr>
            <a:spLocks noGrp="1"/>
          </p:cNvSpPr>
          <p:nvPr>
            <p:ph type="ftr" sz="quarter" idx="3"/>
          </p:nvPr>
        </p:nvSpPr>
        <p:spPr>
          <a:xfrm>
            <a:off x="3629424" y="6426003"/>
            <a:ext cx="7890576" cy="241001"/>
          </a:xfrm>
          <a:prstGeom prst="rect">
            <a:avLst/>
          </a:prstGeom>
        </p:spPr>
        <p:txBody>
          <a:bodyPr vert="horz" lIns="0" tIns="0" rIns="0" bIns="0" rtlCol="0" anchor="t" anchorCtr="0"/>
          <a:lstStyle>
            <a:lvl1pPr algn="r">
              <a:defRPr sz="900" b="1">
                <a:solidFill>
                  <a:schemeClr val="accent5"/>
                </a:solidFill>
              </a:defRPr>
            </a:lvl1pPr>
          </a:lstStyle>
          <a:p>
            <a:r>
              <a:rPr lang="de-DE"/>
              <a:t>Bernhard Beispiel, Dez. 3.3 – Organisations- und Personalentwicklung</a:t>
            </a:r>
            <a:endParaRPr lang="de-DE" dirty="0"/>
          </a:p>
        </p:txBody>
      </p:sp>
      <p:sp>
        <p:nvSpPr>
          <p:cNvPr id="6" name="Foliennummernplatzhalter 5"/>
          <p:cNvSpPr>
            <a:spLocks noGrp="1"/>
          </p:cNvSpPr>
          <p:nvPr>
            <p:ph type="sldNum" sz="quarter" idx="4"/>
          </p:nvPr>
        </p:nvSpPr>
        <p:spPr>
          <a:xfrm>
            <a:off x="1055440" y="6426003"/>
            <a:ext cx="553693" cy="241001"/>
          </a:xfrm>
          <a:prstGeom prst="rect">
            <a:avLst/>
          </a:prstGeom>
        </p:spPr>
        <p:txBody>
          <a:bodyPr vert="horz" lIns="0" tIns="0" rIns="0" bIns="0" rtlCol="0" anchor="t" anchorCtr="0"/>
          <a:lstStyle>
            <a:lvl1pPr algn="l">
              <a:defRPr sz="900" b="1">
                <a:solidFill>
                  <a:schemeClr val="accent5"/>
                </a:solidFill>
              </a:defRPr>
            </a:lvl1pPr>
          </a:lstStyle>
          <a:p>
            <a:fld id="{242EEE4B-4F13-4B3B-896D-98344C2D1A3F}" type="slidenum">
              <a:rPr lang="de-DE" smtClean="0"/>
              <a:pPr/>
              <a:t>‹Nr.›</a:t>
            </a:fld>
            <a:endParaRPr lang="de-DE" dirty="0"/>
          </a:p>
        </p:txBody>
      </p:sp>
      <p:cxnSp>
        <p:nvCxnSpPr>
          <p:cNvPr id="10" name="Gerade Verbindung 9"/>
          <p:cNvCxnSpPr/>
          <p:nvPr userDrawn="1"/>
        </p:nvCxnSpPr>
        <p:spPr>
          <a:xfrm>
            <a:off x="1296000" y="997834"/>
            <a:ext cx="10224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720000" y="6282000"/>
            <a:ext cx="10800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Foliennummernplatzhalter 5"/>
          <p:cNvSpPr txBox="1">
            <a:spLocks/>
          </p:cNvSpPr>
          <p:nvPr userDrawn="1"/>
        </p:nvSpPr>
        <p:spPr>
          <a:xfrm>
            <a:off x="715567" y="6426003"/>
            <a:ext cx="431456" cy="241001"/>
          </a:xfrm>
          <a:prstGeom prst="rect">
            <a:avLst/>
          </a:prstGeom>
        </p:spPr>
        <p:txBody>
          <a:bodyPr vert="horz" lIns="0" tIns="0" rIns="0" bIns="0" rtlCol="0" anchor="t" anchorCtr="0"/>
          <a:lstStyle>
            <a:defPPr>
              <a:defRPr lang="de-DE"/>
            </a:defPPr>
            <a:lvl1pPr marL="0" algn="l" defTabSz="914353" rtl="0" eaLnBrk="1" latinLnBrk="0" hangingPunct="1">
              <a:defRPr sz="900" b="1" kern="1200">
                <a:solidFill>
                  <a:schemeClr val="tx2"/>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a:lstStyle>
          <a:p>
            <a:r>
              <a:rPr lang="de-DE" sz="900" dirty="0">
                <a:solidFill>
                  <a:schemeClr val="accent5"/>
                </a:solidFill>
              </a:rPr>
              <a:t>Folie</a:t>
            </a:r>
          </a:p>
        </p:txBody>
      </p:sp>
      <p:pic>
        <p:nvPicPr>
          <p:cNvPr id="20" name="Grafik 1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20000" y="579276"/>
            <a:ext cx="2476800" cy="448838"/>
          </a:xfrm>
          <a:prstGeom prst="rect">
            <a:avLst/>
          </a:prstGeom>
        </p:spPr>
      </p:pic>
      <p:sp>
        <p:nvSpPr>
          <p:cNvPr id="12" name="Textplatzhalter 7"/>
          <p:cNvSpPr txBox="1">
            <a:spLocks/>
          </p:cNvSpPr>
          <p:nvPr userDrawn="1"/>
        </p:nvSpPr>
        <p:spPr>
          <a:xfrm>
            <a:off x="6945452" y="759510"/>
            <a:ext cx="4561681" cy="216322"/>
          </a:xfrm>
          <a:prstGeom prst="rect">
            <a:avLst/>
          </a:prstGeom>
        </p:spPr>
        <p:txBody>
          <a:bodyPr lIns="0" tIns="0" rIns="0" bIns="0"/>
          <a:lstStyle>
            <a:lvl1pPr marL="0" indent="0" algn="r" defTabSz="914353" rtl="0" eaLnBrk="1" latinLnBrk="0" hangingPunct="1">
              <a:spcBef>
                <a:spcPct val="20000"/>
              </a:spcBef>
              <a:buClr>
                <a:schemeClr val="accent5"/>
              </a:buClr>
              <a:buFont typeface="Symbol" panose="05050102010706020507" pitchFamily="18" charset="2"/>
              <a:buNone/>
              <a:defRPr sz="1000" b="1" kern="1200" cap="none" baseline="0">
                <a:solidFill>
                  <a:schemeClr val="accent3"/>
                </a:solidFill>
                <a:latin typeface="+mn-lt"/>
                <a:ea typeface="+mn-ea"/>
                <a:cs typeface="+mn-cs"/>
              </a:defRPr>
            </a:lvl1pPr>
            <a:lvl2pPr marL="693143" indent="-235512"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2pPr>
            <a:lvl3pPr marL="1142942"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3pPr>
            <a:lvl4pPr marL="1600118"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4pPr>
            <a:lvl5pPr marL="2057295"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5pPr>
            <a:lvl6pPr marL="2514471"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b="0">
                <a:solidFill>
                  <a:schemeClr val="accent5"/>
                </a:solidFill>
              </a:rPr>
              <a:t>Fakultät für </a:t>
            </a:r>
            <a:r>
              <a:rPr lang="de-DE">
                <a:solidFill>
                  <a:schemeClr val="accent5"/>
                </a:solidFill>
              </a:rPr>
              <a:t>Mathematik und Informatik</a:t>
            </a:r>
            <a:endParaRPr lang="de-DE" dirty="0">
              <a:solidFill>
                <a:schemeClr val="accent5"/>
              </a:solidFill>
            </a:endParaRPr>
          </a:p>
        </p:txBody>
      </p:sp>
    </p:spTree>
    <p:extLst>
      <p:ext uri="{BB962C8B-B14F-4D97-AF65-F5344CB8AC3E}">
        <p14:creationId xmlns:p14="http://schemas.microsoft.com/office/powerpoint/2010/main" val="19619724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53" rtl="0" eaLnBrk="1" latinLnBrk="0" hangingPunct="1">
        <a:spcBef>
          <a:spcPct val="0"/>
        </a:spcBef>
        <a:buNone/>
        <a:defRPr sz="2200" b="1" kern="1200">
          <a:solidFill>
            <a:schemeClr val="accent5"/>
          </a:solidFill>
          <a:latin typeface="+mj-lt"/>
          <a:ea typeface="+mj-ea"/>
          <a:cs typeface="+mj-cs"/>
        </a:defRPr>
      </a:lvl1pPr>
    </p:titleStyle>
    <p:bodyStyle>
      <a:lvl1pPr marL="250022" indent="-250022"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1pPr>
      <a:lvl2pPr marL="693143" indent="-235512"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2pPr>
      <a:lvl3pPr marL="1142942"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3pPr>
      <a:lvl4pPr marL="1600118"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4pPr>
      <a:lvl5pPr marL="2057295" indent="-228588" algn="l" defTabSz="914353" rtl="0" eaLnBrk="1" latinLnBrk="0" hangingPunct="1">
        <a:spcBef>
          <a:spcPct val="20000"/>
        </a:spcBef>
        <a:buClr>
          <a:schemeClr val="accent5"/>
        </a:buClr>
        <a:buFont typeface="Symbol" panose="05050102010706020507" pitchFamily="18" charset="2"/>
        <a:buChar char="-"/>
        <a:defRPr sz="1700" kern="1200">
          <a:solidFill>
            <a:schemeClr val="tx1"/>
          </a:solidFill>
          <a:latin typeface="+mn-lt"/>
          <a:ea typeface="+mn-ea"/>
          <a:cs typeface="+mn-cs"/>
        </a:defRPr>
      </a:lvl5pPr>
      <a:lvl6pPr marL="2514471"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ur-lex.europa.eu/legal-content/DE/TXT/PDF/?uri=CELEX:32016R067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eur-lex.europa.eu/legal-content/DE/TXT/PDF/?uri=CELEX:32016R067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openbenchmarking.org/test/pts/cpuminer-opt&amp;eval=3b4d3232d3f686b1f35d9706f47604c124cb47e6" TargetMode="External"/><Relationship Id="rId4" Type="http://schemas.openxmlformats.org/officeDocument/2006/relationships/hyperlink" Target="https://m.bitmain.com/product/detail?pid=00020230108213609854b369SGwI0654" TargetMode="Externa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openbenchmarking.org/test/pts/cpuminer-opt&amp;eval=3b4d3232d3f686b1f35d9706f47604c124cb47e6" TargetMode="External"/><Relationship Id="rId4" Type="http://schemas.openxmlformats.org/officeDocument/2006/relationships/hyperlink" Target="https://m.bitmain.com/product/detail?pid=00020230108213609854b369SGwI065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reddit.com/r/Amd/comments/jqjg8e/quick_zen3_die_shot_annotations_die_shot_from/"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eddit.com/r/Amd/comments/jqjg8e/quick_zen3_die_shot_annotations_die_shot_fr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hyperlink" Target="https://www.reddit.com/r/Amd/comments/jqjg8e/quick_zen3_die_shot_annotations_die_shot_fro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zeptobars.com/ru/read/avalon-bitcoin-mining-unit-rig"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www.usenix.org/events/usenix99/provos/provos_html/node5.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ebookcentral.proquest.com/lib/kxp/detail.action?docID=1605633" TargetMode="External"/><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passwords12.project.ifi.uio.no/Jeremi_Gosney_Password_Cracking_HPC/Jeremi_Gosney_Password_Cracking_HPC_Passwords1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henrycg/balloon" TargetMode="External"/><Relationship Id="rId7" Type="http://schemas.openxmlformats.org/officeDocument/2006/relationships/hyperlink" Target="https://crypto.stanford.edu/balloon/"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blp.uni-trier.de/pid/s/SESchechter.html" TargetMode="External"/><Relationship Id="rId5" Type="http://schemas.openxmlformats.org/officeDocument/2006/relationships/hyperlink" Target="https://dblp.uni-trier.de/pid/87/8037.html" TargetMode="External"/><Relationship Id="rId10" Type="http://schemas.openxmlformats.org/officeDocument/2006/relationships/image" Target="../media/image41.png"/><Relationship Id="rId4" Type="http://schemas.openxmlformats.org/officeDocument/2006/relationships/hyperlink" Target="https://dblp.uni-trier.de/pid/b/DanBoneh.html" TargetMode="External"/><Relationship Id="rId9"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usenix.org/events/usenix99/provos/provos_html/node5.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mailto:henry.weckermann@studium.fernuni-hagen.d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gdprhub.eu/images/5/5f/LfDI_BW_-_O_1018-115.pdf" TargetMode="External"/><Relationship Id="rId4" Type="http://schemas.openxmlformats.org/officeDocument/2006/relationships/hyperlink" Target="https://www.baden-wuerttemberg.datenschutz.de/wp-content/uploads/2018/11/LfDI-Baden-W%C3%BCrttemberg-verh%C3%A4ngt-sein-erstes-Bu%C3%9Fgeld-in-Deutschland-nach-der-DS-GVO.pdf"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henrycg/balloon" TargetMode="External"/><Relationship Id="rId7" Type="http://schemas.openxmlformats.org/officeDocument/2006/relationships/hyperlink" Target="https://github.com/stichtingorganism/ballo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nachonavarro/balloon-hashing" TargetMode="External"/><Relationship Id="rId5" Type="http://schemas.openxmlformats.org/officeDocument/2006/relationships/hyperlink" Target="https://github.com/stlxonline/php-balloon-hashing" TargetMode="External"/><Relationship Id="rId4" Type="http://schemas.openxmlformats.org/officeDocument/2006/relationships/hyperlink" Target="https://github.com/codahale/balloonhash"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0.png"/></Relationships>
</file>

<file path=ppt/slides/_rels/slide8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brannondorsey/naive-hashcat/releases/download/data/rockyou.tx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Balloon Hashing: Eine gute Wahl für Passwort Hashing?</a:t>
            </a:r>
          </a:p>
        </p:txBody>
      </p:sp>
      <p:sp>
        <p:nvSpPr>
          <p:cNvPr id="3" name="Untertitel 2"/>
          <p:cNvSpPr>
            <a:spLocks noGrp="1"/>
          </p:cNvSpPr>
          <p:nvPr>
            <p:ph type="subTitle" idx="1"/>
          </p:nvPr>
        </p:nvSpPr>
        <p:spPr/>
        <p:txBody>
          <a:bodyPr/>
          <a:lstStyle/>
          <a:p>
            <a:r>
              <a:rPr lang="de-DE" dirty="0"/>
              <a:t>Henry Weckermann</a:t>
            </a:r>
          </a:p>
        </p:txBody>
      </p:sp>
      <p:sp>
        <p:nvSpPr>
          <p:cNvPr id="4" name="Textplatzhalter 3"/>
          <p:cNvSpPr>
            <a:spLocks noGrp="1"/>
          </p:cNvSpPr>
          <p:nvPr>
            <p:ph type="body" sz="quarter" idx="10"/>
          </p:nvPr>
        </p:nvSpPr>
        <p:spPr/>
        <p:txBody>
          <a:bodyPr/>
          <a:lstStyle/>
          <a:p>
            <a:r>
              <a:rPr lang="de-DE" b="0" cap="none" dirty="0"/>
              <a:t>Fakultät für </a:t>
            </a:r>
            <a:r>
              <a:rPr lang="de-DE" cap="none" dirty="0"/>
              <a:t>Mathematik und Informatik</a:t>
            </a:r>
          </a:p>
          <a:p>
            <a:endParaRPr lang="de-DE" dirty="0"/>
          </a:p>
        </p:txBody>
      </p:sp>
      <p:sp>
        <p:nvSpPr>
          <p:cNvPr id="5" name="Textplatzhalter 4"/>
          <p:cNvSpPr>
            <a:spLocks noGrp="1"/>
          </p:cNvSpPr>
          <p:nvPr>
            <p:ph type="body" sz="quarter" idx="11"/>
          </p:nvPr>
        </p:nvSpPr>
        <p:spPr/>
        <p:txBody>
          <a:bodyPr/>
          <a:lstStyle/>
          <a:p>
            <a:r>
              <a:rPr lang="de-DE" dirty="0"/>
              <a:t>Lehrgebiet Parallelität und VLSI </a:t>
            </a:r>
          </a:p>
          <a:p>
            <a:r>
              <a:rPr lang="de-DE" dirty="0"/>
              <a:t>Prof. Dr. Jörg Keller</a:t>
            </a:r>
          </a:p>
          <a:p>
            <a:endParaRPr lang="de-DE" dirty="0"/>
          </a:p>
        </p:txBody>
      </p:sp>
    </p:spTree>
    <p:extLst>
      <p:ext uri="{BB962C8B-B14F-4D97-AF65-F5344CB8AC3E}">
        <p14:creationId xmlns:p14="http://schemas.microsoft.com/office/powerpoint/2010/main" val="65012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CD8E2-A11C-15AC-B227-68A31A15F898}"/>
              </a:ext>
            </a:extLst>
          </p:cNvPr>
          <p:cNvSpPr>
            <a:spLocks noGrp="1"/>
          </p:cNvSpPr>
          <p:nvPr>
            <p:ph type="title"/>
          </p:nvPr>
        </p:nvSpPr>
        <p:spPr/>
        <p:txBody>
          <a:bodyPr/>
          <a:lstStyle/>
          <a:p>
            <a:r>
              <a:rPr lang="de-DE" dirty="0"/>
              <a:t>Warum Hashing?</a:t>
            </a:r>
          </a:p>
        </p:txBody>
      </p:sp>
      <p:sp>
        <p:nvSpPr>
          <p:cNvPr id="3" name="Inhaltsplatzhalter 2">
            <a:extLst>
              <a:ext uri="{FF2B5EF4-FFF2-40B4-BE49-F238E27FC236}">
                <a16:creationId xmlns:a16="http://schemas.microsoft.com/office/drawing/2014/main" id="{0609E312-90D0-B69E-C48D-392DD2C1773D}"/>
              </a:ext>
            </a:extLst>
          </p:cNvPr>
          <p:cNvSpPr>
            <a:spLocks noGrp="1"/>
          </p:cNvSpPr>
          <p:nvPr>
            <p:ph idx="1"/>
          </p:nvPr>
        </p:nvSpPr>
        <p:spPr/>
        <p:txBody>
          <a:bodyPr/>
          <a:lstStyle/>
          <a:p>
            <a:r>
              <a:rPr lang="en-US" b="1" dirty="0">
                <a:effectLst/>
              </a:rPr>
              <a:t>Art. 32 (</a:t>
            </a:r>
            <a:r>
              <a:rPr lang="en-US" b="1" dirty="0" err="1">
                <a:effectLst/>
              </a:rPr>
              <a:t>Sicherheit</a:t>
            </a:r>
            <a:r>
              <a:rPr lang="en-US" b="1" dirty="0">
                <a:effectLst/>
              </a:rPr>
              <a:t> der </a:t>
            </a:r>
            <a:r>
              <a:rPr lang="en-US" b="1" dirty="0" err="1">
                <a:effectLst/>
              </a:rPr>
              <a:t>Verarbeitung</a:t>
            </a:r>
            <a:r>
              <a:rPr lang="en-US" b="1" dirty="0">
                <a:effectLst/>
              </a:rPr>
              <a:t>) Abs. 1 DS-GVO</a:t>
            </a:r>
          </a:p>
          <a:p>
            <a:r>
              <a:rPr lang="de-DE" sz="1400" dirty="0"/>
              <a:t>Unter Berücksichtigung des Stands der Technik, der Implementierungskosten und der Art, des Umfangs, der Umstände und der Zwecke der Verarbeitung sowie der unterschiedlichen Eintrittswahrscheinlichkeit und Schwere des Risikos für die Rechte und Freiheiten natürlicher Personen </a:t>
            </a:r>
            <a:r>
              <a:rPr lang="de-DE" sz="1400" b="1" dirty="0"/>
              <a:t>treffen der Verantwortliche und der Auftragsverarbeiter geeignete technische und organisatorische Maßnahmen</a:t>
            </a:r>
            <a:r>
              <a:rPr lang="de-DE" sz="1400" dirty="0"/>
              <a:t>, um ein dem Risiko </a:t>
            </a:r>
            <a:r>
              <a:rPr lang="de-DE" sz="1400" b="1" dirty="0"/>
              <a:t>angemessenes Schutzniveau zu gewährleisten</a:t>
            </a:r>
            <a:r>
              <a:rPr lang="de-DE" sz="1400" dirty="0"/>
              <a:t>; diese Maßnahmen schließen gegebenenfalls unter anderem Folgendes ein: </a:t>
            </a:r>
          </a:p>
          <a:p>
            <a:pPr marL="342900" indent="-342900">
              <a:buFont typeface="+mj-lt"/>
              <a:buAutoNum type="alphaLcParenR"/>
            </a:pPr>
            <a:r>
              <a:rPr lang="de-DE" sz="1400" dirty="0"/>
              <a:t>die </a:t>
            </a:r>
            <a:r>
              <a:rPr lang="de-DE" sz="1400" b="1" dirty="0"/>
              <a:t>Pseudonymisierung</a:t>
            </a:r>
            <a:r>
              <a:rPr lang="de-DE" sz="1400" dirty="0"/>
              <a:t> und </a:t>
            </a:r>
            <a:r>
              <a:rPr lang="de-DE" sz="1400" b="1" dirty="0"/>
              <a:t>Verschlüsselung personenbezogener Daten</a:t>
            </a:r>
            <a:r>
              <a:rPr lang="de-DE" sz="1400" dirty="0"/>
              <a:t>;</a:t>
            </a:r>
          </a:p>
          <a:p>
            <a:pPr marL="342900" indent="-342900">
              <a:buFont typeface="+mj-lt"/>
              <a:buAutoNum type="alphaLcParenR"/>
            </a:pPr>
            <a:r>
              <a:rPr lang="de-DE" sz="1400" dirty="0"/>
              <a:t>die Fähigkeit, die </a:t>
            </a:r>
            <a:r>
              <a:rPr lang="de-DE" sz="1400" b="1" dirty="0"/>
              <a:t>Vertraulichkeit</a:t>
            </a:r>
            <a:r>
              <a:rPr lang="de-DE" sz="1400" dirty="0"/>
              <a:t>, </a:t>
            </a:r>
            <a:r>
              <a:rPr lang="de-DE" sz="1400" b="1" dirty="0"/>
              <a:t>Integrität</a:t>
            </a:r>
            <a:r>
              <a:rPr lang="de-DE" sz="1400" dirty="0"/>
              <a:t>, Verfügbarkeit und Belastbarkeit der Systeme und Dienste im Zusammenhang mit der Verarbeitung auf Dauer sicherzustellen;</a:t>
            </a:r>
          </a:p>
          <a:p>
            <a:pPr marL="342900" indent="-342900">
              <a:buFont typeface="+mj-lt"/>
              <a:buAutoNum type="alphaLcParenR"/>
            </a:pPr>
            <a:r>
              <a:rPr lang="de-DE" sz="1400" dirty="0"/>
              <a:t>…</a:t>
            </a:r>
          </a:p>
        </p:txBody>
      </p:sp>
      <p:sp>
        <p:nvSpPr>
          <p:cNvPr id="4" name="Datumsplatzhalter 3">
            <a:extLst>
              <a:ext uri="{FF2B5EF4-FFF2-40B4-BE49-F238E27FC236}">
                <a16:creationId xmlns:a16="http://schemas.microsoft.com/office/drawing/2014/main" id="{069118DE-68B9-3E0B-D2EB-A9FED023E87A}"/>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B7EF2198-43F9-61F0-5B06-2EC01429E692}"/>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DBBF71B-DDEC-3B75-41E1-5F55D5788BC6}"/>
              </a:ext>
            </a:extLst>
          </p:cNvPr>
          <p:cNvSpPr>
            <a:spLocks noGrp="1"/>
          </p:cNvSpPr>
          <p:nvPr>
            <p:ph type="sldNum" sz="quarter" idx="12"/>
          </p:nvPr>
        </p:nvSpPr>
        <p:spPr/>
        <p:txBody>
          <a:bodyPr/>
          <a:lstStyle/>
          <a:p>
            <a:fld id="{242EEE4B-4F13-4B3B-896D-98344C2D1A3F}" type="slidenum">
              <a:rPr lang="de-DE" smtClean="0"/>
              <a:t>10</a:t>
            </a:fld>
            <a:endParaRPr lang="de-DE" dirty="0"/>
          </a:p>
        </p:txBody>
      </p:sp>
      <p:sp>
        <p:nvSpPr>
          <p:cNvPr id="7" name="Textfeld 6">
            <a:extLst>
              <a:ext uri="{FF2B5EF4-FFF2-40B4-BE49-F238E27FC236}">
                <a16:creationId xmlns:a16="http://schemas.microsoft.com/office/drawing/2014/main" id="{47C33A24-9439-0FD9-761C-E1972D725FE2}"/>
              </a:ext>
            </a:extLst>
          </p:cNvPr>
          <p:cNvSpPr txBox="1"/>
          <p:nvPr/>
        </p:nvSpPr>
        <p:spPr>
          <a:xfrm>
            <a:off x="623392" y="5877272"/>
            <a:ext cx="11017224" cy="356764"/>
          </a:xfrm>
          <a:prstGeom prst="rect">
            <a:avLst/>
          </a:prstGeom>
          <a:noFill/>
        </p:spPr>
        <p:txBody>
          <a:bodyPr wrap="square" rtlCol="0">
            <a:spAutoFit/>
          </a:bodyPr>
          <a:lstStyle/>
          <a:p>
            <a:r>
              <a:rPr lang="de-DE" sz="850" dirty="0"/>
              <a:t>[1] Europäischen Union: Datenschutz-Grundverordnung, DSGVO, </a:t>
            </a:r>
            <a:r>
              <a:rPr lang="de-DE" sz="850" dirty="0" err="1"/>
              <a:t>revised</a:t>
            </a:r>
            <a:r>
              <a:rPr lang="de-DE" sz="850" dirty="0"/>
              <a:t> 2021. In : Amtsblatt der Europäischen Union (</a:t>
            </a:r>
            <a:r>
              <a:rPr lang="de-DE" sz="850" dirty="0" err="1"/>
              <a:t>ABl.</a:t>
            </a:r>
            <a:r>
              <a:rPr lang="de-DE" sz="850" dirty="0"/>
              <a:t> L 119, 04.05.2016). </a:t>
            </a:r>
            <a:r>
              <a:rPr lang="de-DE" sz="850" dirty="0" err="1"/>
              <a:t>Available</a:t>
            </a:r>
            <a:r>
              <a:rPr lang="de-DE" sz="850" dirty="0"/>
              <a:t> online at </a:t>
            </a:r>
            <a:r>
              <a:rPr lang="de-DE" sz="850" dirty="0">
                <a:hlinkClick r:id="rId2"/>
              </a:rPr>
              <a:t>https://eur-lex.europa.eu/legal-content/DE/TXT/PDF/?uri=CELEX:32016R0679</a:t>
            </a:r>
            <a:r>
              <a:rPr lang="de-DE" sz="850" dirty="0"/>
              <a:t> [Abgerufen: 08.01.2023]</a:t>
            </a:r>
          </a:p>
        </p:txBody>
      </p:sp>
    </p:spTree>
    <p:extLst>
      <p:ext uri="{BB962C8B-B14F-4D97-AF65-F5344CB8AC3E}">
        <p14:creationId xmlns:p14="http://schemas.microsoft.com/office/powerpoint/2010/main" val="21658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CD8E2-A11C-15AC-B227-68A31A15F898}"/>
              </a:ext>
            </a:extLst>
          </p:cNvPr>
          <p:cNvSpPr>
            <a:spLocks noGrp="1"/>
          </p:cNvSpPr>
          <p:nvPr>
            <p:ph type="title"/>
          </p:nvPr>
        </p:nvSpPr>
        <p:spPr/>
        <p:txBody>
          <a:bodyPr/>
          <a:lstStyle/>
          <a:p>
            <a:r>
              <a:rPr lang="de-DE" dirty="0"/>
              <a:t>Warum Hashing?</a:t>
            </a:r>
          </a:p>
        </p:txBody>
      </p:sp>
      <p:sp>
        <p:nvSpPr>
          <p:cNvPr id="3" name="Inhaltsplatzhalter 2">
            <a:extLst>
              <a:ext uri="{FF2B5EF4-FFF2-40B4-BE49-F238E27FC236}">
                <a16:creationId xmlns:a16="http://schemas.microsoft.com/office/drawing/2014/main" id="{0609E312-90D0-B69E-C48D-392DD2C1773D}"/>
              </a:ext>
            </a:extLst>
          </p:cNvPr>
          <p:cNvSpPr>
            <a:spLocks noGrp="1"/>
          </p:cNvSpPr>
          <p:nvPr>
            <p:ph idx="1"/>
          </p:nvPr>
        </p:nvSpPr>
        <p:spPr/>
        <p:txBody>
          <a:bodyPr/>
          <a:lstStyle/>
          <a:p>
            <a:r>
              <a:rPr lang="en-US" b="1" dirty="0">
                <a:effectLst/>
              </a:rPr>
              <a:t>Art. 32 (</a:t>
            </a:r>
            <a:r>
              <a:rPr lang="en-US" b="1" dirty="0" err="1">
                <a:effectLst/>
              </a:rPr>
              <a:t>Sicherheit</a:t>
            </a:r>
            <a:r>
              <a:rPr lang="en-US" b="1" dirty="0">
                <a:effectLst/>
              </a:rPr>
              <a:t> der </a:t>
            </a:r>
            <a:r>
              <a:rPr lang="en-US" b="1" dirty="0" err="1">
                <a:effectLst/>
              </a:rPr>
              <a:t>Verarbeitung</a:t>
            </a:r>
            <a:r>
              <a:rPr lang="en-US" b="1" dirty="0">
                <a:effectLst/>
              </a:rPr>
              <a:t>) Abs. 2 DS-GVO</a:t>
            </a:r>
          </a:p>
          <a:p>
            <a:r>
              <a:rPr lang="de-DE" sz="1400" dirty="0"/>
              <a:t>Bei der Beurteilung des angemessenen Schutzniveaus sind insbesondere die Risiken zu berücksichtigen, die mit der Verarbeitung verbunden sind, insbesondere durch – ob unbeabsichtigt oder unrechtmäßig – Vernichtung, Verlust, Veränderung oder </a:t>
            </a:r>
            <a:r>
              <a:rPr lang="de-DE" sz="1400" b="1" dirty="0"/>
              <a:t>unbefugte Offenlegung </a:t>
            </a:r>
            <a:r>
              <a:rPr lang="de-DE" sz="1400" dirty="0"/>
              <a:t>von beziehungsweise </a:t>
            </a:r>
            <a:r>
              <a:rPr lang="de-DE" sz="1400" b="1" dirty="0"/>
              <a:t>unbefugten Zugang </a:t>
            </a:r>
            <a:r>
              <a:rPr lang="de-DE" sz="1400" dirty="0"/>
              <a:t>zu personenbezogenen Daten, die </a:t>
            </a:r>
            <a:r>
              <a:rPr lang="de-DE" sz="1400" b="1" dirty="0"/>
              <a:t>übermittelt</a:t>
            </a:r>
            <a:r>
              <a:rPr lang="de-DE" sz="1400" dirty="0"/>
              <a:t>, </a:t>
            </a:r>
            <a:r>
              <a:rPr lang="de-DE" sz="1400" b="1" dirty="0"/>
              <a:t>gespeichert</a:t>
            </a:r>
            <a:r>
              <a:rPr lang="de-DE" sz="1400" dirty="0"/>
              <a:t> oder auf </a:t>
            </a:r>
            <a:r>
              <a:rPr lang="de-DE" sz="1400" b="1" dirty="0"/>
              <a:t>andere Weise verarbeitet</a:t>
            </a:r>
            <a:r>
              <a:rPr lang="de-DE" sz="1400" dirty="0"/>
              <a:t> wurden.</a:t>
            </a:r>
            <a:endParaRPr lang="de-DE" dirty="0"/>
          </a:p>
          <a:p>
            <a:endParaRPr lang="de-DE" dirty="0"/>
          </a:p>
        </p:txBody>
      </p:sp>
      <p:sp>
        <p:nvSpPr>
          <p:cNvPr id="4" name="Datumsplatzhalter 3">
            <a:extLst>
              <a:ext uri="{FF2B5EF4-FFF2-40B4-BE49-F238E27FC236}">
                <a16:creationId xmlns:a16="http://schemas.microsoft.com/office/drawing/2014/main" id="{069118DE-68B9-3E0B-D2EB-A9FED023E87A}"/>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B7EF2198-43F9-61F0-5B06-2EC01429E692}"/>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DBBF71B-DDEC-3B75-41E1-5F55D5788BC6}"/>
              </a:ext>
            </a:extLst>
          </p:cNvPr>
          <p:cNvSpPr>
            <a:spLocks noGrp="1"/>
          </p:cNvSpPr>
          <p:nvPr>
            <p:ph type="sldNum" sz="quarter" idx="12"/>
          </p:nvPr>
        </p:nvSpPr>
        <p:spPr/>
        <p:txBody>
          <a:bodyPr/>
          <a:lstStyle/>
          <a:p>
            <a:fld id="{242EEE4B-4F13-4B3B-896D-98344C2D1A3F}" type="slidenum">
              <a:rPr lang="de-DE" smtClean="0"/>
              <a:t>11</a:t>
            </a:fld>
            <a:endParaRPr lang="de-DE" dirty="0"/>
          </a:p>
        </p:txBody>
      </p:sp>
      <p:sp>
        <p:nvSpPr>
          <p:cNvPr id="10" name="Textfeld 9">
            <a:extLst>
              <a:ext uri="{FF2B5EF4-FFF2-40B4-BE49-F238E27FC236}">
                <a16:creationId xmlns:a16="http://schemas.microsoft.com/office/drawing/2014/main" id="{17BF37E9-ACB7-9341-5CC5-E2B0EDB02100}"/>
              </a:ext>
            </a:extLst>
          </p:cNvPr>
          <p:cNvSpPr txBox="1"/>
          <p:nvPr/>
        </p:nvSpPr>
        <p:spPr>
          <a:xfrm>
            <a:off x="623392" y="5877272"/>
            <a:ext cx="11017224" cy="356764"/>
          </a:xfrm>
          <a:prstGeom prst="rect">
            <a:avLst/>
          </a:prstGeom>
          <a:noFill/>
        </p:spPr>
        <p:txBody>
          <a:bodyPr wrap="square" rtlCol="0">
            <a:spAutoFit/>
          </a:bodyPr>
          <a:lstStyle/>
          <a:p>
            <a:r>
              <a:rPr lang="de-DE" sz="850" dirty="0"/>
              <a:t>[1] Europäischen Union: Datenschutz-Grundverordnung, DSGVO, </a:t>
            </a:r>
            <a:r>
              <a:rPr lang="de-DE" sz="850" dirty="0" err="1"/>
              <a:t>revised</a:t>
            </a:r>
            <a:r>
              <a:rPr lang="de-DE" sz="850" dirty="0"/>
              <a:t> 2021. In : Amtsblatt der Europäischen Union (</a:t>
            </a:r>
            <a:r>
              <a:rPr lang="de-DE" sz="850" dirty="0" err="1"/>
              <a:t>ABl.</a:t>
            </a:r>
            <a:r>
              <a:rPr lang="de-DE" sz="850" dirty="0"/>
              <a:t> L 119, 04.05.2016). </a:t>
            </a:r>
            <a:r>
              <a:rPr lang="de-DE" sz="850" dirty="0" err="1"/>
              <a:t>Available</a:t>
            </a:r>
            <a:r>
              <a:rPr lang="de-DE" sz="850" dirty="0"/>
              <a:t> online at </a:t>
            </a:r>
            <a:r>
              <a:rPr lang="de-DE" sz="850" dirty="0">
                <a:hlinkClick r:id="rId2"/>
              </a:rPr>
              <a:t>https://eur-lex.europa.eu/legal-content/DE/TXT/PDF/?uri=CELEX:32016R0679</a:t>
            </a:r>
            <a:r>
              <a:rPr lang="de-DE" sz="850" dirty="0"/>
              <a:t> [Abgerufen: 08.01.2023]</a:t>
            </a:r>
          </a:p>
        </p:txBody>
      </p:sp>
    </p:spTree>
    <p:extLst>
      <p:ext uri="{BB962C8B-B14F-4D97-AF65-F5344CB8AC3E}">
        <p14:creationId xmlns:p14="http://schemas.microsoft.com/office/powerpoint/2010/main" val="3668822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3617443" cy="610056"/>
          </a:xfrm>
        </p:spPr>
        <p:txBody>
          <a:bodyPr/>
          <a:lstStyle/>
          <a:p>
            <a:r>
              <a:rPr lang="de-DE" sz="4000" dirty="0"/>
              <a:t>Grundlagen</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12</a:t>
            </a:fld>
            <a:endParaRPr lang="de-DE" dirty="0"/>
          </a:p>
        </p:txBody>
      </p:sp>
      <p:sp>
        <p:nvSpPr>
          <p:cNvPr id="3" name="Inhaltsplatzhalter 2">
            <a:extLst>
              <a:ext uri="{FF2B5EF4-FFF2-40B4-BE49-F238E27FC236}">
                <a16:creationId xmlns:a16="http://schemas.microsoft.com/office/drawing/2014/main" id="{EA5AD499-00B3-4357-1BF0-7C60D990E6C9}"/>
              </a:ext>
            </a:extLst>
          </p:cNvPr>
          <p:cNvSpPr>
            <a:spLocks noGrp="1"/>
          </p:cNvSpPr>
          <p:nvPr>
            <p:ph idx="1"/>
          </p:nvPr>
        </p:nvSpPr>
        <p:spPr>
          <a:xfrm>
            <a:off x="1332286" y="2420888"/>
            <a:ext cx="10224000" cy="3816424"/>
          </a:xfrm>
        </p:spPr>
        <p:txBody>
          <a:bodyPr/>
          <a:lstStyle/>
          <a:p>
            <a:pPr marL="285750" indent="-285750">
              <a:buFont typeface="Arial" panose="020B0604020202020204" pitchFamily="34" charset="0"/>
              <a:buChar char="•"/>
            </a:pPr>
            <a:r>
              <a:rPr lang="de-DE" dirty="0"/>
              <a:t>Was ist kryptographisch-sicheres-</a:t>
            </a:r>
            <a:r>
              <a:rPr lang="de-DE" dirty="0" err="1"/>
              <a:t>Hashing</a:t>
            </a:r>
            <a:r>
              <a:rPr lang="de-DE" dirty="0"/>
              <a:t>?</a:t>
            </a:r>
          </a:p>
          <a:p>
            <a:pPr marL="285750" indent="-285750">
              <a:buFont typeface="Arial" panose="020B0604020202020204" pitchFamily="34" charset="0"/>
              <a:buChar char="•"/>
            </a:pPr>
            <a:r>
              <a:rPr lang="de-DE" dirty="0"/>
              <a:t>Salt</a:t>
            </a:r>
          </a:p>
          <a:p>
            <a:pPr marL="285750" indent="-285750">
              <a:buFont typeface="Arial" panose="020B0604020202020204" pitchFamily="34" charset="0"/>
              <a:buChar char="•"/>
            </a:pPr>
            <a:r>
              <a:rPr lang="de-DE" dirty="0"/>
              <a:t>Anforderungen an moderne Passwort-</a:t>
            </a:r>
            <a:r>
              <a:rPr lang="de-DE" dirty="0" err="1"/>
              <a:t>Hashing</a:t>
            </a:r>
            <a:r>
              <a:rPr lang="de-DE" dirty="0"/>
              <a:t>-Algorithmen</a:t>
            </a:r>
          </a:p>
        </p:txBody>
      </p:sp>
    </p:spTree>
    <p:extLst>
      <p:ext uri="{BB962C8B-B14F-4D97-AF65-F5344CB8AC3E}">
        <p14:creationId xmlns:p14="http://schemas.microsoft.com/office/powerpoint/2010/main" val="271330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Klassische Anforderungen</a:t>
            </a:r>
            <a:r>
              <a:rPr lang="de-DE" sz="900" b="1" dirty="0"/>
              <a:t>[1][2][3]</a:t>
            </a:r>
          </a:p>
          <a:p>
            <a:endParaRPr lang="de-DE" dirty="0"/>
          </a:p>
        </p:txBody>
      </p:sp>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13</a:t>
            </a:fld>
            <a:endParaRPr lang="de-DE" dirty="0"/>
          </a:p>
        </p:txBody>
      </p:sp>
      <mc:AlternateContent xmlns:mc="http://schemas.openxmlformats.org/markup-compatibility/2006" xmlns:a14="http://schemas.microsoft.com/office/drawing/2010/main">
        <mc:Choice Requires="a14">
          <p:graphicFrame>
            <p:nvGraphicFramePr>
              <p:cNvPr id="7" name="Tabelle 7">
                <a:extLst>
                  <a:ext uri="{FF2B5EF4-FFF2-40B4-BE49-F238E27FC236}">
                    <a16:creationId xmlns:a16="http://schemas.microsoft.com/office/drawing/2014/main" id="{C5B7BC90-F87B-BE34-E1D4-963A5C9D83D6}"/>
                  </a:ext>
                </a:extLst>
              </p:cNvPr>
              <p:cNvGraphicFramePr>
                <a:graphicFrameLocks noGrp="1"/>
              </p:cNvGraphicFramePr>
              <p:nvPr>
                <p:extLst>
                  <p:ext uri="{D42A27DB-BD31-4B8C-83A1-F6EECF244321}">
                    <p14:modId xmlns:p14="http://schemas.microsoft.com/office/powerpoint/2010/main" val="2764502537"/>
                  </p:ext>
                </p:extLst>
              </p:nvPr>
            </p:nvGraphicFramePr>
            <p:xfrm>
              <a:off x="1440016" y="2502637"/>
              <a:ext cx="10128592" cy="3689817"/>
            </p:xfrm>
            <a:graphic>
              <a:graphicData uri="http://schemas.openxmlformats.org/drawingml/2006/table">
                <a:tbl>
                  <a:tblPr bandRow="1">
                    <a:tableStyleId>{2D5ABB26-0587-4C30-8999-92F81FD0307C}</a:tableStyleId>
                  </a:tblPr>
                  <a:tblGrid>
                    <a:gridCol w="2351728">
                      <a:extLst>
                        <a:ext uri="{9D8B030D-6E8A-4147-A177-3AD203B41FA5}">
                          <a16:colId xmlns:a16="http://schemas.microsoft.com/office/drawing/2014/main" val="1336249895"/>
                        </a:ext>
                      </a:extLst>
                    </a:gridCol>
                    <a:gridCol w="7776864">
                      <a:extLst>
                        <a:ext uri="{9D8B030D-6E8A-4147-A177-3AD203B41FA5}">
                          <a16:colId xmlns:a16="http://schemas.microsoft.com/office/drawing/2014/main" val="2049670838"/>
                        </a:ext>
                      </a:extLst>
                    </a:gridCol>
                  </a:tblGrid>
                  <a:tr h="1229939">
                    <a:tc>
                      <a:txBody>
                        <a:bodyPr/>
                        <a:lstStyle/>
                        <a:p>
                          <a:r>
                            <a:rPr lang="de-DE" sz="1600" b="1" dirty="0"/>
                            <a:t>Preimage </a:t>
                          </a:r>
                          <a:r>
                            <a:rPr lang="de-DE" sz="1600" b="1" dirty="0" err="1"/>
                            <a:t>Resistence</a:t>
                          </a:r>
                          <a:endParaRPr lang="de-DE" sz="1600" b="1" dirty="0"/>
                        </a:p>
                      </a:txBody>
                      <a:tcPr/>
                    </a:tc>
                    <a:tc>
                      <a:txBody>
                        <a:bodyPr/>
                        <a:lstStyle/>
                        <a:p>
                          <a:pPr marL="285750" indent="-285750">
                            <a:buFontTx/>
                            <a:buChar char="-"/>
                          </a:pPr>
                          <a:r>
                            <a:rPr lang="de-DE" sz="1400" dirty="0"/>
                            <a:t>„Einweg Funktion“</a:t>
                          </a:r>
                        </a:p>
                        <a:p>
                          <a:pPr marL="285750" indent="-285750">
                            <a:buFontTx/>
                            <a:buChar char="-"/>
                          </a:pPr>
                          <a:r>
                            <a:rPr lang="de-DE" sz="1400" dirty="0"/>
                            <a:t>Wenn man einen Hashwert </a:t>
                          </a:r>
                          <a14:m>
                            <m:oMath xmlns:m="http://schemas.openxmlformats.org/officeDocument/2006/math">
                              <m:r>
                                <a:rPr lang="de-DE" sz="1400" i="1" dirty="0" smtClean="0">
                                  <a:latin typeface="Cambria Math" panose="02040503050406030204" pitchFamily="18" charset="0"/>
                                </a:rPr>
                                <m:t>𝑦</m:t>
                              </m:r>
                            </m:oMath>
                          </a14:m>
                          <a:r>
                            <a:rPr lang="de-DE" sz="1400" dirty="0"/>
                            <a:t> hat, soll es rechnerisch nicht möglich sein, die Eingabe </a:t>
                          </a:r>
                          <a14:m>
                            <m:oMath xmlns:m="http://schemas.openxmlformats.org/officeDocument/2006/math">
                              <m:r>
                                <a:rPr lang="de-DE" sz="1400" i="1" dirty="0" smtClean="0">
                                  <a:latin typeface="Cambria Math" panose="02040503050406030204" pitchFamily="18" charset="0"/>
                                </a:rPr>
                                <m:t>𝑥</m:t>
                              </m:r>
                            </m:oMath>
                          </a14:m>
                          <a:r>
                            <a:rPr lang="de-DE" sz="1400" dirty="0"/>
                            <a:t> zu berechnen bzw. eindeutig zu bestimmen</a:t>
                          </a:r>
                        </a:p>
                      </a:txBody>
                      <a:tcPr/>
                    </a:tc>
                    <a:extLst>
                      <a:ext uri="{0D108BD9-81ED-4DB2-BD59-A6C34878D82A}">
                        <a16:rowId xmlns:a16="http://schemas.microsoft.com/office/drawing/2014/main" val="488877372"/>
                      </a:ext>
                    </a:extLst>
                  </a:tr>
                  <a:tr h="1229939">
                    <a:tc>
                      <a:txBody>
                        <a:bodyPr/>
                        <a:lstStyle/>
                        <a:p>
                          <a:r>
                            <a:rPr lang="de-DE" sz="1600" b="1" dirty="0"/>
                            <a:t>Second Preimage </a:t>
                          </a:r>
                          <a:r>
                            <a:rPr lang="de-DE" sz="1600" b="1" dirty="0" err="1"/>
                            <a:t>Resistence</a:t>
                          </a:r>
                          <a:endParaRPr lang="de-DE" sz="1600" b="1" dirty="0"/>
                        </a:p>
                      </a:txBody>
                      <a:tcPr/>
                    </a:tc>
                    <a:tc>
                      <a:txBody>
                        <a:bodyPr/>
                        <a:lstStyle/>
                        <a:p>
                          <a:pPr marL="285750" indent="-285750">
                            <a:buFontTx/>
                            <a:buChar char="-"/>
                          </a:pPr>
                          <a:r>
                            <a:rPr lang="de-DE" sz="1400" dirty="0"/>
                            <a:t>Es soll unmöglich sein, eine zweite Eingabe zu finden, die den gleichen Hashwert wie eine andere beliebige Eingabe liefert</a:t>
                          </a:r>
                        </a:p>
                      </a:txBody>
                      <a:tcPr/>
                    </a:tc>
                    <a:extLst>
                      <a:ext uri="{0D108BD9-81ED-4DB2-BD59-A6C34878D82A}">
                        <a16:rowId xmlns:a16="http://schemas.microsoft.com/office/drawing/2014/main" val="14235660"/>
                      </a:ext>
                    </a:extLst>
                  </a:tr>
                  <a:tr h="1229939">
                    <a:tc>
                      <a:txBody>
                        <a:bodyPr/>
                        <a:lstStyle/>
                        <a:p>
                          <a:r>
                            <a:rPr lang="de-DE" sz="1600" b="1" dirty="0" err="1"/>
                            <a:t>Collision</a:t>
                          </a:r>
                          <a:r>
                            <a:rPr lang="de-DE" sz="1600" b="1" dirty="0"/>
                            <a:t> </a:t>
                          </a:r>
                          <a:r>
                            <a:rPr lang="de-DE" sz="1600" b="1" dirty="0" err="1"/>
                            <a:t>resistence</a:t>
                          </a:r>
                          <a:endParaRPr lang="de-DE" sz="1600" b="1" dirty="0"/>
                        </a:p>
                      </a:txBody>
                      <a:tcPr/>
                    </a:tc>
                    <a:tc>
                      <a:txBody>
                        <a:bodyPr/>
                        <a:lstStyle/>
                        <a:p>
                          <a:pPr marL="285750" indent="-285750">
                            <a:buFontTx/>
                            <a:buChar char="-"/>
                          </a:pPr>
                          <a:r>
                            <a:rPr lang="de-DE" sz="1400" dirty="0"/>
                            <a:t>Es soll nicht möglich sein zwei ungleiche Eingaben zu finden, welche den gleichen Hashwert ergeben</a:t>
                          </a:r>
                        </a:p>
                      </a:txBody>
                      <a:tcPr/>
                    </a:tc>
                    <a:extLst>
                      <a:ext uri="{0D108BD9-81ED-4DB2-BD59-A6C34878D82A}">
                        <a16:rowId xmlns:a16="http://schemas.microsoft.com/office/drawing/2014/main" val="3095631172"/>
                      </a:ext>
                    </a:extLst>
                  </a:tr>
                </a:tbl>
              </a:graphicData>
            </a:graphic>
          </p:graphicFrame>
        </mc:Choice>
        <mc:Fallback xmlns="">
          <p:graphicFrame>
            <p:nvGraphicFramePr>
              <p:cNvPr id="7" name="Tabelle 7">
                <a:extLst>
                  <a:ext uri="{FF2B5EF4-FFF2-40B4-BE49-F238E27FC236}">
                    <a16:creationId xmlns:a16="http://schemas.microsoft.com/office/drawing/2014/main" id="{C5B7BC90-F87B-BE34-E1D4-963A5C9D83D6}"/>
                  </a:ext>
                </a:extLst>
              </p:cNvPr>
              <p:cNvGraphicFramePr>
                <a:graphicFrameLocks noGrp="1"/>
              </p:cNvGraphicFramePr>
              <p:nvPr>
                <p:extLst>
                  <p:ext uri="{D42A27DB-BD31-4B8C-83A1-F6EECF244321}">
                    <p14:modId xmlns:p14="http://schemas.microsoft.com/office/powerpoint/2010/main" val="2764502537"/>
                  </p:ext>
                </p:extLst>
              </p:nvPr>
            </p:nvGraphicFramePr>
            <p:xfrm>
              <a:off x="1440016" y="2502637"/>
              <a:ext cx="10128592" cy="3689817"/>
            </p:xfrm>
            <a:graphic>
              <a:graphicData uri="http://schemas.openxmlformats.org/drawingml/2006/table">
                <a:tbl>
                  <a:tblPr bandRow="1">
                    <a:tableStyleId>{2D5ABB26-0587-4C30-8999-92F81FD0307C}</a:tableStyleId>
                  </a:tblPr>
                  <a:tblGrid>
                    <a:gridCol w="2351728">
                      <a:extLst>
                        <a:ext uri="{9D8B030D-6E8A-4147-A177-3AD203B41FA5}">
                          <a16:colId xmlns:a16="http://schemas.microsoft.com/office/drawing/2014/main" val="1336249895"/>
                        </a:ext>
                      </a:extLst>
                    </a:gridCol>
                    <a:gridCol w="7776864">
                      <a:extLst>
                        <a:ext uri="{9D8B030D-6E8A-4147-A177-3AD203B41FA5}">
                          <a16:colId xmlns:a16="http://schemas.microsoft.com/office/drawing/2014/main" val="2049670838"/>
                        </a:ext>
                      </a:extLst>
                    </a:gridCol>
                  </a:tblGrid>
                  <a:tr h="1229939">
                    <a:tc>
                      <a:txBody>
                        <a:bodyPr/>
                        <a:lstStyle/>
                        <a:p>
                          <a:r>
                            <a:rPr lang="de-DE" sz="1600" b="1" dirty="0"/>
                            <a:t>Preimage </a:t>
                          </a:r>
                          <a:r>
                            <a:rPr lang="de-DE" sz="1600" b="1" dirty="0" err="1"/>
                            <a:t>Resistence</a:t>
                          </a:r>
                          <a:endParaRPr lang="de-DE" sz="1600" b="1" dirty="0"/>
                        </a:p>
                      </a:txBody>
                      <a:tcPr/>
                    </a:tc>
                    <a:tc>
                      <a:txBody>
                        <a:bodyPr/>
                        <a:lstStyle/>
                        <a:p>
                          <a:endParaRPr lang="de-DE"/>
                        </a:p>
                      </a:txBody>
                      <a:tcPr>
                        <a:blipFill>
                          <a:blip r:embed="rId2"/>
                          <a:stretch>
                            <a:fillRect l="-30251" t="-990" b="-200000"/>
                          </a:stretch>
                        </a:blipFill>
                      </a:tcPr>
                    </a:tc>
                    <a:extLst>
                      <a:ext uri="{0D108BD9-81ED-4DB2-BD59-A6C34878D82A}">
                        <a16:rowId xmlns:a16="http://schemas.microsoft.com/office/drawing/2014/main" val="488877372"/>
                      </a:ext>
                    </a:extLst>
                  </a:tr>
                  <a:tr h="1229939">
                    <a:tc>
                      <a:txBody>
                        <a:bodyPr/>
                        <a:lstStyle/>
                        <a:p>
                          <a:r>
                            <a:rPr lang="de-DE" sz="1600" b="1" dirty="0"/>
                            <a:t>Second Preimage </a:t>
                          </a:r>
                          <a:r>
                            <a:rPr lang="de-DE" sz="1600" b="1" dirty="0" err="1"/>
                            <a:t>Resistence</a:t>
                          </a:r>
                          <a:endParaRPr lang="de-DE" sz="1600" b="1" dirty="0"/>
                        </a:p>
                      </a:txBody>
                      <a:tcPr/>
                    </a:tc>
                    <a:tc>
                      <a:txBody>
                        <a:bodyPr/>
                        <a:lstStyle/>
                        <a:p>
                          <a:pPr marL="285750" indent="-285750">
                            <a:buFontTx/>
                            <a:buChar char="-"/>
                          </a:pPr>
                          <a:r>
                            <a:rPr lang="de-DE" sz="1400" dirty="0"/>
                            <a:t>Es soll unmöglich sein, eine zweite Eingabe zu finden, die den gleichen Hashwert wie eine andere beliebige Eingabe liefert</a:t>
                          </a:r>
                        </a:p>
                      </a:txBody>
                      <a:tcPr/>
                    </a:tc>
                    <a:extLst>
                      <a:ext uri="{0D108BD9-81ED-4DB2-BD59-A6C34878D82A}">
                        <a16:rowId xmlns:a16="http://schemas.microsoft.com/office/drawing/2014/main" val="14235660"/>
                      </a:ext>
                    </a:extLst>
                  </a:tr>
                  <a:tr h="1229939">
                    <a:tc>
                      <a:txBody>
                        <a:bodyPr/>
                        <a:lstStyle/>
                        <a:p>
                          <a:r>
                            <a:rPr lang="de-DE" sz="1600" b="1" dirty="0" err="1"/>
                            <a:t>Collision</a:t>
                          </a:r>
                          <a:r>
                            <a:rPr lang="de-DE" sz="1600" b="1" dirty="0"/>
                            <a:t> </a:t>
                          </a:r>
                          <a:r>
                            <a:rPr lang="de-DE" sz="1600" b="1" dirty="0" err="1"/>
                            <a:t>resistence</a:t>
                          </a:r>
                          <a:endParaRPr lang="de-DE" sz="1600" b="1" dirty="0"/>
                        </a:p>
                      </a:txBody>
                      <a:tcPr/>
                    </a:tc>
                    <a:tc>
                      <a:txBody>
                        <a:bodyPr/>
                        <a:lstStyle/>
                        <a:p>
                          <a:pPr marL="285750" indent="-285750">
                            <a:buFontTx/>
                            <a:buChar char="-"/>
                          </a:pPr>
                          <a:r>
                            <a:rPr lang="de-DE" sz="1400" dirty="0"/>
                            <a:t>Es soll nicht möglich sein zwei ungleiche Eingaben zu finden, welche den gleichen Hashwert ergeben</a:t>
                          </a:r>
                        </a:p>
                      </a:txBody>
                      <a:tcPr/>
                    </a:tc>
                    <a:extLst>
                      <a:ext uri="{0D108BD9-81ED-4DB2-BD59-A6C34878D82A}">
                        <a16:rowId xmlns:a16="http://schemas.microsoft.com/office/drawing/2014/main" val="3095631172"/>
                      </a:ext>
                    </a:extLst>
                  </a:tr>
                </a:tbl>
              </a:graphicData>
            </a:graphic>
          </p:graphicFrame>
        </mc:Fallback>
      </mc:AlternateContent>
      <p:sp>
        <p:nvSpPr>
          <p:cNvPr id="19" name="Pfeil: 180-Grad 18">
            <a:extLst>
              <a:ext uri="{FF2B5EF4-FFF2-40B4-BE49-F238E27FC236}">
                <a16:creationId xmlns:a16="http://schemas.microsoft.com/office/drawing/2014/main" id="{9BE37BDC-B528-AD6F-9727-5171D793BFE9}"/>
              </a:ext>
            </a:extLst>
          </p:cNvPr>
          <p:cNvSpPr/>
          <p:nvPr/>
        </p:nvSpPr>
        <p:spPr>
          <a:xfrm rot="16200000">
            <a:off x="575681" y="4256571"/>
            <a:ext cx="1358008" cy="443234"/>
          </a:xfrm>
          <a:prstGeom prst="uturnArrow">
            <a:avLst>
              <a:gd name="adj1" fmla="val 25000"/>
              <a:gd name="adj2" fmla="val 25000"/>
              <a:gd name="adj3" fmla="val 25000"/>
              <a:gd name="adj4" fmla="val 43750"/>
              <a:gd name="adj5" fmla="val 10000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20" name="Textfeld 19">
            <a:extLst>
              <a:ext uri="{FF2B5EF4-FFF2-40B4-BE49-F238E27FC236}">
                <a16:creationId xmlns:a16="http://schemas.microsoft.com/office/drawing/2014/main" id="{DAB57812-BCAE-1B0F-383D-40C7CEA31CFA}"/>
              </a:ext>
            </a:extLst>
          </p:cNvPr>
          <p:cNvSpPr txBox="1"/>
          <p:nvPr/>
        </p:nvSpPr>
        <p:spPr>
          <a:xfrm rot="16200000">
            <a:off x="325487" y="4283223"/>
            <a:ext cx="1152128" cy="307777"/>
          </a:xfrm>
          <a:prstGeom prst="rect">
            <a:avLst/>
          </a:prstGeom>
          <a:noFill/>
        </p:spPr>
        <p:txBody>
          <a:bodyPr wrap="square" rtlCol="0">
            <a:spAutoFit/>
          </a:bodyPr>
          <a:lstStyle/>
          <a:p>
            <a:r>
              <a:rPr lang="de-DE" sz="1400" dirty="0"/>
              <a:t>folgt aus</a:t>
            </a:r>
          </a:p>
        </p:txBody>
      </p:sp>
      <p:sp>
        <p:nvSpPr>
          <p:cNvPr id="22" name="Textfeld 21">
            <a:extLst>
              <a:ext uri="{FF2B5EF4-FFF2-40B4-BE49-F238E27FC236}">
                <a16:creationId xmlns:a16="http://schemas.microsoft.com/office/drawing/2014/main" id="{42E840EC-AF03-DF1E-09AA-EBBC3117770F}"/>
              </a:ext>
            </a:extLst>
          </p:cNvPr>
          <p:cNvSpPr txBox="1"/>
          <p:nvPr/>
        </p:nvSpPr>
        <p:spPr>
          <a:xfrm rot="16200000">
            <a:off x="-395385" y="4159745"/>
            <a:ext cx="1481236" cy="307777"/>
          </a:xfrm>
          <a:prstGeom prst="rect">
            <a:avLst/>
          </a:prstGeom>
          <a:noFill/>
        </p:spPr>
        <p:txBody>
          <a:bodyPr wrap="square" rtlCol="0">
            <a:spAutoFit/>
          </a:bodyPr>
          <a:lstStyle/>
          <a:p>
            <a:r>
              <a:rPr lang="de-DE" sz="1400" dirty="0"/>
              <a:t>folgt </a:t>
            </a:r>
            <a:r>
              <a:rPr lang="de-DE" sz="1400" b="1" u="sng" dirty="0"/>
              <a:t>nicht</a:t>
            </a:r>
            <a:r>
              <a:rPr lang="de-DE" sz="1400" dirty="0"/>
              <a:t> aus</a:t>
            </a:r>
          </a:p>
        </p:txBody>
      </p:sp>
      <p:sp>
        <p:nvSpPr>
          <p:cNvPr id="21" name="Pfeil: 180-Grad 20">
            <a:extLst>
              <a:ext uri="{FF2B5EF4-FFF2-40B4-BE49-F238E27FC236}">
                <a16:creationId xmlns:a16="http://schemas.microsoft.com/office/drawing/2014/main" id="{E06899EA-002D-E94D-A481-84D20EFB65F7}"/>
              </a:ext>
            </a:extLst>
          </p:cNvPr>
          <p:cNvSpPr/>
          <p:nvPr/>
        </p:nvSpPr>
        <p:spPr>
          <a:xfrm rot="16200000">
            <a:off x="-616211" y="3639431"/>
            <a:ext cx="2592289" cy="443234"/>
          </a:xfrm>
          <a:prstGeom prst="uturnArrow">
            <a:avLst>
              <a:gd name="adj1" fmla="val 25000"/>
              <a:gd name="adj2" fmla="val 25000"/>
              <a:gd name="adj3" fmla="val 25000"/>
              <a:gd name="adj4" fmla="val 43750"/>
              <a:gd name="adj5" fmla="val 100000"/>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8" name="Textfeld 7">
            <a:extLst>
              <a:ext uri="{FF2B5EF4-FFF2-40B4-BE49-F238E27FC236}">
                <a16:creationId xmlns:a16="http://schemas.microsoft.com/office/drawing/2014/main" id="{7B3927A1-DEBE-6096-67FC-F6FF48C19191}"/>
              </a:ext>
            </a:extLst>
          </p:cNvPr>
          <p:cNvSpPr txBox="1"/>
          <p:nvPr/>
        </p:nvSpPr>
        <p:spPr>
          <a:xfrm>
            <a:off x="623392" y="5589240"/>
            <a:ext cx="11017224" cy="621196"/>
          </a:xfrm>
          <a:prstGeom prst="rect">
            <a:avLst/>
          </a:prstGeom>
          <a:noFill/>
        </p:spPr>
        <p:txBody>
          <a:bodyPr wrap="square" rtlCol="0">
            <a:spAutoFit/>
          </a:bodyPr>
          <a:lstStyle/>
          <a:p>
            <a:r>
              <a:rPr lang="de-DE" sz="850" dirty="0"/>
              <a:t>[1] </a:t>
            </a:r>
            <a:r>
              <a:rPr lang="de-DE" sz="850" dirty="0" err="1"/>
              <a:t>Rogaway</a:t>
            </a:r>
            <a:r>
              <a:rPr lang="de-DE" sz="850" dirty="0"/>
              <a:t>, Phillip; </a:t>
            </a:r>
            <a:r>
              <a:rPr lang="de-DE" sz="850" dirty="0" err="1"/>
              <a:t>Shrimpton</a:t>
            </a:r>
            <a:r>
              <a:rPr lang="de-DE" sz="850" dirty="0"/>
              <a:t>, Thomas (2004): </a:t>
            </a:r>
            <a:r>
              <a:rPr lang="de-DE" sz="850" dirty="0" err="1"/>
              <a:t>Cryptographic</a:t>
            </a:r>
            <a:r>
              <a:rPr lang="de-DE" sz="850" dirty="0"/>
              <a:t> Hash-</a:t>
            </a:r>
            <a:r>
              <a:rPr lang="de-DE" sz="850" dirty="0" err="1"/>
              <a:t>Function</a:t>
            </a:r>
            <a:r>
              <a:rPr lang="de-DE" sz="850" dirty="0"/>
              <a:t> Basics: </a:t>
            </a:r>
            <a:r>
              <a:rPr lang="de-DE" sz="850" dirty="0" err="1"/>
              <a:t>Definitions</a:t>
            </a:r>
            <a:r>
              <a:rPr lang="de-DE" sz="850" dirty="0"/>
              <a:t>, </a:t>
            </a:r>
            <a:r>
              <a:rPr lang="de-DE" sz="850" dirty="0" err="1"/>
              <a:t>Implications</a:t>
            </a:r>
            <a:r>
              <a:rPr lang="de-DE" sz="850" dirty="0"/>
              <a:t>, and </a:t>
            </a:r>
            <a:r>
              <a:rPr lang="de-DE" sz="850" dirty="0" err="1"/>
              <a:t>Separations</a:t>
            </a:r>
            <a:r>
              <a:rPr lang="de-DE" sz="850" dirty="0"/>
              <a:t> for Preimage Resistance, Second-Preimage Resistance, and </a:t>
            </a:r>
            <a:r>
              <a:rPr lang="de-DE" sz="850" dirty="0" err="1"/>
              <a:t>Collision</a:t>
            </a:r>
            <a:r>
              <a:rPr lang="de-DE" sz="850" dirty="0"/>
              <a:t> Resistance. In Takeo </a:t>
            </a:r>
            <a:r>
              <a:rPr lang="de-DE" sz="850" dirty="0" err="1"/>
              <a:t>Kanade</a:t>
            </a:r>
            <a:r>
              <a:rPr lang="de-DE" sz="850" dirty="0"/>
              <a:t>, Josef Kittler, Jon M. Kleinberg, Friedemann Mattern, John C. Mitchell, Moni Naor et al. (Eds.): Fast Software Encryption, vol. 3017. Berlin, Heidelberg: Springer Berlin Heidelberg (</a:t>
            </a:r>
            <a:r>
              <a:rPr lang="de-DE" sz="850" dirty="0" err="1"/>
              <a:t>Lecture</a:t>
            </a:r>
            <a:r>
              <a:rPr lang="de-DE" sz="850" dirty="0"/>
              <a:t> Notes in Computer Science), pp. 371–388</a:t>
            </a:r>
          </a:p>
          <a:p>
            <a:r>
              <a:rPr lang="de-DE" sz="850" dirty="0"/>
              <a:t>[2] van </a:t>
            </a:r>
            <a:r>
              <a:rPr lang="de-DE" sz="850" dirty="0" err="1"/>
              <a:t>Tilborg</a:t>
            </a:r>
            <a:r>
              <a:rPr lang="de-DE" sz="850" dirty="0"/>
              <a:t>, Henk C. A.; </a:t>
            </a:r>
            <a:r>
              <a:rPr lang="de-DE" sz="850" dirty="0" err="1"/>
              <a:t>Jajodia</a:t>
            </a:r>
            <a:r>
              <a:rPr lang="de-DE" sz="850" dirty="0"/>
              <a:t>, Sushil (Eds.) (2011): Encyclopedia </a:t>
            </a:r>
            <a:r>
              <a:rPr lang="de-DE" sz="850" dirty="0" err="1"/>
              <a:t>of</a:t>
            </a:r>
            <a:r>
              <a:rPr lang="de-DE" sz="850" dirty="0"/>
              <a:t> </a:t>
            </a:r>
            <a:r>
              <a:rPr lang="de-DE" sz="850" dirty="0" err="1"/>
              <a:t>Cryptography</a:t>
            </a:r>
            <a:r>
              <a:rPr lang="de-DE" sz="850" dirty="0"/>
              <a:t> and Security. 2. </a:t>
            </a:r>
            <a:r>
              <a:rPr lang="de-DE" sz="850" dirty="0" err="1"/>
              <a:t>ed</a:t>
            </a:r>
            <a:r>
              <a:rPr lang="de-DE" sz="850" dirty="0"/>
              <a:t>. Boston, MA: Springer US (</a:t>
            </a:r>
            <a:r>
              <a:rPr lang="de-DE" sz="850" dirty="0" err="1"/>
              <a:t>SpringerLink</a:t>
            </a:r>
            <a:r>
              <a:rPr lang="de-DE" sz="850" dirty="0"/>
              <a:t> Bücher).</a:t>
            </a:r>
          </a:p>
          <a:p>
            <a:r>
              <a:rPr lang="de-DE" sz="850" dirty="0"/>
              <a:t>[3] </a:t>
            </a:r>
            <a:r>
              <a:rPr lang="en-US" sz="850" dirty="0"/>
              <a:t>Stinson, Douglas R.; Paterson, Maura B. (2019): Cryptography. Theory and practice. Fourth edition. Boca Raton, London, New York: CRC Press (Textbooks in mathematics).</a:t>
            </a:r>
            <a:endParaRPr lang="de-DE" sz="850" dirty="0"/>
          </a:p>
        </p:txBody>
      </p:sp>
    </p:spTree>
    <p:extLst>
      <p:ext uri="{BB962C8B-B14F-4D97-AF65-F5344CB8AC3E}">
        <p14:creationId xmlns:p14="http://schemas.microsoft.com/office/powerpoint/2010/main" val="3218414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Preimage Resistenz</a:t>
                </a:r>
                <a:r>
                  <a:rPr lang="de-DE" sz="900" b="1" dirty="0"/>
                  <a:t>[1][2]</a:t>
                </a:r>
              </a:p>
              <a:p>
                <a:r>
                  <a:rPr lang="de-DE" sz="1800" dirty="0"/>
                  <a:t>Für einen gegebenen Hashwert </a:t>
                </a:r>
                <a14:m>
                  <m:oMath xmlns:m="http://schemas.openxmlformats.org/officeDocument/2006/math">
                    <m:r>
                      <a:rPr lang="de-DE" sz="1800" b="0" i="1" smtClean="0">
                        <a:latin typeface="Cambria Math" panose="02040503050406030204" pitchFamily="18" charset="0"/>
                      </a:rPr>
                      <m:t>𝑦</m:t>
                    </m:r>
                    <m:r>
                      <a:rPr lang="de-DE" sz="1800" b="0" i="1" smtClean="0">
                        <a:latin typeface="Cambria Math" panose="02040503050406030204" pitchFamily="18" charset="0"/>
                      </a:rPr>
                      <m:t>∈</m:t>
                    </m:r>
                    <m:r>
                      <a:rPr lang="de-DE" sz="1800" b="0" i="1" smtClean="0">
                        <a:latin typeface="Cambria Math" panose="02040503050406030204" pitchFamily="18" charset="0"/>
                      </a:rPr>
                      <m:t>𝑌</m:t>
                    </m:r>
                  </m:oMath>
                </a14:m>
                <a:r>
                  <a:rPr lang="de-DE" sz="1800" dirty="0"/>
                  <a:t> soll ein Urbild </a:t>
                </a:r>
                <a14:m>
                  <m:oMath xmlns:m="http://schemas.openxmlformats.org/officeDocument/2006/math">
                    <m:r>
                      <a:rPr lang="de-DE" sz="1800" b="0" i="1" smtClean="0">
                        <a:latin typeface="Cambria Math" panose="02040503050406030204" pitchFamily="18" charset="0"/>
                      </a:rPr>
                      <m:t>𝑥</m:t>
                    </m:r>
                    <m:r>
                      <a:rPr lang="de-DE" sz="1800" b="0" i="1" smtClean="0">
                        <a:latin typeface="Cambria Math" panose="02040503050406030204" pitchFamily="18" charset="0"/>
                      </a:rPr>
                      <m:t>∈</m:t>
                    </m:r>
                    <m:r>
                      <a:rPr lang="de-DE" sz="1800" b="0" i="1" smtClean="0">
                        <a:latin typeface="Cambria Math" panose="02040503050406030204" pitchFamily="18" charset="0"/>
                      </a:rPr>
                      <m:t>𝑋</m:t>
                    </m:r>
                  </m:oMath>
                </a14:m>
                <a:r>
                  <a:rPr lang="de-DE" sz="1800" dirty="0"/>
                  <a:t> praktisch nicht berechenbar sein</a:t>
                </a:r>
                <a:endParaRPr lang="de-DE" sz="1800" b="1" dirty="0"/>
              </a:p>
              <a:p>
                <a:endParaRPr lang="de-DE" dirty="0"/>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3"/>
                <a:stretch>
                  <a:fillRect l="-1431"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14</a:t>
            </a:fld>
            <a:endParaRPr lang="de-DE" dirty="0"/>
          </a:p>
        </p:txBody>
      </p:sp>
      <p:pic>
        <p:nvPicPr>
          <p:cNvPr id="11" name="Grafik 10">
            <a:extLst>
              <a:ext uri="{FF2B5EF4-FFF2-40B4-BE49-F238E27FC236}">
                <a16:creationId xmlns:a16="http://schemas.microsoft.com/office/drawing/2014/main" id="{A767C800-25E7-3948-A659-08606CC037F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67830"/>
          <a:stretch/>
        </p:blipFill>
        <p:spPr>
          <a:xfrm>
            <a:off x="4043772" y="3462350"/>
            <a:ext cx="4104456" cy="2216375"/>
          </a:xfrm>
          <a:prstGeom prst="rect">
            <a:avLst/>
          </a:prstGeom>
        </p:spPr>
      </p:pic>
      <p:sp>
        <p:nvSpPr>
          <p:cNvPr id="7" name="Textfeld 6">
            <a:extLst>
              <a:ext uri="{FF2B5EF4-FFF2-40B4-BE49-F238E27FC236}">
                <a16:creationId xmlns:a16="http://schemas.microsoft.com/office/drawing/2014/main" id="{91E0CEFA-9118-5BCA-6AA7-0360501B948E}"/>
              </a:ext>
            </a:extLst>
          </p:cNvPr>
          <p:cNvSpPr txBox="1"/>
          <p:nvPr/>
        </p:nvSpPr>
        <p:spPr>
          <a:xfrm>
            <a:off x="623392" y="5805264"/>
            <a:ext cx="11017224" cy="488980"/>
          </a:xfrm>
          <a:prstGeom prst="rect">
            <a:avLst/>
          </a:prstGeom>
          <a:noFill/>
        </p:spPr>
        <p:txBody>
          <a:bodyPr wrap="square" rtlCol="0">
            <a:spAutoFit/>
          </a:bodyPr>
          <a:lstStyle/>
          <a:p>
            <a:r>
              <a:rPr lang="de-DE" sz="850" dirty="0"/>
              <a:t>[1] </a:t>
            </a:r>
            <a:r>
              <a:rPr lang="de-DE" sz="850" dirty="0" err="1"/>
              <a:t>Rogaway</a:t>
            </a:r>
            <a:r>
              <a:rPr lang="de-DE" sz="850" dirty="0"/>
              <a:t>, Phillip; </a:t>
            </a:r>
            <a:r>
              <a:rPr lang="de-DE" sz="850" dirty="0" err="1"/>
              <a:t>Shrimpton</a:t>
            </a:r>
            <a:r>
              <a:rPr lang="de-DE" sz="850" dirty="0"/>
              <a:t>, Thomas (2004): </a:t>
            </a:r>
            <a:r>
              <a:rPr lang="de-DE" sz="850" dirty="0" err="1"/>
              <a:t>Cryptographic</a:t>
            </a:r>
            <a:r>
              <a:rPr lang="de-DE" sz="850" dirty="0"/>
              <a:t> Hash-</a:t>
            </a:r>
            <a:r>
              <a:rPr lang="de-DE" sz="850" dirty="0" err="1"/>
              <a:t>Function</a:t>
            </a:r>
            <a:r>
              <a:rPr lang="de-DE" sz="850" dirty="0"/>
              <a:t> Basics: </a:t>
            </a:r>
            <a:r>
              <a:rPr lang="de-DE" sz="850" dirty="0" err="1"/>
              <a:t>Definitions</a:t>
            </a:r>
            <a:r>
              <a:rPr lang="de-DE" sz="850" dirty="0"/>
              <a:t>, </a:t>
            </a:r>
            <a:r>
              <a:rPr lang="de-DE" sz="850" dirty="0" err="1"/>
              <a:t>Implications</a:t>
            </a:r>
            <a:r>
              <a:rPr lang="de-DE" sz="850" dirty="0"/>
              <a:t>, and </a:t>
            </a:r>
            <a:r>
              <a:rPr lang="de-DE" sz="850" dirty="0" err="1"/>
              <a:t>Separations</a:t>
            </a:r>
            <a:r>
              <a:rPr lang="de-DE" sz="850" dirty="0"/>
              <a:t> for Preimage Resistance, Second-Preimage Resistance, and </a:t>
            </a:r>
            <a:r>
              <a:rPr lang="de-DE" sz="850" dirty="0" err="1"/>
              <a:t>Collision</a:t>
            </a:r>
            <a:r>
              <a:rPr lang="de-DE" sz="850" dirty="0"/>
              <a:t> Resistance. In Takeo </a:t>
            </a:r>
            <a:r>
              <a:rPr lang="de-DE" sz="850" dirty="0" err="1"/>
              <a:t>Kanade</a:t>
            </a:r>
            <a:r>
              <a:rPr lang="de-DE" sz="850" dirty="0"/>
              <a:t>, Josef Kittler, Jon M. Kleinberg, Friedemann Mattern, John C. Mitchell, Moni Naor et al. (Eds.): Fast Software Encryption, vol. 3017. Berlin, Heidelberg: Springer Berlin Heidelberg (</a:t>
            </a:r>
            <a:r>
              <a:rPr lang="de-DE" sz="850" dirty="0" err="1"/>
              <a:t>Lecture</a:t>
            </a:r>
            <a:r>
              <a:rPr lang="de-DE" sz="850" dirty="0"/>
              <a:t> Notes in Computer Science), pp. 371–388</a:t>
            </a:r>
          </a:p>
          <a:p>
            <a:r>
              <a:rPr lang="de-DE" sz="850" dirty="0"/>
              <a:t>[2] </a:t>
            </a:r>
            <a:r>
              <a:rPr lang="en-US" sz="850" dirty="0"/>
              <a:t>Stinson, Douglas R.; Paterson, Maura B. (2019): Cryptography. Theory and practice. Fourth edition. Boca Raton, London, New York: CRC Press (Textbooks in mathematics).</a:t>
            </a:r>
            <a:endParaRPr lang="de-DE" sz="850" dirty="0"/>
          </a:p>
        </p:txBody>
      </p:sp>
      <p:sp>
        <p:nvSpPr>
          <p:cNvPr id="8" name="Textfeld 7">
            <a:extLst>
              <a:ext uri="{FF2B5EF4-FFF2-40B4-BE49-F238E27FC236}">
                <a16:creationId xmlns:a16="http://schemas.microsoft.com/office/drawing/2014/main" id="{18ACC114-8576-8322-0812-B5E1FAC7F683}"/>
              </a:ext>
            </a:extLst>
          </p:cNvPr>
          <p:cNvSpPr txBox="1"/>
          <p:nvPr/>
        </p:nvSpPr>
        <p:spPr>
          <a:xfrm>
            <a:off x="4583832" y="2996952"/>
            <a:ext cx="360040" cy="369332"/>
          </a:xfrm>
          <a:prstGeom prst="rect">
            <a:avLst/>
          </a:prstGeom>
          <a:noFill/>
        </p:spPr>
        <p:txBody>
          <a:bodyPr wrap="square" rtlCol="0">
            <a:spAutoFit/>
          </a:bodyPr>
          <a:lstStyle/>
          <a:p>
            <a:r>
              <a:rPr lang="de-DE" dirty="0"/>
              <a:t>X</a:t>
            </a:r>
          </a:p>
        </p:txBody>
      </p:sp>
      <p:sp>
        <p:nvSpPr>
          <p:cNvPr id="9" name="Textfeld 8">
            <a:extLst>
              <a:ext uri="{FF2B5EF4-FFF2-40B4-BE49-F238E27FC236}">
                <a16:creationId xmlns:a16="http://schemas.microsoft.com/office/drawing/2014/main" id="{EACF0D5A-001E-0EE4-5E0B-6C51CB0A41F9}"/>
              </a:ext>
            </a:extLst>
          </p:cNvPr>
          <p:cNvSpPr txBox="1"/>
          <p:nvPr/>
        </p:nvSpPr>
        <p:spPr>
          <a:xfrm>
            <a:off x="7317722" y="3145925"/>
            <a:ext cx="360040"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405469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Second Preimage Resistenz</a:t>
                </a:r>
                <a:r>
                  <a:rPr lang="de-DE" sz="900" b="1" dirty="0"/>
                  <a:t>[1][2]</a:t>
                </a:r>
              </a:p>
              <a:p>
                <a:r>
                  <a:rPr lang="de-DE" sz="1800" dirty="0"/>
                  <a:t>Für eine gegebene Nachricht </a:t>
                </a:r>
                <a14:m>
                  <m:oMath xmlns:m="http://schemas.openxmlformats.org/officeDocument/2006/math">
                    <m:r>
                      <a:rPr lang="de-DE" sz="1800" b="0" i="1" smtClean="0">
                        <a:latin typeface="Cambria Math" panose="02040503050406030204" pitchFamily="18" charset="0"/>
                      </a:rPr>
                      <m:t>𝑥</m:t>
                    </m:r>
                    <m:r>
                      <a:rPr lang="de-DE" sz="1800" b="0" i="1" smtClean="0">
                        <a:latin typeface="Cambria Math" panose="02040503050406030204" pitchFamily="18" charset="0"/>
                      </a:rPr>
                      <m:t>∈</m:t>
                    </m:r>
                    <m:r>
                      <a:rPr lang="de-DE" sz="1800" b="0" i="1" smtClean="0">
                        <a:latin typeface="Cambria Math" panose="02040503050406030204" pitchFamily="18" charset="0"/>
                      </a:rPr>
                      <m:t>𝑋</m:t>
                    </m:r>
                  </m:oMath>
                </a14:m>
                <a:r>
                  <a:rPr lang="de-DE" sz="1800" b="1" dirty="0"/>
                  <a:t> </a:t>
                </a:r>
                <a:r>
                  <a:rPr lang="de-DE" sz="1800" dirty="0"/>
                  <a:t>soll eine zweite Nachricht </a:t>
                </a:r>
                <a14:m>
                  <m:oMath xmlns:m="http://schemas.openxmlformats.org/officeDocument/2006/math">
                    <m:r>
                      <a:rPr lang="de-DE" sz="1800" b="0" i="1" smtClean="0">
                        <a:latin typeface="Cambria Math" panose="02040503050406030204" pitchFamily="18" charset="0"/>
                      </a:rPr>
                      <m:t>𝑥</m:t>
                    </m:r>
                    <m:r>
                      <a:rPr lang="de-DE" sz="1800" b="0" i="1" smtClean="0">
                        <a:latin typeface="Cambria Math" panose="02040503050406030204" pitchFamily="18" charset="0"/>
                      </a:rPr>
                      <m:t>′≠</m:t>
                    </m:r>
                    <m:r>
                      <a:rPr lang="de-DE" sz="1800" b="0" i="1" smtClean="0">
                        <a:latin typeface="Cambria Math" panose="02040503050406030204" pitchFamily="18" charset="0"/>
                      </a:rPr>
                      <m:t>𝑥</m:t>
                    </m:r>
                  </m:oMath>
                </a14:m>
                <a:r>
                  <a:rPr lang="de-DE" sz="1800" dirty="0"/>
                  <a:t> mit </a:t>
                </a:r>
                <a14:m>
                  <m:oMath xmlns:m="http://schemas.openxmlformats.org/officeDocument/2006/math">
                    <m:r>
                      <a:rPr lang="de-DE" sz="1800" b="0" i="1" smtClean="0">
                        <a:latin typeface="Cambria Math" panose="02040503050406030204" pitchFamily="18" charset="0"/>
                      </a:rPr>
                      <m:t>h</m:t>
                    </m:r>
                    <m:d>
                      <m:dPr>
                        <m:ctrlPr>
                          <a:rPr lang="de-DE" sz="1800" b="0" i="1" smtClean="0">
                            <a:latin typeface="Cambria Math" panose="02040503050406030204" pitchFamily="18" charset="0"/>
                          </a:rPr>
                        </m:ctrlPr>
                      </m:dPr>
                      <m:e>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𝑥</m:t>
                            </m:r>
                          </m:e>
                          <m:sup>
                            <m:r>
                              <a:rPr lang="de-DE" sz="1800" b="0" i="1" smtClean="0">
                                <a:latin typeface="Cambria Math" panose="02040503050406030204" pitchFamily="18" charset="0"/>
                              </a:rPr>
                              <m:t>′</m:t>
                            </m:r>
                          </m:sup>
                        </m:sSup>
                      </m:e>
                    </m:d>
                    <m:r>
                      <a:rPr lang="de-DE" sz="1800" b="0" i="1" smtClean="0">
                        <a:latin typeface="Cambria Math" panose="02040503050406030204" pitchFamily="18" charset="0"/>
                      </a:rPr>
                      <m:t>=</m:t>
                    </m:r>
                    <m:r>
                      <a:rPr lang="de-DE" sz="1800" b="0" i="1" smtClean="0">
                        <a:latin typeface="Cambria Math" panose="02040503050406030204" pitchFamily="18" charset="0"/>
                      </a:rPr>
                      <m:t>h</m:t>
                    </m:r>
                    <m:r>
                      <a:rPr lang="de-DE" sz="1800" b="0" i="1" smtClean="0">
                        <a:latin typeface="Cambria Math" panose="02040503050406030204" pitchFamily="18" charset="0"/>
                      </a:rPr>
                      <m:t>(</m:t>
                    </m:r>
                    <m:r>
                      <a:rPr lang="de-DE" sz="1800" b="0" i="1" smtClean="0">
                        <a:latin typeface="Cambria Math" panose="02040503050406030204" pitchFamily="18" charset="0"/>
                      </a:rPr>
                      <m:t>𝑥</m:t>
                    </m:r>
                    <m:r>
                      <a:rPr lang="de-DE" sz="1800" b="0" i="1" smtClean="0">
                        <a:latin typeface="Cambria Math" panose="02040503050406030204" pitchFamily="18" charset="0"/>
                      </a:rPr>
                      <m:t>)</m:t>
                    </m:r>
                  </m:oMath>
                </a14:m>
                <a:r>
                  <a:rPr lang="de-DE" sz="1800" dirty="0"/>
                  <a:t> praktisch nicht berechenbar sein</a:t>
                </a:r>
              </a:p>
              <a:p>
                <a:endParaRPr lang="de-DE" dirty="0"/>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2"/>
                <a:stretch>
                  <a:fillRect l="-1431"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15</a:t>
            </a:fld>
            <a:endParaRPr lang="de-DE" dirty="0"/>
          </a:p>
        </p:txBody>
      </p:sp>
      <p:pic>
        <p:nvPicPr>
          <p:cNvPr id="9" name="Grafik 8">
            <a:extLst>
              <a:ext uri="{FF2B5EF4-FFF2-40B4-BE49-F238E27FC236}">
                <a16:creationId xmlns:a16="http://schemas.microsoft.com/office/drawing/2014/main" id="{20DC79A0-3846-FC28-8C13-ABAEC5BC20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2575" b="31234"/>
          <a:stretch/>
        </p:blipFill>
        <p:spPr>
          <a:xfrm>
            <a:off x="4007768" y="3212976"/>
            <a:ext cx="4176464" cy="2537167"/>
          </a:xfrm>
          <a:prstGeom prst="rect">
            <a:avLst/>
          </a:prstGeom>
        </p:spPr>
      </p:pic>
      <p:sp>
        <p:nvSpPr>
          <p:cNvPr id="8" name="Textfeld 7">
            <a:extLst>
              <a:ext uri="{FF2B5EF4-FFF2-40B4-BE49-F238E27FC236}">
                <a16:creationId xmlns:a16="http://schemas.microsoft.com/office/drawing/2014/main" id="{9A9F5047-E11B-54E3-E2F2-A81FF5A54BCC}"/>
              </a:ext>
            </a:extLst>
          </p:cNvPr>
          <p:cNvSpPr txBox="1"/>
          <p:nvPr/>
        </p:nvSpPr>
        <p:spPr>
          <a:xfrm>
            <a:off x="623392" y="5805264"/>
            <a:ext cx="11017224" cy="488980"/>
          </a:xfrm>
          <a:prstGeom prst="rect">
            <a:avLst/>
          </a:prstGeom>
          <a:noFill/>
        </p:spPr>
        <p:txBody>
          <a:bodyPr wrap="square" rtlCol="0">
            <a:spAutoFit/>
          </a:bodyPr>
          <a:lstStyle/>
          <a:p>
            <a:r>
              <a:rPr lang="de-DE" sz="850" dirty="0"/>
              <a:t>[1] </a:t>
            </a:r>
            <a:r>
              <a:rPr lang="de-DE" sz="850" dirty="0" err="1"/>
              <a:t>Rogaway</a:t>
            </a:r>
            <a:r>
              <a:rPr lang="de-DE" sz="850" dirty="0"/>
              <a:t>, Phillip; </a:t>
            </a:r>
            <a:r>
              <a:rPr lang="de-DE" sz="850" dirty="0" err="1"/>
              <a:t>Shrimpton</a:t>
            </a:r>
            <a:r>
              <a:rPr lang="de-DE" sz="850" dirty="0"/>
              <a:t>, Thomas (2004): </a:t>
            </a:r>
            <a:r>
              <a:rPr lang="de-DE" sz="850" dirty="0" err="1"/>
              <a:t>Cryptographic</a:t>
            </a:r>
            <a:r>
              <a:rPr lang="de-DE" sz="850" dirty="0"/>
              <a:t> Hash-</a:t>
            </a:r>
            <a:r>
              <a:rPr lang="de-DE" sz="850" dirty="0" err="1"/>
              <a:t>Function</a:t>
            </a:r>
            <a:r>
              <a:rPr lang="de-DE" sz="850" dirty="0"/>
              <a:t> Basics: </a:t>
            </a:r>
            <a:r>
              <a:rPr lang="de-DE" sz="850" dirty="0" err="1"/>
              <a:t>Definitions</a:t>
            </a:r>
            <a:r>
              <a:rPr lang="de-DE" sz="850" dirty="0"/>
              <a:t>, </a:t>
            </a:r>
            <a:r>
              <a:rPr lang="de-DE" sz="850" dirty="0" err="1"/>
              <a:t>Implications</a:t>
            </a:r>
            <a:r>
              <a:rPr lang="de-DE" sz="850" dirty="0"/>
              <a:t>, and </a:t>
            </a:r>
            <a:r>
              <a:rPr lang="de-DE" sz="850" dirty="0" err="1"/>
              <a:t>Separations</a:t>
            </a:r>
            <a:r>
              <a:rPr lang="de-DE" sz="850" dirty="0"/>
              <a:t> for Preimage Resistance, Second-Preimage Resistance, and </a:t>
            </a:r>
            <a:r>
              <a:rPr lang="de-DE" sz="850" dirty="0" err="1"/>
              <a:t>Collision</a:t>
            </a:r>
            <a:r>
              <a:rPr lang="de-DE" sz="850" dirty="0"/>
              <a:t> Resistance. In Takeo </a:t>
            </a:r>
            <a:r>
              <a:rPr lang="de-DE" sz="850" dirty="0" err="1"/>
              <a:t>Kanade</a:t>
            </a:r>
            <a:r>
              <a:rPr lang="de-DE" sz="850" dirty="0"/>
              <a:t>, Josef Kittler, Jon M. Kleinberg, Friedemann Mattern, John C. Mitchell, Moni Naor et al. (Eds.): Fast Software Encryption, vol. 3017. Berlin, Heidelberg: Springer Berlin Heidelberg (</a:t>
            </a:r>
            <a:r>
              <a:rPr lang="de-DE" sz="850" dirty="0" err="1"/>
              <a:t>Lecture</a:t>
            </a:r>
            <a:r>
              <a:rPr lang="de-DE" sz="850" dirty="0"/>
              <a:t> Notes in Computer Science), pp. 371–388</a:t>
            </a:r>
          </a:p>
          <a:p>
            <a:r>
              <a:rPr lang="de-DE" sz="850" dirty="0"/>
              <a:t>[2] </a:t>
            </a:r>
            <a:r>
              <a:rPr lang="en-US" sz="850" dirty="0"/>
              <a:t>Stinson, Douglas R.; Paterson, Maura B. (2019): Cryptography. Theory and practice. Fourth edition. Boca Raton, London, New York: CRC Press (Textbooks in mathematics).</a:t>
            </a:r>
            <a:endParaRPr lang="de-DE" sz="850" dirty="0"/>
          </a:p>
        </p:txBody>
      </p:sp>
      <p:sp>
        <p:nvSpPr>
          <p:cNvPr id="7" name="Textfeld 6">
            <a:extLst>
              <a:ext uri="{FF2B5EF4-FFF2-40B4-BE49-F238E27FC236}">
                <a16:creationId xmlns:a16="http://schemas.microsoft.com/office/drawing/2014/main" id="{38405A08-BFC7-E9C0-9CC4-38A60E057D02}"/>
              </a:ext>
            </a:extLst>
          </p:cNvPr>
          <p:cNvSpPr txBox="1"/>
          <p:nvPr/>
        </p:nvSpPr>
        <p:spPr>
          <a:xfrm>
            <a:off x="4655840" y="3131676"/>
            <a:ext cx="360040" cy="369332"/>
          </a:xfrm>
          <a:prstGeom prst="rect">
            <a:avLst/>
          </a:prstGeom>
          <a:noFill/>
        </p:spPr>
        <p:txBody>
          <a:bodyPr wrap="square" rtlCol="0">
            <a:spAutoFit/>
          </a:bodyPr>
          <a:lstStyle/>
          <a:p>
            <a:r>
              <a:rPr lang="de-DE" dirty="0"/>
              <a:t>X</a:t>
            </a:r>
          </a:p>
        </p:txBody>
      </p:sp>
      <p:sp>
        <p:nvSpPr>
          <p:cNvPr id="10" name="Textfeld 9">
            <a:extLst>
              <a:ext uri="{FF2B5EF4-FFF2-40B4-BE49-F238E27FC236}">
                <a16:creationId xmlns:a16="http://schemas.microsoft.com/office/drawing/2014/main" id="{47BD80E6-E384-BB1F-C77E-3B769A3865A5}"/>
              </a:ext>
            </a:extLst>
          </p:cNvPr>
          <p:cNvSpPr txBox="1"/>
          <p:nvPr/>
        </p:nvSpPr>
        <p:spPr>
          <a:xfrm>
            <a:off x="7464152" y="3275692"/>
            <a:ext cx="360040"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806475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Kollisions-Resistenz</a:t>
                </a:r>
                <a:r>
                  <a:rPr lang="de-DE" sz="900" b="1" dirty="0"/>
                  <a:t>[1][2]</a:t>
                </a:r>
              </a:p>
              <a:p>
                <a:r>
                  <a:rPr lang="de-DE" sz="1800" dirty="0"/>
                  <a:t>Es soll praktisch nicht möglich sein, zwei Nachrichten </a:t>
                </a:r>
                <a14:m>
                  <m:oMath xmlns:m="http://schemas.openxmlformats.org/officeDocument/2006/math">
                    <m:r>
                      <m:rPr>
                        <m:sty m:val="p"/>
                      </m:rPr>
                      <a:rPr lang="de-DE" sz="1800" b="0" i="0" smtClean="0">
                        <a:latin typeface="Cambria Math" panose="02040503050406030204" pitchFamily="18" charset="0"/>
                      </a:rPr>
                      <m:t>x</m:t>
                    </m:r>
                    <m:r>
                      <a:rPr lang="de-DE" sz="1800" b="0" i="0" smtClean="0">
                        <a:latin typeface="Cambria Math" panose="02040503050406030204" pitchFamily="18" charset="0"/>
                      </a:rPr>
                      <m:t>, </m:t>
                    </m:r>
                    <m:sSup>
                      <m:sSupPr>
                        <m:ctrlPr>
                          <a:rPr lang="de-DE" sz="1800" b="0" i="1" smtClean="0">
                            <a:latin typeface="Cambria Math" panose="02040503050406030204" pitchFamily="18" charset="0"/>
                          </a:rPr>
                        </m:ctrlPr>
                      </m:sSupPr>
                      <m:e>
                        <m:r>
                          <m:rPr>
                            <m:sty m:val="p"/>
                          </m:rPr>
                          <a:rPr lang="de-DE" sz="1800" b="0" i="0" smtClean="0">
                            <a:latin typeface="Cambria Math" panose="02040503050406030204" pitchFamily="18" charset="0"/>
                          </a:rPr>
                          <m:t>x</m:t>
                        </m:r>
                      </m:e>
                      <m:sup>
                        <m:r>
                          <a:rPr lang="de-DE" sz="1800" b="0" i="0" smtClean="0">
                            <a:latin typeface="Cambria Math" panose="02040503050406030204" pitchFamily="18" charset="0"/>
                          </a:rPr>
                          <m:t>′</m:t>
                        </m:r>
                      </m:sup>
                    </m:sSup>
                  </m:oMath>
                </a14:m>
                <a:r>
                  <a:rPr lang="de-DE" sz="1800" b="1" dirty="0"/>
                  <a:t> </a:t>
                </a:r>
                <a:r>
                  <a:rPr lang="de-DE" sz="1800" dirty="0"/>
                  <a:t>zu finden mit </a:t>
                </a:r>
                <a14:m>
                  <m:oMath xmlns:m="http://schemas.openxmlformats.org/officeDocument/2006/math">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𝑥</m:t>
                        </m:r>
                      </m:e>
                      <m:sup>
                        <m:r>
                          <a:rPr lang="de-DE" sz="1800" b="0" i="1" smtClean="0">
                            <a:latin typeface="Cambria Math" panose="02040503050406030204" pitchFamily="18" charset="0"/>
                          </a:rPr>
                          <m:t>′</m:t>
                        </m:r>
                      </m:sup>
                    </m:sSup>
                    <m:r>
                      <a:rPr lang="de-DE" sz="1800" b="0" i="1" smtClean="0">
                        <a:latin typeface="Cambria Math" panose="02040503050406030204" pitchFamily="18" charset="0"/>
                      </a:rPr>
                      <m:t>≠</m:t>
                    </m:r>
                    <m:r>
                      <a:rPr lang="de-DE" sz="1800" b="0" i="1" smtClean="0">
                        <a:latin typeface="Cambria Math" panose="02040503050406030204" pitchFamily="18" charset="0"/>
                      </a:rPr>
                      <m:t>𝑥</m:t>
                    </m:r>
                    <m:r>
                      <a:rPr lang="de-DE" sz="1800" b="0" i="1" smtClean="0">
                        <a:latin typeface="Cambria Math" panose="02040503050406030204" pitchFamily="18" charset="0"/>
                      </a:rPr>
                      <m:t> </m:t>
                    </m:r>
                  </m:oMath>
                </a14:m>
                <a:r>
                  <a:rPr lang="de-DE" sz="1800" dirty="0"/>
                  <a:t>und </a:t>
                </a:r>
                <a14:m>
                  <m:oMath xmlns:m="http://schemas.openxmlformats.org/officeDocument/2006/math">
                    <m:r>
                      <a:rPr lang="de-DE" sz="1800" b="0" i="1" smtClean="0">
                        <a:latin typeface="Cambria Math" panose="02040503050406030204" pitchFamily="18" charset="0"/>
                      </a:rPr>
                      <m:t>h</m:t>
                    </m:r>
                    <m:d>
                      <m:dPr>
                        <m:ctrlPr>
                          <a:rPr lang="de-DE" sz="1800" b="0" i="1" smtClean="0">
                            <a:latin typeface="Cambria Math" panose="02040503050406030204" pitchFamily="18" charset="0"/>
                          </a:rPr>
                        </m:ctrlPr>
                      </m:dPr>
                      <m:e>
                        <m:sSup>
                          <m:sSupPr>
                            <m:ctrlPr>
                              <a:rPr lang="de-DE" sz="1800" b="0" i="1" smtClean="0">
                                <a:latin typeface="Cambria Math" panose="02040503050406030204" pitchFamily="18" charset="0"/>
                              </a:rPr>
                            </m:ctrlPr>
                          </m:sSupPr>
                          <m:e>
                            <m:r>
                              <a:rPr lang="de-DE" sz="1800" b="0" i="1" smtClean="0">
                                <a:latin typeface="Cambria Math" panose="02040503050406030204" pitchFamily="18" charset="0"/>
                              </a:rPr>
                              <m:t>𝑥</m:t>
                            </m:r>
                          </m:e>
                          <m:sup>
                            <m:r>
                              <a:rPr lang="de-DE" sz="1800" b="0" i="1" smtClean="0">
                                <a:latin typeface="Cambria Math" panose="02040503050406030204" pitchFamily="18" charset="0"/>
                              </a:rPr>
                              <m:t>′</m:t>
                            </m:r>
                          </m:sup>
                        </m:sSup>
                      </m:e>
                    </m:d>
                    <m:r>
                      <a:rPr lang="de-DE" sz="1800" b="0" i="1" smtClean="0">
                        <a:latin typeface="Cambria Math" panose="02040503050406030204" pitchFamily="18" charset="0"/>
                      </a:rPr>
                      <m:t>=</m:t>
                    </m:r>
                    <m:r>
                      <a:rPr lang="de-DE" sz="1800" b="0" i="1" smtClean="0">
                        <a:latin typeface="Cambria Math" panose="02040503050406030204" pitchFamily="18" charset="0"/>
                      </a:rPr>
                      <m:t>h</m:t>
                    </m:r>
                    <m:r>
                      <a:rPr lang="de-DE" sz="1800" b="0" i="1" smtClean="0">
                        <a:latin typeface="Cambria Math" panose="02040503050406030204" pitchFamily="18" charset="0"/>
                      </a:rPr>
                      <m:t>(</m:t>
                    </m:r>
                    <m:r>
                      <a:rPr lang="de-DE" sz="1800" b="0" i="1" smtClean="0">
                        <a:latin typeface="Cambria Math" panose="02040503050406030204" pitchFamily="18" charset="0"/>
                      </a:rPr>
                      <m:t>𝑥</m:t>
                    </m:r>
                    <m:r>
                      <a:rPr lang="de-DE" sz="1800" b="0" i="1" smtClean="0">
                        <a:latin typeface="Cambria Math" panose="02040503050406030204" pitchFamily="18" charset="0"/>
                      </a:rPr>
                      <m:t>)</m:t>
                    </m:r>
                  </m:oMath>
                </a14:m>
                <a:endParaRPr lang="de-DE" sz="1800" dirty="0"/>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2"/>
                <a:stretch>
                  <a:fillRect l="-1431"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16</a:t>
            </a:fld>
            <a:endParaRPr lang="de-DE" dirty="0"/>
          </a:p>
        </p:txBody>
      </p:sp>
      <p:pic>
        <p:nvPicPr>
          <p:cNvPr id="8" name="Grafik 7">
            <a:extLst>
              <a:ext uri="{FF2B5EF4-FFF2-40B4-BE49-F238E27FC236}">
                <a16:creationId xmlns:a16="http://schemas.microsoft.com/office/drawing/2014/main" id="{CBD8E233-2451-5D95-6374-315BCF7F908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7425"/>
          <a:stretch/>
        </p:blipFill>
        <p:spPr>
          <a:xfrm>
            <a:off x="3957590" y="3284984"/>
            <a:ext cx="4276820" cy="2338521"/>
          </a:xfrm>
          <a:prstGeom prst="rect">
            <a:avLst/>
          </a:prstGeom>
        </p:spPr>
      </p:pic>
      <p:sp>
        <p:nvSpPr>
          <p:cNvPr id="9" name="Textfeld 8">
            <a:extLst>
              <a:ext uri="{FF2B5EF4-FFF2-40B4-BE49-F238E27FC236}">
                <a16:creationId xmlns:a16="http://schemas.microsoft.com/office/drawing/2014/main" id="{2676BFC8-013D-6350-1226-74A320DB7305}"/>
              </a:ext>
            </a:extLst>
          </p:cNvPr>
          <p:cNvSpPr txBox="1"/>
          <p:nvPr/>
        </p:nvSpPr>
        <p:spPr>
          <a:xfrm>
            <a:off x="623392" y="5805264"/>
            <a:ext cx="11017224" cy="488980"/>
          </a:xfrm>
          <a:prstGeom prst="rect">
            <a:avLst/>
          </a:prstGeom>
          <a:noFill/>
        </p:spPr>
        <p:txBody>
          <a:bodyPr wrap="square" rtlCol="0">
            <a:spAutoFit/>
          </a:bodyPr>
          <a:lstStyle/>
          <a:p>
            <a:r>
              <a:rPr lang="de-DE" sz="850" dirty="0"/>
              <a:t>[1] </a:t>
            </a:r>
            <a:r>
              <a:rPr lang="de-DE" sz="850" dirty="0" err="1"/>
              <a:t>Rogaway</a:t>
            </a:r>
            <a:r>
              <a:rPr lang="de-DE" sz="850" dirty="0"/>
              <a:t>, Phillip; </a:t>
            </a:r>
            <a:r>
              <a:rPr lang="de-DE" sz="850" dirty="0" err="1"/>
              <a:t>Shrimpton</a:t>
            </a:r>
            <a:r>
              <a:rPr lang="de-DE" sz="850" dirty="0"/>
              <a:t>, Thomas (2004): </a:t>
            </a:r>
            <a:r>
              <a:rPr lang="de-DE" sz="850" dirty="0" err="1"/>
              <a:t>Cryptographic</a:t>
            </a:r>
            <a:r>
              <a:rPr lang="de-DE" sz="850" dirty="0"/>
              <a:t> Hash-</a:t>
            </a:r>
            <a:r>
              <a:rPr lang="de-DE" sz="850" dirty="0" err="1"/>
              <a:t>Function</a:t>
            </a:r>
            <a:r>
              <a:rPr lang="de-DE" sz="850" dirty="0"/>
              <a:t> Basics: </a:t>
            </a:r>
            <a:r>
              <a:rPr lang="de-DE" sz="850" dirty="0" err="1"/>
              <a:t>Definitions</a:t>
            </a:r>
            <a:r>
              <a:rPr lang="de-DE" sz="850" dirty="0"/>
              <a:t>, </a:t>
            </a:r>
            <a:r>
              <a:rPr lang="de-DE" sz="850" dirty="0" err="1"/>
              <a:t>Implications</a:t>
            </a:r>
            <a:r>
              <a:rPr lang="de-DE" sz="850" dirty="0"/>
              <a:t>, and </a:t>
            </a:r>
            <a:r>
              <a:rPr lang="de-DE" sz="850" dirty="0" err="1"/>
              <a:t>Separations</a:t>
            </a:r>
            <a:r>
              <a:rPr lang="de-DE" sz="850" dirty="0"/>
              <a:t> for Preimage Resistance, Second-Preimage Resistance, and </a:t>
            </a:r>
            <a:r>
              <a:rPr lang="de-DE" sz="850" dirty="0" err="1"/>
              <a:t>Collision</a:t>
            </a:r>
            <a:r>
              <a:rPr lang="de-DE" sz="850" dirty="0"/>
              <a:t> Resistance. In Takeo </a:t>
            </a:r>
            <a:r>
              <a:rPr lang="de-DE" sz="850" dirty="0" err="1"/>
              <a:t>Kanade</a:t>
            </a:r>
            <a:r>
              <a:rPr lang="de-DE" sz="850" dirty="0"/>
              <a:t>, Josef Kittler, Jon M. Kleinberg, Friedemann Mattern, John C. Mitchell, Moni Naor et al. (Eds.): Fast Software Encryption, vol. 3017. Berlin, Heidelberg: Springer Berlin Heidelberg (</a:t>
            </a:r>
            <a:r>
              <a:rPr lang="de-DE" sz="850" dirty="0" err="1"/>
              <a:t>Lecture</a:t>
            </a:r>
            <a:r>
              <a:rPr lang="de-DE" sz="850" dirty="0"/>
              <a:t> Notes in Computer Science), pp. 371–388</a:t>
            </a:r>
          </a:p>
          <a:p>
            <a:r>
              <a:rPr lang="de-DE" sz="850" dirty="0"/>
              <a:t>[2] </a:t>
            </a:r>
            <a:r>
              <a:rPr lang="en-US" sz="850" dirty="0"/>
              <a:t>Stinson, Douglas R.; Paterson, Maura B. (2019): Cryptography. Theory and practice. Fourth edition. Boca Raton, London, New York: CRC Press (Textbooks in mathematics).</a:t>
            </a:r>
            <a:endParaRPr lang="de-DE" sz="850" dirty="0"/>
          </a:p>
        </p:txBody>
      </p:sp>
      <p:sp>
        <p:nvSpPr>
          <p:cNvPr id="7" name="Textfeld 6">
            <a:extLst>
              <a:ext uri="{FF2B5EF4-FFF2-40B4-BE49-F238E27FC236}">
                <a16:creationId xmlns:a16="http://schemas.microsoft.com/office/drawing/2014/main" id="{23958B0B-4152-70CB-DD8B-EEF0F361712D}"/>
              </a:ext>
            </a:extLst>
          </p:cNvPr>
          <p:cNvSpPr txBox="1"/>
          <p:nvPr/>
        </p:nvSpPr>
        <p:spPr>
          <a:xfrm>
            <a:off x="4655840" y="3059668"/>
            <a:ext cx="360040" cy="369332"/>
          </a:xfrm>
          <a:prstGeom prst="rect">
            <a:avLst/>
          </a:prstGeom>
          <a:noFill/>
        </p:spPr>
        <p:txBody>
          <a:bodyPr wrap="square" rtlCol="0">
            <a:spAutoFit/>
          </a:bodyPr>
          <a:lstStyle/>
          <a:p>
            <a:r>
              <a:rPr lang="de-DE" dirty="0"/>
              <a:t>X</a:t>
            </a:r>
          </a:p>
        </p:txBody>
      </p:sp>
      <p:sp>
        <p:nvSpPr>
          <p:cNvPr id="10" name="Textfeld 9">
            <a:extLst>
              <a:ext uri="{FF2B5EF4-FFF2-40B4-BE49-F238E27FC236}">
                <a16:creationId xmlns:a16="http://schemas.microsoft.com/office/drawing/2014/main" id="{91656821-14E0-12E6-54B6-D53F117A81E5}"/>
              </a:ext>
            </a:extLst>
          </p:cNvPr>
          <p:cNvSpPr txBox="1"/>
          <p:nvPr/>
        </p:nvSpPr>
        <p:spPr>
          <a:xfrm>
            <a:off x="7464152" y="3275692"/>
            <a:ext cx="360040" cy="369332"/>
          </a:xfrm>
          <a:prstGeom prst="rect">
            <a:avLst/>
          </a:prstGeom>
          <a:noFill/>
        </p:spPr>
        <p:txBody>
          <a:bodyPr wrap="square" rtlCol="0">
            <a:spAutoFit/>
          </a:bodyPr>
          <a:lstStyle/>
          <a:p>
            <a:r>
              <a:rPr lang="de-DE" dirty="0"/>
              <a:t>Y</a:t>
            </a:r>
          </a:p>
        </p:txBody>
      </p:sp>
    </p:spTree>
    <p:extLst>
      <p:ext uri="{BB962C8B-B14F-4D97-AF65-F5344CB8AC3E}">
        <p14:creationId xmlns:p14="http://schemas.microsoft.com/office/powerpoint/2010/main" val="2116195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Am Rande</a:t>
                </a:r>
              </a:p>
              <a:p>
                <a:r>
                  <a:rPr lang="de-DE" dirty="0"/>
                  <a:t>Für jede Hashfunktion gibt es</a:t>
                </a:r>
              </a:p>
              <a:p>
                <a:pPr marL="285750" indent="-285750">
                  <a:buFontTx/>
                  <a:buChar char="-"/>
                </a:pPr>
                <a:r>
                  <a:rPr lang="de-DE" dirty="0"/>
                  <a:t>Einen Preimage Angriff in </a:t>
                </a:r>
                <a14:m>
                  <m:oMath xmlns:m="http://schemas.openxmlformats.org/officeDocument/2006/math">
                    <m:r>
                      <m:rPr>
                        <m:sty m:val="p"/>
                      </m:rPr>
                      <a:rPr lang="de-DE" b="0" i="0" smtClean="0">
                        <a:latin typeface="Cambria Math" panose="02040503050406030204" pitchFamily="18" charset="0"/>
                      </a:rPr>
                      <m:t>Ο</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𝑛</m:t>
                            </m:r>
                            <m:r>
                              <a:rPr lang="de-DE" b="0" i="1" smtClean="0">
                                <a:latin typeface="Cambria Math" panose="02040503050406030204" pitchFamily="18" charset="0"/>
                              </a:rPr>
                              <m:t>−1</m:t>
                            </m:r>
                          </m:sup>
                        </m:sSup>
                      </m:e>
                    </m:d>
                  </m:oMath>
                </a14:m>
                <a:r>
                  <a:rPr lang="de-DE" b="0" dirty="0"/>
                  <a:t> [</a:t>
                </a:r>
                <a:r>
                  <a:rPr lang="de-DE" b="0" dirty="0" err="1"/>
                  <a:t>Bruteforce</a:t>
                </a:r>
                <a:r>
                  <a:rPr lang="de-DE" b="0" dirty="0"/>
                  <a:t>]</a:t>
                </a:r>
              </a:p>
              <a:p>
                <a:pPr marL="285750" indent="-285750">
                  <a:buFontTx/>
                  <a:buChar char="-"/>
                </a:pPr>
                <a:r>
                  <a:rPr lang="de-DE" dirty="0"/>
                  <a:t>Einen Second Preimage Angriff in </a:t>
                </a:r>
                <a14:m>
                  <m:oMath xmlns:m="http://schemas.openxmlformats.org/officeDocument/2006/math">
                    <m:r>
                      <m:rPr>
                        <m:sty m:val="p"/>
                      </m:rPr>
                      <a:rPr lang="de-DE" b="0" i="0" smtClean="0">
                        <a:latin typeface="Cambria Math" panose="02040503050406030204" pitchFamily="18" charset="0"/>
                      </a:rPr>
                      <m:t>Ο</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𝑛</m:t>
                            </m:r>
                            <m:r>
                              <a:rPr lang="de-DE" b="0" i="1" smtClean="0">
                                <a:latin typeface="Cambria Math" panose="02040503050406030204" pitchFamily="18" charset="0"/>
                              </a:rPr>
                              <m:t>−1</m:t>
                            </m:r>
                          </m:sup>
                        </m:sSup>
                      </m:e>
                    </m:d>
                    <m:r>
                      <a:rPr lang="de-DE" b="0" i="1" smtClean="0">
                        <a:latin typeface="Cambria Math" panose="02040503050406030204" pitchFamily="18" charset="0"/>
                      </a:rPr>
                      <m:t> </m:t>
                    </m:r>
                  </m:oMath>
                </a14:m>
                <a:r>
                  <a:rPr lang="de-DE" dirty="0"/>
                  <a:t>[Bruteforce]</a:t>
                </a:r>
              </a:p>
              <a:p>
                <a:pPr marL="285750" indent="-285750">
                  <a:buFontTx/>
                  <a:buChar char="-"/>
                </a:pPr>
                <a:r>
                  <a:rPr lang="de-DE" dirty="0"/>
                  <a:t>Einen Kollisionsangriff in </a:t>
                </a:r>
                <a14:m>
                  <m:oMath xmlns:m="http://schemas.openxmlformats.org/officeDocument/2006/math">
                    <m:r>
                      <m:rPr>
                        <m:sty m:val="p"/>
                      </m:rPr>
                      <a:rPr lang="de-DE" b="0" i="0" smtClean="0">
                        <a:latin typeface="Cambria Math" panose="02040503050406030204" pitchFamily="18" charset="0"/>
                      </a:rPr>
                      <m:t>Ο</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𝑛</m:t>
                            </m:r>
                            <m:r>
                              <a:rPr lang="de-DE" b="0" i="1" smtClean="0">
                                <a:latin typeface="Cambria Math" panose="02040503050406030204" pitchFamily="18" charset="0"/>
                              </a:rPr>
                              <m:t>/2</m:t>
                            </m:r>
                          </m:sup>
                        </m:sSup>
                      </m:e>
                    </m:d>
                    <m:r>
                      <a:rPr lang="de-DE" b="0" i="1" smtClean="0">
                        <a:latin typeface="Cambria Math" panose="02040503050406030204" pitchFamily="18" charset="0"/>
                      </a:rPr>
                      <m:t> </m:t>
                    </m:r>
                  </m:oMath>
                </a14:m>
                <a:r>
                  <a:rPr lang="de-DE" dirty="0"/>
                  <a:t>[Geburtstagsparadoxon]</a:t>
                </a:r>
              </a:p>
              <a:p>
                <a:r>
                  <a:rPr lang="de-DE" dirty="0"/>
                  <a:t>der jeweils mit Wahrscheinlichkeit 0,5 erfolgreich ist </a:t>
                </a:r>
                <a:r>
                  <a:rPr lang="de-DE" sz="900" dirty="0"/>
                  <a:t>[1][2]</a:t>
                </a:r>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2"/>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17</a:t>
            </a:fld>
            <a:endParaRPr lang="de-DE" dirty="0"/>
          </a:p>
        </p:txBody>
      </p:sp>
      <p:sp>
        <p:nvSpPr>
          <p:cNvPr id="7" name="Textfeld 6">
            <a:extLst>
              <a:ext uri="{FF2B5EF4-FFF2-40B4-BE49-F238E27FC236}">
                <a16:creationId xmlns:a16="http://schemas.microsoft.com/office/drawing/2014/main" id="{189B4F83-D325-71C8-54AD-6B756D072168}"/>
              </a:ext>
            </a:extLst>
          </p:cNvPr>
          <p:cNvSpPr txBox="1"/>
          <p:nvPr/>
        </p:nvSpPr>
        <p:spPr>
          <a:xfrm>
            <a:off x="623392" y="5960893"/>
            <a:ext cx="11017224" cy="492443"/>
          </a:xfrm>
          <a:prstGeom prst="rect">
            <a:avLst/>
          </a:prstGeom>
          <a:noFill/>
        </p:spPr>
        <p:txBody>
          <a:bodyPr wrap="square" rtlCol="0">
            <a:spAutoFit/>
          </a:bodyPr>
          <a:lstStyle/>
          <a:p>
            <a:r>
              <a:rPr lang="en-US" sz="850" b="0" i="0" u="none" strike="noStrike" baseline="0" dirty="0"/>
              <a:t>[1] Stinson, Douglas R.; Paterson, Maura B. (2019): Cryptography. Theory and practice. Fourth edition. Boca Raton, London, New York: CRC Press (Textbooks in mathematics).</a:t>
            </a:r>
          </a:p>
          <a:p>
            <a:r>
              <a:rPr lang="en-US" sz="850" dirty="0"/>
              <a:t>[2] Smart, Nigel P. (2003): Cryptography. An introduction. London: McGraw-Hill (McGraw-Hill education).</a:t>
            </a:r>
            <a:endParaRPr lang="en-US" sz="850" b="0" i="0" u="none" strike="noStrike" baseline="0" dirty="0"/>
          </a:p>
          <a:p>
            <a:r>
              <a:rPr lang="en-US" sz="900" dirty="0"/>
              <a:t> </a:t>
            </a:r>
            <a:endParaRPr lang="de-DE" sz="850" dirty="0"/>
          </a:p>
        </p:txBody>
      </p:sp>
    </p:spTree>
    <p:extLst>
      <p:ext uri="{BB962C8B-B14F-4D97-AF65-F5344CB8AC3E}">
        <p14:creationId xmlns:p14="http://schemas.microsoft.com/office/powerpoint/2010/main" val="303055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Salt</a:t>
            </a:r>
            <a:r>
              <a:rPr lang="de-DE" sz="900" dirty="0"/>
              <a:t>[1][2]</a:t>
            </a:r>
          </a:p>
        </p:txBody>
      </p:sp>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18</a:t>
            </a:fld>
            <a:endParaRPr lang="de-DE" dirty="0"/>
          </a:p>
        </p:txBody>
      </p:sp>
      <p:sp>
        <p:nvSpPr>
          <p:cNvPr id="8" name="Textfeld 7">
            <a:extLst>
              <a:ext uri="{FF2B5EF4-FFF2-40B4-BE49-F238E27FC236}">
                <a16:creationId xmlns:a16="http://schemas.microsoft.com/office/drawing/2014/main" id="{7B3927A1-DEBE-6096-67FC-F6FF48C19191}"/>
              </a:ext>
            </a:extLst>
          </p:cNvPr>
          <p:cNvSpPr txBox="1"/>
          <p:nvPr/>
        </p:nvSpPr>
        <p:spPr>
          <a:xfrm>
            <a:off x="623392" y="5880548"/>
            <a:ext cx="11017224" cy="356764"/>
          </a:xfrm>
          <a:prstGeom prst="rect">
            <a:avLst/>
          </a:prstGeom>
          <a:noFill/>
        </p:spPr>
        <p:txBody>
          <a:bodyPr wrap="square" rtlCol="0">
            <a:spAutoFit/>
          </a:bodyPr>
          <a:lstStyle/>
          <a:p>
            <a:r>
              <a:rPr lang="de-DE" sz="850" dirty="0"/>
              <a:t>[1] van </a:t>
            </a:r>
            <a:r>
              <a:rPr lang="de-DE" sz="850" dirty="0" err="1"/>
              <a:t>Tilborg</a:t>
            </a:r>
            <a:r>
              <a:rPr lang="de-DE" sz="850" dirty="0"/>
              <a:t>, Henk C. A.; </a:t>
            </a:r>
            <a:r>
              <a:rPr lang="de-DE" sz="850" dirty="0" err="1"/>
              <a:t>Jajodia</a:t>
            </a:r>
            <a:r>
              <a:rPr lang="de-DE" sz="850" dirty="0"/>
              <a:t>, Sushil (Eds.) (2011): Encyclopedia </a:t>
            </a:r>
            <a:r>
              <a:rPr lang="de-DE" sz="850" dirty="0" err="1"/>
              <a:t>of</a:t>
            </a:r>
            <a:r>
              <a:rPr lang="de-DE" sz="850" dirty="0"/>
              <a:t> </a:t>
            </a:r>
            <a:r>
              <a:rPr lang="de-DE" sz="850" dirty="0" err="1"/>
              <a:t>Cryptography</a:t>
            </a:r>
            <a:r>
              <a:rPr lang="de-DE" sz="850" dirty="0"/>
              <a:t> and Security. 2. </a:t>
            </a:r>
            <a:r>
              <a:rPr lang="de-DE" sz="850" dirty="0" err="1"/>
              <a:t>ed</a:t>
            </a:r>
            <a:r>
              <a:rPr lang="de-DE" sz="850" dirty="0"/>
              <a:t>. Boston, MA: Springer US (</a:t>
            </a:r>
            <a:r>
              <a:rPr lang="de-DE" sz="850" dirty="0" err="1"/>
              <a:t>SpringerLink</a:t>
            </a:r>
            <a:r>
              <a:rPr lang="de-DE" sz="850" dirty="0"/>
              <a:t> Bücher).</a:t>
            </a:r>
          </a:p>
          <a:p>
            <a:r>
              <a:rPr lang="de-DE" sz="850" dirty="0"/>
              <a:t>[2] </a:t>
            </a:r>
            <a:r>
              <a:rPr lang="en-US" sz="850" dirty="0"/>
              <a:t>Stinson, Douglas R.; Paterson, Maura B. (2019): Cryptography. Theory and practice. Fourth edition. Boca Raton, London, New York: CRC Press (Textbooks in mathematics).</a:t>
            </a:r>
            <a:endParaRPr lang="de-DE" sz="85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42B4C3B-ACB3-287E-79FF-6A189211C340}"/>
                  </a:ext>
                </a:extLst>
              </p:cNvPr>
              <p:cNvSpPr>
                <a:spLocks noGrp="1"/>
              </p:cNvSpPr>
              <p:nvPr>
                <p:ph idx="1"/>
              </p:nvPr>
            </p:nvSpPr>
            <p:spPr>
              <a:xfrm>
                <a:off x="1296000" y="2088000"/>
                <a:ext cx="10224000" cy="3933287"/>
              </a:xfrm>
            </p:spPr>
            <p:txBody>
              <a:bodyPr/>
              <a:lstStyle/>
              <a:p>
                <a:pPr marL="285750" indent="-285750">
                  <a:buFontTx/>
                  <a:buChar char="-"/>
                </a:pPr>
                <a:r>
                  <a:rPr lang="de-DE" dirty="0"/>
                  <a:t>Ein zufälliger (Bit-)String, der zusammen mit den eigentlichen Daten </a:t>
                </a:r>
                <a:r>
                  <a:rPr lang="de-DE" dirty="0" err="1"/>
                  <a:t>gehashed</a:t>
                </a:r>
                <a:r>
                  <a:rPr lang="de-DE" dirty="0"/>
                  <a:t> wird</a:t>
                </a:r>
              </a:p>
              <a:p>
                <a:endParaRPr lang="de-DE" dirty="0"/>
              </a:p>
              <a:p>
                <a:r>
                  <a:rPr lang="de-DE" dirty="0"/>
                  <a:t>Gegeben einer Nachricht </a:t>
                </a:r>
                <a14:m>
                  <m:oMath xmlns:m="http://schemas.openxmlformats.org/officeDocument/2006/math">
                    <m:r>
                      <a:rPr lang="de-DE" b="0" i="1" smtClean="0">
                        <a:latin typeface="Cambria Math" panose="02040503050406030204" pitchFamily="18" charset="0"/>
                      </a:rPr>
                      <m:t>𝑚</m:t>
                    </m:r>
                  </m:oMath>
                </a14:m>
                <a:r>
                  <a:rPr lang="de-DE" dirty="0"/>
                  <a:t>, einem Salt </a:t>
                </a:r>
                <a14:m>
                  <m:oMath xmlns:m="http://schemas.openxmlformats.org/officeDocument/2006/math">
                    <m:r>
                      <a:rPr lang="de-DE" b="0" i="1" smtClean="0">
                        <a:latin typeface="Cambria Math" panose="02040503050406030204" pitchFamily="18" charset="0"/>
                      </a:rPr>
                      <m:t>𝑠</m:t>
                    </m:r>
                  </m:oMath>
                </a14:m>
                <a:r>
                  <a:rPr lang="de-DE" dirty="0"/>
                  <a:t> und einer Hashfunktion </a:t>
                </a:r>
                <a14:m>
                  <m:oMath xmlns:m="http://schemas.openxmlformats.org/officeDocument/2006/math">
                    <m:r>
                      <a:rPr lang="de-DE" i="1">
                        <a:latin typeface="Cambria Math" panose="02040503050406030204" pitchFamily="18" charset="0"/>
                      </a:rPr>
                      <m:t>h</m:t>
                    </m:r>
                    <m:r>
                      <a:rPr lang="de-DE" i="1">
                        <a:latin typeface="Cambria Math" panose="02040503050406030204" pitchFamily="18" charset="0"/>
                      </a:rPr>
                      <m:t>:</m:t>
                    </m:r>
                    <m:r>
                      <a:rPr lang="de-DE" i="1">
                        <a:latin typeface="Cambria Math" panose="02040503050406030204" pitchFamily="18" charset="0"/>
                      </a:rPr>
                      <m:t>𝑋</m:t>
                    </m:r>
                    <m:r>
                      <a:rPr lang="de-DE" i="1">
                        <a:latin typeface="Cambria Math" panose="02040503050406030204" pitchFamily="18" charset="0"/>
                      </a:rPr>
                      <m:t>→</m:t>
                    </m:r>
                    <m:r>
                      <a:rPr lang="de-DE" i="1">
                        <a:latin typeface="Cambria Math" panose="02040503050406030204" pitchFamily="18" charset="0"/>
                      </a:rPr>
                      <m:t>𝑌</m:t>
                    </m:r>
                  </m:oMath>
                </a14:m>
                <a:r>
                  <a:rPr lang="de-DE" dirty="0"/>
                  <a:t> berechnet man statt</a:t>
                </a:r>
              </a:p>
              <a:p>
                <a:pPr algn="ctr"/>
                <a14:m>
                  <m:oMath xmlns:m="http://schemas.openxmlformats.org/officeDocument/2006/math">
                    <m:r>
                      <a:rPr lang="de-DE" b="0" i="1" smtClean="0">
                        <a:latin typeface="Cambria Math" panose="02040503050406030204" pitchFamily="18" charset="0"/>
                      </a:rPr>
                      <m:t>h</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m:t>
                    </m:r>
                  </m:oMath>
                </a14:m>
                <a:r>
                  <a:rPr lang="de-DE" dirty="0"/>
                  <a:t> nun </a:t>
                </a:r>
                <a14:m>
                  <m:oMath xmlns:m="http://schemas.openxmlformats.org/officeDocument/2006/math">
                    <m:r>
                      <a:rPr lang="de-DE" b="0" i="1" smtClean="0">
                        <a:latin typeface="Cambria Math" panose="02040503050406030204" pitchFamily="18" charset="0"/>
                      </a:rPr>
                      <m:t>h</m:t>
                    </m:r>
                    <m:d>
                      <m:dPr>
                        <m:endChr m:val="|"/>
                        <m:ctrlPr>
                          <a:rPr lang="de-DE" b="0" i="1" smtClean="0">
                            <a:latin typeface="Cambria Math" panose="02040503050406030204" pitchFamily="18" charset="0"/>
                          </a:rPr>
                        </m:ctrlPr>
                      </m:dPr>
                      <m:e>
                        <m:r>
                          <a:rPr lang="de-DE" b="0" i="1" smtClean="0">
                            <a:latin typeface="Cambria Math" panose="02040503050406030204" pitchFamily="18" charset="0"/>
                          </a:rPr>
                          <m:t>𝑚</m:t>
                        </m:r>
                        <m:r>
                          <a:rPr lang="de-DE" b="0" i="1" smtClean="0">
                            <a:latin typeface="Cambria Math" panose="02040503050406030204" pitchFamily="18" charset="0"/>
                          </a:rPr>
                          <m:t> </m:t>
                        </m:r>
                      </m:e>
                    </m:d>
                    <m:r>
                      <a:rPr lang="de-DE" b="0" i="1" smtClean="0">
                        <a:latin typeface="Cambria Math" panose="02040503050406030204" pitchFamily="18" charset="0"/>
                      </a:rPr>
                      <m:t>| </m:t>
                    </m:r>
                    <m:r>
                      <a:rPr lang="de-DE" b="0" i="1" smtClean="0">
                        <a:latin typeface="Cambria Math" panose="02040503050406030204" pitchFamily="18" charset="0"/>
                      </a:rPr>
                      <m:t>𝑠</m:t>
                    </m:r>
                    <m:r>
                      <a:rPr lang="de-DE" b="0" i="1" smtClean="0">
                        <a:latin typeface="Cambria Math" panose="02040503050406030204" pitchFamily="18" charset="0"/>
                      </a:rPr>
                      <m:t>) </m:t>
                    </m:r>
                  </m:oMath>
                </a14:m>
                <a:endParaRPr lang="de-DE" dirty="0"/>
              </a:p>
              <a:p>
                <a:pPr algn="ctr"/>
                <a:endParaRPr lang="de-DE" dirty="0"/>
              </a:p>
              <a:p>
                <a:pPr marL="285750" indent="-285750">
                  <a:buFontTx/>
                  <a:buChar char="-"/>
                </a:pPr>
                <a:r>
                  <a:rPr lang="de-DE" dirty="0"/>
                  <a:t>Das Salt sollte für jede Nachricht </a:t>
                </a:r>
                <a:r>
                  <a:rPr lang="de-DE" b="1" dirty="0"/>
                  <a:t>einzigartig</a:t>
                </a:r>
                <a:r>
                  <a:rPr lang="de-DE" dirty="0"/>
                  <a:t> sein und wird zusammen mit dem Hash gespeichert</a:t>
                </a:r>
              </a:p>
              <a:p>
                <a:pPr marL="743381" lvl="1" indent="-285750">
                  <a:buFontTx/>
                  <a:buChar char="-"/>
                </a:pPr>
                <a:r>
                  <a:rPr lang="de-DE" dirty="0"/>
                  <a:t>Kann öffentlich oder privat sein</a:t>
                </a:r>
              </a:p>
            </p:txBody>
          </p:sp>
        </mc:Choice>
        <mc:Fallback xmlns="">
          <p:sp>
            <p:nvSpPr>
              <p:cNvPr id="3" name="Inhaltsplatzhalter 2">
                <a:extLst>
                  <a:ext uri="{FF2B5EF4-FFF2-40B4-BE49-F238E27FC236}">
                    <a16:creationId xmlns:a16="http://schemas.microsoft.com/office/drawing/2014/main" id="{D42B4C3B-ACB3-287E-79FF-6A189211C340}"/>
                  </a:ext>
                </a:extLst>
              </p:cNvPr>
              <p:cNvSpPr>
                <a:spLocks noGrp="1" noRot="1" noChangeAspect="1" noMove="1" noResize="1" noEditPoints="1" noAdjustHandles="1" noChangeArrowheads="1" noChangeShapeType="1" noTextEdit="1"/>
              </p:cNvSpPr>
              <p:nvPr>
                <p:ph idx="1"/>
              </p:nvPr>
            </p:nvSpPr>
            <p:spPr>
              <a:xfrm>
                <a:off x="1296000" y="2088000"/>
                <a:ext cx="10224000" cy="3933287"/>
              </a:xfrm>
              <a:blipFill>
                <a:blip r:embed="rId2"/>
                <a:stretch>
                  <a:fillRect l="-1312" t="-1705"/>
                </a:stretch>
              </a:blipFill>
            </p:spPr>
            <p:txBody>
              <a:bodyPr/>
              <a:lstStyle/>
              <a:p>
                <a:r>
                  <a:rPr lang="de-DE">
                    <a:noFill/>
                  </a:rPr>
                  <a:t> </a:t>
                </a:r>
              </a:p>
            </p:txBody>
          </p:sp>
        </mc:Fallback>
      </mc:AlternateContent>
    </p:spTree>
    <p:extLst>
      <p:ext uri="{BB962C8B-B14F-4D97-AF65-F5344CB8AC3E}">
        <p14:creationId xmlns:p14="http://schemas.microsoft.com/office/powerpoint/2010/main" val="122531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19</a:t>
            </a:fld>
            <a:endParaRPr lang="de-DE" dirty="0"/>
          </a:p>
        </p:txBody>
      </p:sp>
      <p:sp>
        <p:nvSpPr>
          <p:cNvPr id="3" name="Inhaltsplatzhalter 2">
            <a:extLst>
              <a:ext uri="{FF2B5EF4-FFF2-40B4-BE49-F238E27FC236}">
                <a16:creationId xmlns:a16="http://schemas.microsoft.com/office/drawing/2014/main" id="{D42B4C3B-ACB3-287E-79FF-6A189211C340}"/>
              </a:ext>
            </a:extLst>
          </p:cNvPr>
          <p:cNvSpPr>
            <a:spLocks noGrp="1"/>
          </p:cNvSpPr>
          <p:nvPr>
            <p:ph idx="1"/>
          </p:nvPr>
        </p:nvSpPr>
        <p:spPr>
          <a:xfrm>
            <a:off x="1296000" y="2088000"/>
            <a:ext cx="10224000" cy="3933287"/>
          </a:xfrm>
        </p:spPr>
        <p:txBody>
          <a:bodyPr/>
          <a:lstStyle/>
          <a:p>
            <a:r>
              <a:rPr lang="de-DE" b="1" dirty="0"/>
              <a:t>Vorteile:</a:t>
            </a:r>
          </a:p>
          <a:p>
            <a:pPr marL="285750" indent="-285750">
              <a:buFontTx/>
              <a:buChar char="-"/>
            </a:pPr>
            <a:r>
              <a:rPr lang="de-DE" dirty="0"/>
              <a:t>Erschwert sog. </a:t>
            </a:r>
            <a:r>
              <a:rPr lang="de-DE" b="1" dirty="0"/>
              <a:t>Rainbow-Table Angriffe</a:t>
            </a:r>
          </a:p>
          <a:p>
            <a:pPr marL="285750" indent="-285750">
              <a:buFontTx/>
              <a:buChar char="-"/>
            </a:pPr>
            <a:endParaRPr lang="de-DE" dirty="0"/>
          </a:p>
          <a:p>
            <a:pPr marL="285750" indent="-285750">
              <a:buFontTx/>
              <a:buChar char="-"/>
            </a:pPr>
            <a:r>
              <a:rPr lang="de-DE" dirty="0"/>
              <a:t>Der akute Arbeitsaufwand für den Angreifer wird nicht erhöht </a:t>
            </a:r>
            <a:r>
              <a:rPr lang="de-DE" dirty="0">
                <a:latin typeface="Abadi" panose="020B0604020104020204" pitchFamily="34" charset="0"/>
              </a:rPr>
              <a:t>→ </a:t>
            </a:r>
            <a:r>
              <a:rPr lang="de-DE" b="1" dirty="0"/>
              <a:t>aber: </a:t>
            </a:r>
            <a:r>
              <a:rPr lang="de-DE" dirty="0"/>
              <a:t>der Angreifer kann </a:t>
            </a:r>
            <a:r>
              <a:rPr lang="de-DE" b="1" dirty="0"/>
              <a:t>keine Vorberechnungen </a:t>
            </a:r>
            <a:r>
              <a:rPr lang="de-DE" dirty="0"/>
              <a:t>durchführen</a:t>
            </a:r>
          </a:p>
          <a:p>
            <a:pPr marL="285750" indent="-285750">
              <a:buFontTx/>
              <a:buChar char="-"/>
            </a:pPr>
            <a:endParaRPr lang="de-DE" dirty="0"/>
          </a:p>
          <a:p>
            <a:pPr marL="285750" indent="-285750">
              <a:buFontTx/>
              <a:buChar char="-"/>
            </a:pPr>
            <a:r>
              <a:rPr lang="de-DE" dirty="0"/>
              <a:t>Der Hash von zwei Nutzern mit dem gleichen Passwort ist nicht mehr gleich </a:t>
            </a:r>
            <a:r>
              <a:rPr lang="de-DE" dirty="0">
                <a:latin typeface="Abadi" panose="020B0604020104020204" pitchFamily="34" charset="0"/>
              </a:rPr>
              <a:t>→ </a:t>
            </a:r>
            <a:r>
              <a:rPr lang="de-DE" dirty="0"/>
              <a:t>dies ist also nicht mehr trivial zu erkennen</a:t>
            </a:r>
          </a:p>
        </p:txBody>
      </p:sp>
      <p:sp>
        <p:nvSpPr>
          <p:cNvPr id="11" name="Titel 1">
            <a:extLst>
              <a:ext uri="{FF2B5EF4-FFF2-40B4-BE49-F238E27FC236}">
                <a16:creationId xmlns:a16="http://schemas.microsoft.com/office/drawing/2014/main" id="{99485FE0-FBA4-A5D9-3A09-A358C311C2A0}"/>
              </a:ext>
            </a:extLst>
          </p:cNvPr>
          <p:cNvSpPr>
            <a:spLocks noGrp="1"/>
          </p:cNvSpPr>
          <p:nvPr>
            <p:ph type="title"/>
          </p:nvPr>
        </p:nvSpPr>
        <p:spPr>
          <a:xfrm>
            <a:off x="1296000" y="1522800"/>
            <a:ext cx="10224000" cy="394032"/>
          </a:xfrm>
        </p:spPr>
        <p:txBody>
          <a:bodyPr/>
          <a:lstStyle/>
          <a:p>
            <a:r>
              <a:rPr lang="de-DE" dirty="0"/>
              <a:t>Salt</a:t>
            </a:r>
            <a:r>
              <a:rPr lang="de-DE" sz="900" dirty="0"/>
              <a:t>[1][2]</a:t>
            </a:r>
          </a:p>
        </p:txBody>
      </p:sp>
      <p:sp>
        <p:nvSpPr>
          <p:cNvPr id="12" name="Textfeld 11">
            <a:extLst>
              <a:ext uri="{FF2B5EF4-FFF2-40B4-BE49-F238E27FC236}">
                <a16:creationId xmlns:a16="http://schemas.microsoft.com/office/drawing/2014/main" id="{152C3B40-0AFB-999C-1C36-D07119BCD5E9}"/>
              </a:ext>
            </a:extLst>
          </p:cNvPr>
          <p:cNvSpPr txBox="1"/>
          <p:nvPr/>
        </p:nvSpPr>
        <p:spPr>
          <a:xfrm>
            <a:off x="623392" y="5880548"/>
            <a:ext cx="11017224" cy="356764"/>
          </a:xfrm>
          <a:prstGeom prst="rect">
            <a:avLst/>
          </a:prstGeom>
          <a:noFill/>
        </p:spPr>
        <p:txBody>
          <a:bodyPr wrap="square" rtlCol="0">
            <a:spAutoFit/>
          </a:bodyPr>
          <a:lstStyle/>
          <a:p>
            <a:r>
              <a:rPr lang="de-DE" sz="850" dirty="0"/>
              <a:t>[1] van </a:t>
            </a:r>
            <a:r>
              <a:rPr lang="de-DE" sz="850" dirty="0" err="1"/>
              <a:t>Tilborg</a:t>
            </a:r>
            <a:r>
              <a:rPr lang="de-DE" sz="850" dirty="0"/>
              <a:t>, Henk C. A.; </a:t>
            </a:r>
            <a:r>
              <a:rPr lang="de-DE" sz="850" dirty="0" err="1"/>
              <a:t>Jajodia</a:t>
            </a:r>
            <a:r>
              <a:rPr lang="de-DE" sz="850" dirty="0"/>
              <a:t>, Sushil (Eds.) (2011): Encyclopedia </a:t>
            </a:r>
            <a:r>
              <a:rPr lang="de-DE" sz="850" dirty="0" err="1"/>
              <a:t>of</a:t>
            </a:r>
            <a:r>
              <a:rPr lang="de-DE" sz="850" dirty="0"/>
              <a:t> </a:t>
            </a:r>
            <a:r>
              <a:rPr lang="de-DE" sz="850" dirty="0" err="1"/>
              <a:t>Cryptography</a:t>
            </a:r>
            <a:r>
              <a:rPr lang="de-DE" sz="850" dirty="0"/>
              <a:t> and Security. 2. </a:t>
            </a:r>
            <a:r>
              <a:rPr lang="de-DE" sz="850" dirty="0" err="1"/>
              <a:t>ed</a:t>
            </a:r>
            <a:r>
              <a:rPr lang="de-DE" sz="850" dirty="0"/>
              <a:t>. Boston, MA: Springer US (</a:t>
            </a:r>
            <a:r>
              <a:rPr lang="de-DE" sz="850" dirty="0" err="1"/>
              <a:t>SpringerLink</a:t>
            </a:r>
            <a:r>
              <a:rPr lang="de-DE" sz="850" dirty="0"/>
              <a:t> Bücher).</a:t>
            </a:r>
          </a:p>
          <a:p>
            <a:r>
              <a:rPr lang="de-DE" sz="850" dirty="0"/>
              <a:t>[2] </a:t>
            </a:r>
            <a:r>
              <a:rPr lang="en-US" sz="850" dirty="0"/>
              <a:t>Stinson, Douglas R.; Paterson, Maura B. (2019): Cryptography. Theory and practice. Fourth edition. Boca Raton, London, New York: CRC Press (Textbooks in mathematics).</a:t>
            </a:r>
            <a:endParaRPr lang="de-DE" sz="850" dirty="0"/>
          </a:p>
        </p:txBody>
      </p:sp>
    </p:spTree>
    <p:extLst>
      <p:ext uri="{BB962C8B-B14F-4D97-AF65-F5344CB8AC3E}">
        <p14:creationId xmlns:p14="http://schemas.microsoft.com/office/powerpoint/2010/main" val="132819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marL="285750" indent="-285750">
              <a:buFont typeface="Arial" panose="020B0604020202020204" pitchFamily="34" charset="0"/>
              <a:buChar char="•"/>
            </a:pPr>
            <a:r>
              <a:rPr lang="de-DE" dirty="0"/>
              <a:t>Einführung + Motivation</a:t>
            </a:r>
          </a:p>
          <a:p>
            <a:pPr marL="285750" indent="-285750">
              <a:buFont typeface="Arial" panose="020B0604020202020204" pitchFamily="34" charset="0"/>
              <a:buChar char="•"/>
            </a:pPr>
            <a:r>
              <a:rPr lang="de-DE" dirty="0"/>
              <a:t>Grundlagen</a:t>
            </a:r>
          </a:p>
          <a:p>
            <a:pPr marL="285750" indent="-285750">
              <a:buFont typeface="Arial" panose="020B0604020202020204" pitchFamily="34" charset="0"/>
              <a:buChar char="•"/>
            </a:pPr>
            <a:r>
              <a:rPr lang="de-DE" dirty="0"/>
              <a:t>Stand der Technik</a:t>
            </a:r>
          </a:p>
          <a:p>
            <a:pPr marL="285750" indent="-285750">
              <a:buFont typeface="Arial" panose="020B0604020202020204" pitchFamily="34" charset="0"/>
              <a:buChar char="•"/>
            </a:pPr>
            <a:r>
              <a:rPr lang="de-DE" dirty="0"/>
              <a:t>Balloon Hashing</a:t>
            </a:r>
          </a:p>
          <a:p>
            <a:pPr marL="285750" indent="-285750">
              <a:buFont typeface="Arial" panose="020B0604020202020204" pitchFamily="34" charset="0"/>
              <a:buChar char="•"/>
            </a:pPr>
            <a:r>
              <a:rPr lang="de-DE" dirty="0"/>
              <a:t>Diskussion</a:t>
            </a:r>
          </a:p>
          <a:p>
            <a:pPr marL="285750" indent="-285750">
              <a:buFont typeface="Arial" panose="020B0604020202020204" pitchFamily="34" charset="0"/>
              <a:buChar char="•"/>
            </a:pPr>
            <a:r>
              <a:rPr lang="de-DE" dirty="0"/>
              <a:t>Zusammenfassung und Ausblick</a:t>
            </a:r>
          </a:p>
          <a:p>
            <a:pPr marL="285750" indent="-285750">
              <a:buFont typeface="Arial" panose="020B0604020202020204" pitchFamily="34" charset="0"/>
              <a:buChar char="•"/>
            </a:pPr>
            <a:r>
              <a:rPr lang="de-DE" dirty="0"/>
              <a:t>Literatur</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
        <p:nvSpPr>
          <p:cNvPr id="4" name="Datumsplatzhalter 3"/>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242EEE4B-4F13-4B3B-896D-98344C2D1A3F}" type="slidenum">
              <a:rPr lang="de-DE" smtClean="0"/>
              <a:t>2</a:t>
            </a:fld>
            <a:endParaRPr lang="de-DE" dirty="0"/>
          </a:p>
        </p:txBody>
      </p:sp>
    </p:spTree>
    <p:extLst>
      <p:ext uri="{BB962C8B-B14F-4D97-AF65-F5344CB8AC3E}">
        <p14:creationId xmlns:p14="http://schemas.microsoft.com/office/powerpoint/2010/main" val="72022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a:t>
            </a:r>
            <a:r>
              <a:rPr lang="de-DE" b="1" dirty="0" err="1"/>
              <a:t>Hardness</a:t>
            </a:r>
            <a:endParaRPr lang="de-DE" b="1" dirty="0"/>
          </a:p>
          <a:p>
            <a:pPr marL="285750" indent="-285750">
              <a:buFontTx/>
              <a:buChar char="-"/>
            </a:pPr>
            <a:r>
              <a:rPr lang="de-DE" dirty="0"/>
              <a:t>Ein Angreifer soll es nicht substanziell einfacher haben einen Hash zu berechnen, als ein Authentifikationsserver (z.B. einer Webanwendung bei der sich ein Nutzer anmelden möchte) </a:t>
            </a:r>
            <a:r>
              <a:rPr lang="de-DE" sz="900" dirty="0"/>
              <a:t>[1][2][3]</a:t>
            </a:r>
          </a:p>
          <a:p>
            <a:pPr marL="743381" lvl="1" indent="-285750">
              <a:buFontTx/>
              <a:buChar char="-"/>
            </a:pPr>
            <a:r>
              <a:rPr lang="de-DE" b="1" dirty="0"/>
              <a:t>Aber:</a:t>
            </a:r>
            <a:r>
              <a:rPr lang="de-DE" dirty="0"/>
              <a:t> Angreifer haben Zugriff auf spezielle Hardware </a:t>
            </a:r>
            <a:r>
              <a:rPr lang="de-DE" dirty="0">
                <a:latin typeface="Abadi" panose="020B0604020104020204" pitchFamily="34" charset="0"/>
              </a:rPr>
              <a:t>→ </a:t>
            </a:r>
            <a:r>
              <a:rPr lang="de-DE" dirty="0"/>
              <a:t>ASICs (Application-</a:t>
            </a:r>
            <a:r>
              <a:rPr lang="de-DE" dirty="0" err="1"/>
              <a:t>specific</a:t>
            </a:r>
            <a:r>
              <a:rPr lang="de-DE" dirty="0"/>
              <a:t> </a:t>
            </a:r>
            <a:r>
              <a:rPr lang="de-DE" dirty="0" err="1"/>
              <a:t>integrated</a:t>
            </a:r>
            <a:r>
              <a:rPr lang="de-DE" dirty="0"/>
              <a:t> </a:t>
            </a:r>
            <a:r>
              <a:rPr lang="de-DE" dirty="0" err="1"/>
              <a:t>circuit</a:t>
            </a:r>
            <a:r>
              <a:rPr lang="de-DE" dirty="0"/>
              <a:t>), ASIP, FPGA etc. </a:t>
            </a:r>
            <a:r>
              <a:rPr lang="de-DE" sz="900" dirty="0"/>
              <a:t>[4][5]</a:t>
            </a:r>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20</a:t>
            </a:fld>
            <a:endParaRPr lang="de-DE" dirty="0"/>
          </a:p>
        </p:txBody>
      </p:sp>
      <p:sp>
        <p:nvSpPr>
          <p:cNvPr id="7" name="Textfeld 6">
            <a:extLst>
              <a:ext uri="{FF2B5EF4-FFF2-40B4-BE49-F238E27FC236}">
                <a16:creationId xmlns:a16="http://schemas.microsoft.com/office/drawing/2014/main" id="{A617CFA8-9AE8-7C1B-EE25-9BEE2FA2AEB5}"/>
              </a:ext>
            </a:extLst>
          </p:cNvPr>
          <p:cNvSpPr txBox="1"/>
          <p:nvPr/>
        </p:nvSpPr>
        <p:spPr>
          <a:xfrm>
            <a:off x="623392" y="5085184"/>
            <a:ext cx="11017224" cy="1138773"/>
          </a:xfrm>
          <a:prstGeom prst="rect">
            <a:avLst/>
          </a:prstGeom>
          <a:noFill/>
        </p:spPr>
        <p:txBody>
          <a:bodyPr wrap="square" rtlCol="0">
            <a:spAutoFit/>
          </a:bodyPr>
          <a:lstStyle/>
          <a:p>
            <a:r>
              <a:rPr lang="de-DE" sz="850" dirty="0"/>
              <a:t>[1] </a:t>
            </a:r>
            <a:r>
              <a:rPr lang="de-DE" sz="850" dirty="0" err="1"/>
              <a:t>Alwen</a:t>
            </a:r>
            <a:r>
              <a:rPr lang="de-DE" sz="850" dirty="0"/>
              <a:t>, Joel; Gazi, Peter; </a:t>
            </a:r>
            <a:r>
              <a:rPr lang="de-DE" sz="850" dirty="0" err="1"/>
              <a:t>Kamath</a:t>
            </a:r>
            <a:r>
              <a:rPr lang="de-DE" sz="850" dirty="0"/>
              <a:t>, </a:t>
            </a:r>
            <a:r>
              <a:rPr lang="de-DE" sz="850" dirty="0" err="1"/>
              <a:t>Chethan</a:t>
            </a:r>
            <a:r>
              <a:rPr lang="de-DE" sz="850" dirty="0"/>
              <a:t>; Klein, Karen; Osang, Georg; Pietrzak, Krzysztof et al. (2018): On </a:t>
            </a:r>
            <a:r>
              <a:rPr lang="de-DE" sz="850" dirty="0" err="1"/>
              <a:t>the</a:t>
            </a:r>
            <a:r>
              <a:rPr lang="de-DE" sz="850" dirty="0"/>
              <a:t> Memory-</a:t>
            </a:r>
            <a:r>
              <a:rPr lang="de-DE" sz="850" dirty="0" err="1"/>
              <a:t>Hardness</a:t>
            </a:r>
            <a:r>
              <a:rPr lang="de-DE" sz="850" dirty="0"/>
              <a:t> </a:t>
            </a:r>
            <a:r>
              <a:rPr lang="de-DE" sz="850" dirty="0" err="1"/>
              <a:t>of</a:t>
            </a:r>
            <a:r>
              <a:rPr lang="de-DE" sz="850" dirty="0"/>
              <a:t> Data-Independent Password-Hashing </a:t>
            </a:r>
            <a:r>
              <a:rPr lang="de-DE" sz="850" dirty="0" err="1"/>
              <a:t>Functions</a:t>
            </a:r>
            <a:r>
              <a:rPr lang="de-DE" sz="850" dirty="0"/>
              <a:t>. In Jong Kim, Gail-Joon Ahn, </a:t>
            </a:r>
            <a:r>
              <a:rPr lang="de-DE" sz="850" dirty="0" err="1"/>
              <a:t>Seungjoo</a:t>
            </a:r>
            <a:r>
              <a:rPr lang="de-DE" sz="850" dirty="0"/>
              <a:t> Kim, </a:t>
            </a:r>
            <a:r>
              <a:rPr lang="de-DE" sz="850" dirty="0" err="1"/>
              <a:t>Yongdae</a:t>
            </a:r>
            <a:r>
              <a:rPr lang="de-DE" sz="850" dirty="0"/>
              <a:t> Kim, Javier Lopez, </a:t>
            </a:r>
            <a:r>
              <a:rPr lang="de-DE" sz="850" dirty="0" err="1"/>
              <a:t>Taesoo</a:t>
            </a:r>
            <a:r>
              <a:rPr lang="de-DE" sz="850" dirty="0"/>
              <a:t> Kim (Eds.): Proceedings </a:t>
            </a:r>
            <a:r>
              <a:rPr lang="de-DE" sz="850" dirty="0" err="1"/>
              <a:t>of</a:t>
            </a:r>
            <a:r>
              <a:rPr lang="de-DE" sz="850" dirty="0"/>
              <a:t> </a:t>
            </a:r>
            <a:r>
              <a:rPr lang="de-DE" sz="850" dirty="0" err="1"/>
              <a:t>the</a:t>
            </a:r>
            <a:r>
              <a:rPr lang="de-DE" sz="850" dirty="0"/>
              <a:t> 2018 on Asia Conference on Computer and Communications Security. ASIA CCS '18: ACM Asia Conference on Computer and Communications Security. Incheon </a:t>
            </a:r>
            <a:r>
              <a:rPr lang="de-DE" sz="850" dirty="0" err="1"/>
              <a:t>Republic</a:t>
            </a:r>
            <a:r>
              <a:rPr lang="de-DE" sz="850" dirty="0"/>
              <a:t> </a:t>
            </a:r>
            <a:r>
              <a:rPr lang="de-DE" sz="850" dirty="0" err="1"/>
              <a:t>of</a:t>
            </a:r>
            <a:r>
              <a:rPr lang="de-DE" sz="850" dirty="0"/>
              <a:t> Korea, 04 06 2018 04 06 2018. New York, NY, USA: ACM, pp. 51–65.</a:t>
            </a:r>
          </a:p>
          <a:p>
            <a:r>
              <a:rPr lang="de-DE" sz="850" dirty="0"/>
              <a:t>[2] </a:t>
            </a:r>
            <a:r>
              <a:rPr lang="en-US" sz="850" dirty="0"/>
              <a:t>Niels </a:t>
            </a:r>
            <a:r>
              <a:rPr lang="en-US" sz="850" dirty="0" err="1"/>
              <a:t>Kornerup</a:t>
            </a:r>
            <a:r>
              <a:rPr lang="en-US" sz="850" dirty="0"/>
              <a:t> (2022): Memory hard functions and persistent memory hardness. Available online at https://www.cs.utexas.edu/~dwu4/courses/sp22/static/projects/Kornerup.pdf.</a:t>
            </a:r>
            <a:endParaRPr lang="de-DE" sz="850" dirty="0"/>
          </a:p>
          <a:p>
            <a:r>
              <a:rPr lang="de-DE" sz="850" dirty="0"/>
              <a:t>[3] </a:t>
            </a:r>
            <a:r>
              <a:rPr lang="de-DE" sz="850" dirty="0" err="1"/>
              <a:t>Boneh</a:t>
            </a:r>
            <a:r>
              <a:rPr lang="de-DE" sz="850" dirty="0"/>
              <a:t>, Dan; Corrigan-Gibbs, Henry; Schechter, Stuart (2016): Balloon Hashing: A Memory-Hard </a:t>
            </a:r>
            <a:r>
              <a:rPr lang="de-DE" sz="850" dirty="0" err="1"/>
              <a:t>Function</a:t>
            </a:r>
            <a:r>
              <a:rPr lang="de-DE" sz="850" dirty="0"/>
              <a:t> Providing </a:t>
            </a:r>
            <a:r>
              <a:rPr lang="de-DE" sz="850" dirty="0" err="1"/>
              <a:t>Provable</a:t>
            </a:r>
            <a:r>
              <a:rPr lang="de-DE" sz="850" dirty="0"/>
              <a:t> </a:t>
            </a:r>
            <a:r>
              <a:rPr lang="de-DE" sz="850" dirty="0" err="1"/>
              <a:t>Protection</a:t>
            </a:r>
            <a:r>
              <a:rPr lang="de-DE" sz="850" dirty="0"/>
              <a:t> </a:t>
            </a:r>
            <a:r>
              <a:rPr lang="de-DE" sz="850" dirty="0" err="1"/>
              <a:t>Against</a:t>
            </a:r>
            <a:r>
              <a:rPr lang="de-DE" sz="850" dirty="0"/>
              <a:t> </a:t>
            </a:r>
            <a:r>
              <a:rPr lang="de-DE" sz="850" dirty="0" err="1"/>
              <a:t>Sequential</a:t>
            </a:r>
            <a:r>
              <a:rPr lang="de-DE" sz="850" dirty="0"/>
              <a:t> </a:t>
            </a:r>
            <a:r>
              <a:rPr lang="de-DE" sz="850" dirty="0" err="1"/>
              <a:t>Attacks</a:t>
            </a:r>
            <a:r>
              <a:rPr lang="de-DE" sz="850" dirty="0"/>
              <a:t>. In Jung Hee </a:t>
            </a:r>
            <a:r>
              <a:rPr lang="de-DE" sz="850" dirty="0" err="1"/>
              <a:t>Cheon</a:t>
            </a:r>
            <a:r>
              <a:rPr lang="de-DE" sz="850" dirty="0"/>
              <a:t>, </a:t>
            </a:r>
            <a:r>
              <a:rPr lang="de-DE" sz="850" dirty="0" err="1"/>
              <a:t>Tsuyoshi</a:t>
            </a:r>
            <a:r>
              <a:rPr lang="de-DE" sz="850" dirty="0"/>
              <a:t> </a:t>
            </a:r>
            <a:r>
              <a:rPr lang="de-DE" sz="850" dirty="0" err="1"/>
              <a:t>Takagi</a:t>
            </a:r>
            <a:r>
              <a:rPr lang="de-DE" sz="850" dirty="0"/>
              <a:t> (Eds.): </a:t>
            </a:r>
            <a:r>
              <a:rPr lang="de-DE" sz="850" dirty="0" err="1"/>
              <a:t>Advances</a:t>
            </a:r>
            <a:r>
              <a:rPr lang="de-DE" sz="850" dirty="0"/>
              <a:t> in </a:t>
            </a:r>
            <a:r>
              <a:rPr lang="de-DE" sz="850" dirty="0" err="1"/>
              <a:t>Cryptology</a:t>
            </a:r>
            <a:r>
              <a:rPr lang="de-DE" sz="850" dirty="0"/>
              <a:t> – ASIACRYPT 2016, vol. 10031. Berlin, Heidelberg: Springer Berlin Heidelberg (</a:t>
            </a:r>
            <a:r>
              <a:rPr lang="de-DE" sz="850" dirty="0" err="1"/>
              <a:t>Lecture</a:t>
            </a:r>
            <a:r>
              <a:rPr lang="de-DE" sz="850" dirty="0"/>
              <a:t> Notes in Computer Science), pp. 220–248.</a:t>
            </a:r>
          </a:p>
          <a:p>
            <a:r>
              <a:rPr lang="de-DE" sz="850" dirty="0"/>
              <a:t>[4] </a:t>
            </a:r>
            <a:r>
              <a:rPr lang="en-US" sz="850" b="0" i="0" u="none" strike="noStrike" baseline="0" dirty="0"/>
              <a:t>Electronic Frontier Foundation (1998): Cracking DES. Secrets of encryption research, wiretap politics &amp; chip design. 1. ed. Sebastopol, Calif.: O'Reilly.</a:t>
            </a:r>
          </a:p>
          <a:p>
            <a:r>
              <a:rPr lang="en-US" sz="850" dirty="0"/>
              <a:t>[5] </a:t>
            </a:r>
            <a:r>
              <a:rPr lang="en-US" sz="850" dirty="0" err="1"/>
              <a:t>Einspruch</a:t>
            </a:r>
            <a:r>
              <a:rPr lang="en-US" sz="850" dirty="0"/>
              <a:t>, Norman G.; Hilbert, Jeffrey L. (2012): Application specific integrated circuit (ASIC) technology: Academic Press (VLSI electronics, v. 23).</a:t>
            </a:r>
            <a:endParaRPr lang="en-US" sz="850" b="0" i="0" u="none" strike="noStrike" baseline="0" dirty="0"/>
          </a:p>
        </p:txBody>
      </p:sp>
    </p:spTree>
    <p:extLst>
      <p:ext uri="{BB962C8B-B14F-4D97-AF65-F5344CB8AC3E}">
        <p14:creationId xmlns:p14="http://schemas.microsoft.com/office/powerpoint/2010/main" val="360778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a:t>
            </a:r>
            <a:r>
              <a:rPr lang="de-DE" b="1" dirty="0" err="1"/>
              <a:t>Hardness</a:t>
            </a:r>
            <a:endParaRPr lang="de-DE" b="1" dirty="0"/>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21</a:t>
            </a:fld>
            <a:endParaRPr lang="de-DE" dirty="0"/>
          </a:p>
        </p:txBody>
      </p:sp>
      <p:graphicFrame>
        <p:nvGraphicFramePr>
          <p:cNvPr id="7" name="Diagramm 6">
            <a:extLst>
              <a:ext uri="{FF2B5EF4-FFF2-40B4-BE49-F238E27FC236}">
                <a16:creationId xmlns:a16="http://schemas.microsoft.com/office/drawing/2014/main" id="{4DFEDC18-01CE-056E-3DEB-E1B58EC94D81}"/>
              </a:ext>
            </a:extLst>
          </p:cNvPr>
          <p:cNvGraphicFramePr>
            <a:graphicFrameLocks/>
          </p:cNvGraphicFramePr>
          <p:nvPr>
            <p:extLst>
              <p:ext uri="{D42A27DB-BD31-4B8C-83A1-F6EECF244321}">
                <p14:modId xmlns:p14="http://schemas.microsoft.com/office/powerpoint/2010/main" val="3787708697"/>
              </p:ext>
            </p:extLst>
          </p:nvPr>
        </p:nvGraphicFramePr>
        <p:xfrm>
          <a:off x="2584022" y="2160337"/>
          <a:ext cx="7647955" cy="378861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feld 9">
            <a:extLst>
              <a:ext uri="{FF2B5EF4-FFF2-40B4-BE49-F238E27FC236}">
                <a16:creationId xmlns:a16="http://schemas.microsoft.com/office/drawing/2014/main" id="{DA0E3BA0-1344-F4F6-1BDA-4AA154DAF3E4}"/>
              </a:ext>
            </a:extLst>
          </p:cNvPr>
          <p:cNvSpPr txBox="1"/>
          <p:nvPr/>
        </p:nvSpPr>
        <p:spPr>
          <a:xfrm>
            <a:off x="623392" y="5949280"/>
            <a:ext cx="11017224" cy="353943"/>
          </a:xfrm>
          <a:prstGeom prst="rect">
            <a:avLst/>
          </a:prstGeom>
          <a:noFill/>
        </p:spPr>
        <p:txBody>
          <a:bodyPr wrap="square" rtlCol="0">
            <a:spAutoFit/>
          </a:bodyPr>
          <a:lstStyle/>
          <a:p>
            <a:r>
              <a:rPr lang="en-US" sz="850" b="0" i="0" u="none" strike="noStrike" baseline="0" dirty="0"/>
              <a:t>[1] </a:t>
            </a:r>
            <a:r>
              <a:rPr lang="en-US" sz="850" b="0" i="0" u="none" strike="noStrike" baseline="0" dirty="0" err="1"/>
              <a:t>Daten</a:t>
            </a:r>
            <a:r>
              <a:rPr lang="en-US" sz="850" b="0" i="0" u="none" strike="noStrike" baseline="0" dirty="0"/>
              <a:t> </a:t>
            </a:r>
            <a:r>
              <a:rPr lang="en-US" sz="850" b="0" i="0" u="none" strike="noStrike" baseline="0" dirty="0" err="1"/>
              <a:t>Antminer</a:t>
            </a:r>
            <a:r>
              <a:rPr lang="en-US" sz="850" b="0" i="0" u="none" strike="noStrike" baseline="0" dirty="0"/>
              <a:t>: </a:t>
            </a:r>
            <a:r>
              <a:rPr lang="en-US" sz="850" b="0" i="0" u="none" strike="noStrike" baseline="0" dirty="0">
                <a:hlinkClick r:id="rId4"/>
              </a:rPr>
              <a:t>https://m.bitmain.com/product/detail?pid=00020230108213609854b369SGwI0654</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850" dirty="0"/>
              <a:t>[2] </a:t>
            </a:r>
            <a:r>
              <a:rPr lang="en-US" sz="850" dirty="0" err="1"/>
              <a:t>Daten</a:t>
            </a:r>
            <a:r>
              <a:rPr lang="en-US" sz="850" dirty="0"/>
              <a:t> CPUs: </a:t>
            </a:r>
            <a:r>
              <a:rPr lang="en-US" sz="850" dirty="0">
                <a:hlinkClick r:id="rId5"/>
              </a:rPr>
              <a:t>https://openbenchmarking.org/test/pts/cpuminer-opt&amp;eval=3b4d3232d3f686b1f35d9706f47604c124cb47e6</a:t>
            </a:r>
            <a:r>
              <a:rPr lang="en-US" sz="850" dirty="0"/>
              <a:t> </a:t>
            </a:r>
            <a:r>
              <a:rPr lang="en-US" sz="850" b="0" i="0" u="none" strike="noStrike" baseline="0" dirty="0"/>
              <a:t>[</a:t>
            </a:r>
            <a:r>
              <a:rPr lang="en-US" sz="850" b="0" i="0" u="none" strike="noStrike" baseline="0" dirty="0" err="1"/>
              <a:t>Abgerufen</a:t>
            </a:r>
            <a:r>
              <a:rPr lang="en-US" sz="850" b="0" i="0" u="none" strike="noStrike" baseline="0" dirty="0"/>
              <a:t>: 11.01.2023] </a:t>
            </a:r>
          </a:p>
        </p:txBody>
      </p:sp>
    </p:spTree>
    <p:extLst>
      <p:ext uri="{BB962C8B-B14F-4D97-AF65-F5344CB8AC3E}">
        <p14:creationId xmlns:p14="http://schemas.microsoft.com/office/powerpoint/2010/main" val="265010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a:t>
            </a:r>
            <a:r>
              <a:rPr lang="de-DE" b="1" dirty="0" err="1"/>
              <a:t>Hardness</a:t>
            </a:r>
            <a:endParaRPr lang="de-DE" b="1" dirty="0"/>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22</a:t>
            </a:fld>
            <a:endParaRPr lang="de-DE" dirty="0"/>
          </a:p>
        </p:txBody>
      </p:sp>
      <p:graphicFrame>
        <p:nvGraphicFramePr>
          <p:cNvPr id="7" name="Diagramm 6">
            <a:extLst>
              <a:ext uri="{FF2B5EF4-FFF2-40B4-BE49-F238E27FC236}">
                <a16:creationId xmlns:a16="http://schemas.microsoft.com/office/drawing/2014/main" id="{4DFEDC18-01CE-056E-3DEB-E1B58EC94D81}"/>
              </a:ext>
            </a:extLst>
          </p:cNvPr>
          <p:cNvGraphicFramePr>
            <a:graphicFrameLocks/>
          </p:cNvGraphicFramePr>
          <p:nvPr>
            <p:extLst>
              <p:ext uri="{D42A27DB-BD31-4B8C-83A1-F6EECF244321}">
                <p14:modId xmlns:p14="http://schemas.microsoft.com/office/powerpoint/2010/main" val="1581091230"/>
              </p:ext>
            </p:extLst>
          </p:nvPr>
        </p:nvGraphicFramePr>
        <p:xfrm>
          <a:off x="2584022" y="2160337"/>
          <a:ext cx="7647955" cy="3788612"/>
        </p:xfrm>
        <a:graphic>
          <a:graphicData uri="http://schemas.openxmlformats.org/drawingml/2006/chart">
            <c:chart xmlns:c="http://schemas.openxmlformats.org/drawingml/2006/chart" xmlns:r="http://schemas.openxmlformats.org/officeDocument/2006/relationships" r:id="rId3"/>
          </a:graphicData>
        </a:graphic>
      </p:graphicFrame>
      <p:sp>
        <p:nvSpPr>
          <p:cNvPr id="8" name="Sprechblase: rechteckig mit abgerundeten Ecken 7">
            <a:extLst>
              <a:ext uri="{FF2B5EF4-FFF2-40B4-BE49-F238E27FC236}">
                <a16:creationId xmlns:a16="http://schemas.microsoft.com/office/drawing/2014/main" id="{739239C8-E567-9979-0C49-B9A7473A82FE}"/>
              </a:ext>
            </a:extLst>
          </p:cNvPr>
          <p:cNvSpPr/>
          <p:nvPr/>
        </p:nvSpPr>
        <p:spPr>
          <a:xfrm>
            <a:off x="4511824" y="2276872"/>
            <a:ext cx="720080" cy="36004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sz="1400" dirty="0"/>
              <a:t>2211€</a:t>
            </a:r>
          </a:p>
        </p:txBody>
      </p:sp>
      <p:sp>
        <p:nvSpPr>
          <p:cNvPr id="9" name="Sprechblase: rechteckig mit abgerundeten Ecken 8">
            <a:extLst>
              <a:ext uri="{FF2B5EF4-FFF2-40B4-BE49-F238E27FC236}">
                <a16:creationId xmlns:a16="http://schemas.microsoft.com/office/drawing/2014/main" id="{EDFB86B4-24BB-5D29-2B2F-B5F2AE22A42A}"/>
              </a:ext>
            </a:extLst>
          </p:cNvPr>
          <p:cNvSpPr/>
          <p:nvPr/>
        </p:nvSpPr>
        <p:spPr>
          <a:xfrm>
            <a:off x="5951984" y="3861048"/>
            <a:ext cx="864096" cy="36004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sz="1400" dirty="0"/>
              <a:t>16000€</a:t>
            </a:r>
          </a:p>
        </p:txBody>
      </p:sp>
      <p:sp>
        <p:nvSpPr>
          <p:cNvPr id="10" name="Sprechblase: rechteckig mit abgerundeten Ecken 9">
            <a:extLst>
              <a:ext uri="{FF2B5EF4-FFF2-40B4-BE49-F238E27FC236}">
                <a16:creationId xmlns:a16="http://schemas.microsoft.com/office/drawing/2014/main" id="{B41CDB7C-B3EE-D16A-5AE3-FCD7EEF15C6C}"/>
              </a:ext>
            </a:extLst>
          </p:cNvPr>
          <p:cNvSpPr/>
          <p:nvPr/>
        </p:nvSpPr>
        <p:spPr>
          <a:xfrm>
            <a:off x="7536160" y="4149080"/>
            <a:ext cx="720080" cy="36004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sz="1400" dirty="0"/>
              <a:t>9500€</a:t>
            </a:r>
          </a:p>
        </p:txBody>
      </p:sp>
      <p:sp>
        <p:nvSpPr>
          <p:cNvPr id="11" name="Sprechblase: rechteckig mit abgerundeten Ecken 10">
            <a:extLst>
              <a:ext uri="{FF2B5EF4-FFF2-40B4-BE49-F238E27FC236}">
                <a16:creationId xmlns:a16="http://schemas.microsoft.com/office/drawing/2014/main" id="{59847246-3AC9-F945-2F75-5FA0182F8BC8}"/>
              </a:ext>
            </a:extLst>
          </p:cNvPr>
          <p:cNvSpPr/>
          <p:nvPr/>
        </p:nvSpPr>
        <p:spPr>
          <a:xfrm>
            <a:off x="9113295" y="4221088"/>
            <a:ext cx="655113" cy="36004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de-DE" sz="1400" dirty="0"/>
              <a:t>630€</a:t>
            </a:r>
          </a:p>
        </p:txBody>
      </p:sp>
      <p:sp>
        <p:nvSpPr>
          <p:cNvPr id="13" name="Textfeld 12">
            <a:extLst>
              <a:ext uri="{FF2B5EF4-FFF2-40B4-BE49-F238E27FC236}">
                <a16:creationId xmlns:a16="http://schemas.microsoft.com/office/drawing/2014/main" id="{D7B529D7-FBDC-9E5D-26C2-ECD75D1A570A}"/>
              </a:ext>
            </a:extLst>
          </p:cNvPr>
          <p:cNvSpPr txBox="1"/>
          <p:nvPr/>
        </p:nvSpPr>
        <p:spPr>
          <a:xfrm>
            <a:off x="623392" y="5949280"/>
            <a:ext cx="11017224" cy="353943"/>
          </a:xfrm>
          <a:prstGeom prst="rect">
            <a:avLst/>
          </a:prstGeom>
          <a:noFill/>
        </p:spPr>
        <p:txBody>
          <a:bodyPr wrap="square" rtlCol="0">
            <a:spAutoFit/>
          </a:bodyPr>
          <a:lstStyle/>
          <a:p>
            <a:r>
              <a:rPr lang="en-US" sz="850" b="0" i="0" u="none" strike="noStrike" baseline="0" dirty="0"/>
              <a:t>[1] </a:t>
            </a:r>
            <a:r>
              <a:rPr lang="en-US" sz="850" b="0" i="0" u="none" strike="noStrike" baseline="0" dirty="0" err="1"/>
              <a:t>Daten</a:t>
            </a:r>
            <a:r>
              <a:rPr lang="en-US" sz="850" b="0" i="0" u="none" strike="noStrike" baseline="0" dirty="0"/>
              <a:t> </a:t>
            </a:r>
            <a:r>
              <a:rPr lang="en-US" sz="850" b="0" i="0" u="none" strike="noStrike" baseline="0" dirty="0" err="1"/>
              <a:t>Antminer</a:t>
            </a:r>
            <a:r>
              <a:rPr lang="en-US" sz="850" b="0" i="0" u="none" strike="noStrike" baseline="0" dirty="0"/>
              <a:t>: </a:t>
            </a:r>
            <a:r>
              <a:rPr lang="en-US" sz="850" b="0" i="0" u="none" strike="noStrike" baseline="0" dirty="0">
                <a:hlinkClick r:id="rId4"/>
              </a:rPr>
              <a:t>https://m.bitmain.com/product/detail?pid=00020230108213609854b369SGwI0654</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850" dirty="0"/>
              <a:t>[2] </a:t>
            </a:r>
            <a:r>
              <a:rPr lang="en-US" sz="850" dirty="0" err="1"/>
              <a:t>Daten</a:t>
            </a:r>
            <a:r>
              <a:rPr lang="en-US" sz="850" dirty="0"/>
              <a:t> CPUs: </a:t>
            </a:r>
            <a:r>
              <a:rPr lang="en-US" sz="850" dirty="0">
                <a:hlinkClick r:id="rId5"/>
              </a:rPr>
              <a:t>https://openbenchmarking.org/test/pts/cpuminer-opt&amp;eval=3b4d3232d3f686b1f35d9706f47604c124cb47e6</a:t>
            </a:r>
            <a:r>
              <a:rPr lang="en-US" sz="850" dirty="0"/>
              <a:t> </a:t>
            </a:r>
            <a:r>
              <a:rPr lang="en-US" sz="850" b="0" i="0" u="none" strike="noStrike" baseline="0" dirty="0"/>
              <a:t>[</a:t>
            </a:r>
            <a:r>
              <a:rPr lang="en-US" sz="850" b="0" i="0" u="none" strike="noStrike" baseline="0" dirty="0" err="1"/>
              <a:t>Abgerufen</a:t>
            </a:r>
            <a:r>
              <a:rPr lang="en-US" sz="850" b="0" i="0" u="none" strike="noStrike" baseline="0" dirty="0"/>
              <a:t>: 11.01.2023] </a:t>
            </a:r>
          </a:p>
        </p:txBody>
      </p:sp>
    </p:spTree>
    <p:extLst>
      <p:ext uri="{BB962C8B-B14F-4D97-AF65-F5344CB8AC3E}">
        <p14:creationId xmlns:p14="http://schemas.microsoft.com/office/powerpoint/2010/main" val="1579919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a:t>
            </a:r>
            <a:r>
              <a:rPr lang="de-DE" b="1" dirty="0" err="1"/>
              <a:t>Hardness</a:t>
            </a:r>
            <a:endParaRPr lang="de-DE" b="1" dirty="0"/>
          </a:p>
          <a:p>
            <a:pPr marL="285750" indent="-285750">
              <a:buFontTx/>
              <a:buChar char="-"/>
            </a:pPr>
            <a:r>
              <a:rPr lang="de-DE" dirty="0">
                <a:solidFill>
                  <a:schemeClr val="tx1">
                    <a:lumMod val="50000"/>
                    <a:lumOff val="50000"/>
                  </a:schemeClr>
                </a:solidFill>
              </a:rPr>
              <a:t>Ein Angreifer soll es nicht substanziell einfacher haben einen Hash zu berechnen, als ein Authentifikationsserver (z.B. einer Webanwendung bei der sich ein Nutzer anmelden möchte)</a:t>
            </a:r>
            <a:endParaRPr lang="de-DE" sz="900" dirty="0">
              <a:solidFill>
                <a:schemeClr val="bg1">
                  <a:lumMod val="50000"/>
                </a:schemeClr>
              </a:solidFill>
            </a:endParaRPr>
          </a:p>
          <a:p>
            <a:pPr marL="743381" lvl="1" indent="-285750">
              <a:buFontTx/>
              <a:buChar char="-"/>
            </a:pPr>
            <a:r>
              <a:rPr lang="de-DE" dirty="0">
                <a:solidFill>
                  <a:schemeClr val="tx1">
                    <a:lumMod val="50000"/>
                    <a:lumOff val="50000"/>
                  </a:schemeClr>
                </a:solidFill>
              </a:rPr>
              <a:t>Angreifer haben Zugriff auf spezielle Hardware </a:t>
            </a:r>
            <a:r>
              <a:rPr lang="de-DE" dirty="0">
                <a:solidFill>
                  <a:schemeClr val="tx1">
                    <a:lumMod val="50000"/>
                    <a:lumOff val="50000"/>
                  </a:schemeClr>
                </a:solidFill>
                <a:latin typeface="Abadi" panose="020B0604020104020204" pitchFamily="34" charset="0"/>
              </a:rPr>
              <a:t>→ </a:t>
            </a:r>
            <a:r>
              <a:rPr lang="de-DE" dirty="0">
                <a:solidFill>
                  <a:schemeClr val="tx1">
                    <a:lumMod val="50000"/>
                    <a:lumOff val="50000"/>
                  </a:schemeClr>
                </a:solidFill>
              </a:rPr>
              <a:t>ASICs </a:t>
            </a:r>
            <a:r>
              <a:rPr lang="de-DE" dirty="0">
                <a:solidFill>
                  <a:schemeClr val="bg1">
                    <a:lumMod val="50000"/>
                  </a:schemeClr>
                </a:solidFill>
              </a:rPr>
              <a:t>(Application-</a:t>
            </a:r>
            <a:r>
              <a:rPr lang="de-DE" dirty="0" err="1">
                <a:solidFill>
                  <a:schemeClr val="bg1">
                    <a:lumMod val="50000"/>
                  </a:schemeClr>
                </a:solidFill>
              </a:rPr>
              <a:t>specific</a:t>
            </a:r>
            <a:r>
              <a:rPr lang="de-DE" dirty="0">
                <a:solidFill>
                  <a:schemeClr val="bg1">
                    <a:lumMod val="50000"/>
                  </a:schemeClr>
                </a:solidFill>
              </a:rPr>
              <a:t> </a:t>
            </a:r>
            <a:r>
              <a:rPr lang="de-DE" dirty="0" err="1">
                <a:solidFill>
                  <a:schemeClr val="bg1">
                    <a:lumMod val="50000"/>
                  </a:schemeClr>
                </a:solidFill>
              </a:rPr>
              <a:t>integrated</a:t>
            </a:r>
            <a:r>
              <a:rPr lang="de-DE" dirty="0">
                <a:solidFill>
                  <a:schemeClr val="bg1">
                    <a:lumMod val="50000"/>
                  </a:schemeClr>
                </a:solidFill>
              </a:rPr>
              <a:t> </a:t>
            </a:r>
            <a:r>
              <a:rPr lang="de-DE" dirty="0" err="1">
                <a:solidFill>
                  <a:schemeClr val="bg1">
                    <a:lumMod val="50000"/>
                  </a:schemeClr>
                </a:solidFill>
              </a:rPr>
              <a:t>circuit</a:t>
            </a:r>
            <a:r>
              <a:rPr lang="de-DE" dirty="0">
                <a:solidFill>
                  <a:schemeClr val="bg1">
                    <a:lumMod val="50000"/>
                  </a:schemeClr>
                </a:solidFill>
              </a:rPr>
              <a:t>), </a:t>
            </a:r>
            <a:r>
              <a:rPr lang="de-DE" dirty="0">
                <a:solidFill>
                  <a:schemeClr val="tx1">
                    <a:lumMod val="50000"/>
                    <a:lumOff val="50000"/>
                  </a:schemeClr>
                </a:solidFill>
              </a:rPr>
              <a:t>ASIP, FPGA etc.</a:t>
            </a:r>
          </a:p>
          <a:p>
            <a:pPr marL="285750" indent="-285750">
              <a:buFontTx/>
              <a:buChar char="-"/>
            </a:pPr>
            <a:r>
              <a:rPr lang="de-DE" dirty="0"/>
              <a:t>Handelsübliche CPUs müssen viele verschiedene Aufgaben übernehmen</a:t>
            </a:r>
            <a:r>
              <a:rPr lang="de-DE" sz="900" dirty="0"/>
              <a:t>[1]</a:t>
            </a:r>
          </a:p>
          <a:p>
            <a:pPr marL="285750" indent="-285750">
              <a:buFontTx/>
              <a:buChar char="-"/>
            </a:pPr>
            <a:r>
              <a:rPr lang="de-DE" dirty="0"/>
              <a:t>ASICs sind genau für </a:t>
            </a:r>
            <a:r>
              <a:rPr lang="de-DE" b="1" dirty="0"/>
              <a:t>eine</a:t>
            </a:r>
            <a:r>
              <a:rPr lang="de-DE" dirty="0"/>
              <a:t> Aufgabe gebaut</a:t>
            </a:r>
            <a:r>
              <a:rPr lang="de-DE" sz="900" dirty="0"/>
              <a:t>[2]</a:t>
            </a:r>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23</a:t>
            </a:fld>
            <a:endParaRPr lang="de-DE" dirty="0"/>
          </a:p>
        </p:txBody>
      </p:sp>
      <p:sp>
        <p:nvSpPr>
          <p:cNvPr id="7" name="Textfeld 6">
            <a:extLst>
              <a:ext uri="{FF2B5EF4-FFF2-40B4-BE49-F238E27FC236}">
                <a16:creationId xmlns:a16="http://schemas.microsoft.com/office/drawing/2014/main" id="{D12720DE-21F7-4267-EED5-B99518E22326}"/>
              </a:ext>
            </a:extLst>
          </p:cNvPr>
          <p:cNvSpPr txBox="1"/>
          <p:nvPr/>
        </p:nvSpPr>
        <p:spPr>
          <a:xfrm>
            <a:off x="623392" y="5883369"/>
            <a:ext cx="11017224" cy="353943"/>
          </a:xfrm>
          <a:prstGeom prst="rect">
            <a:avLst/>
          </a:prstGeom>
          <a:noFill/>
        </p:spPr>
        <p:txBody>
          <a:bodyPr wrap="square" rtlCol="0">
            <a:spAutoFit/>
          </a:bodyPr>
          <a:lstStyle/>
          <a:p>
            <a:r>
              <a:rPr lang="de-DE" sz="850" dirty="0"/>
              <a:t>[1] Hennessy, John L.; Patterson, David A. (2003): Computer </a:t>
            </a:r>
            <a:r>
              <a:rPr lang="de-DE" sz="850" dirty="0" err="1"/>
              <a:t>architecture</a:t>
            </a:r>
            <a:r>
              <a:rPr lang="de-DE" sz="850" dirty="0"/>
              <a:t>. A quantitative </a:t>
            </a:r>
            <a:r>
              <a:rPr lang="de-DE" sz="850" dirty="0" err="1"/>
              <a:t>approach</a:t>
            </a:r>
            <a:r>
              <a:rPr lang="de-DE" sz="850" dirty="0"/>
              <a:t>. 3rd </a:t>
            </a:r>
            <a:r>
              <a:rPr lang="de-DE" sz="850" dirty="0" err="1"/>
              <a:t>ed</a:t>
            </a:r>
            <a:r>
              <a:rPr lang="de-DE" sz="850" dirty="0"/>
              <a:t>. San Francisco, CA: Morgan Kaufmann Publishers (Morgan Kaufmann </a:t>
            </a:r>
            <a:r>
              <a:rPr lang="de-DE" sz="850" dirty="0" err="1"/>
              <a:t>series</a:t>
            </a:r>
            <a:r>
              <a:rPr lang="de-DE" sz="850" dirty="0"/>
              <a:t> in </a:t>
            </a:r>
            <a:r>
              <a:rPr lang="de-DE" sz="850" dirty="0" err="1"/>
              <a:t>computer</a:t>
            </a:r>
            <a:r>
              <a:rPr lang="de-DE" sz="850" dirty="0"/>
              <a:t> </a:t>
            </a:r>
            <a:r>
              <a:rPr lang="de-DE" sz="850" dirty="0" err="1"/>
              <a:t>architecture</a:t>
            </a:r>
            <a:r>
              <a:rPr lang="de-DE" sz="850" dirty="0"/>
              <a:t> and design).</a:t>
            </a:r>
          </a:p>
          <a:p>
            <a:r>
              <a:rPr lang="en-US" sz="850" dirty="0"/>
              <a:t>[2] </a:t>
            </a:r>
            <a:r>
              <a:rPr lang="en-US" sz="850" dirty="0" err="1"/>
              <a:t>Einspruch</a:t>
            </a:r>
            <a:r>
              <a:rPr lang="en-US" sz="850" dirty="0"/>
              <a:t>, Norman G.; Hilbert, Jeffrey L. (2012): Application specific integrated circuit (ASIC) technology: Academic Press (VLSI electronics, v. 23).</a:t>
            </a:r>
            <a:endParaRPr lang="de-DE" sz="850" dirty="0"/>
          </a:p>
        </p:txBody>
      </p:sp>
    </p:spTree>
    <p:extLst>
      <p:ext uri="{BB962C8B-B14F-4D97-AF65-F5344CB8AC3E}">
        <p14:creationId xmlns:p14="http://schemas.microsoft.com/office/powerpoint/2010/main" val="340252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24</a:t>
            </a:fld>
            <a:endParaRPr lang="de-DE" dirty="0"/>
          </a:p>
        </p:txBody>
      </p:sp>
      <p:pic>
        <p:nvPicPr>
          <p:cNvPr id="10" name="Grafik 9">
            <a:extLst>
              <a:ext uri="{FF2B5EF4-FFF2-40B4-BE49-F238E27FC236}">
                <a16:creationId xmlns:a16="http://schemas.microsoft.com/office/drawing/2014/main" id="{A822DE8C-D711-AD3D-A915-05536BE563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394" y="1062064"/>
            <a:ext cx="7583211" cy="4998905"/>
          </a:xfrm>
          <a:prstGeom prst="rect">
            <a:avLst/>
          </a:prstGeom>
        </p:spPr>
      </p:pic>
      <p:sp>
        <p:nvSpPr>
          <p:cNvPr id="13" name="Textfeld 12">
            <a:extLst>
              <a:ext uri="{FF2B5EF4-FFF2-40B4-BE49-F238E27FC236}">
                <a16:creationId xmlns:a16="http://schemas.microsoft.com/office/drawing/2014/main" id="{3B750FFB-2F8F-27CF-6185-2B14C75A8C30}"/>
              </a:ext>
            </a:extLst>
          </p:cNvPr>
          <p:cNvSpPr txBox="1"/>
          <p:nvPr/>
        </p:nvSpPr>
        <p:spPr>
          <a:xfrm>
            <a:off x="623392" y="6091699"/>
            <a:ext cx="11017224" cy="361637"/>
          </a:xfrm>
          <a:prstGeom prst="rect">
            <a:avLst/>
          </a:prstGeom>
          <a:noFill/>
        </p:spPr>
        <p:txBody>
          <a:bodyPr wrap="square" rtlCol="0">
            <a:spAutoFit/>
          </a:bodyPr>
          <a:lstStyle/>
          <a:p>
            <a:r>
              <a:rPr lang="en-US" sz="850" b="0" i="0" u="none" strike="noStrike" baseline="0" dirty="0"/>
              <a:t>[1] </a:t>
            </a:r>
            <a:r>
              <a:rPr lang="en-US" sz="850" b="0" i="0" u="none" strike="noStrike" baseline="0" dirty="0">
                <a:hlinkClick r:id="rId3"/>
              </a:rPr>
              <a:t>https://www.reddit.com/r/Amd/comments/jqjg8e/quick_zen3_die_shot_annotations_die_shot_from/</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900" dirty="0"/>
              <a:t> </a:t>
            </a:r>
            <a:endParaRPr lang="de-DE" sz="850" dirty="0"/>
          </a:p>
        </p:txBody>
      </p:sp>
    </p:spTree>
    <p:extLst>
      <p:ext uri="{BB962C8B-B14F-4D97-AF65-F5344CB8AC3E}">
        <p14:creationId xmlns:p14="http://schemas.microsoft.com/office/powerpoint/2010/main" val="1173446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25</a:t>
            </a:fld>
            <a:endParaRPr lang="de-DE" dirty="0"/>
          </a:p>
        </p:txBody>
      </p:sp>
      <p:sp>
        <p:nvSpPr>
          <p:cNvPr id="13" name="Textfeld 12">
            <a:extLst>
              <a:ext uri="{FF2B5EF4-FFF2-40B4-BE49-F238E27FC236}">
                <a16:creationId xmlns:a16="http://schemas.microsoft.com/office/drawing/2014/main" id="{3B750FFB-2F8F-27CF-6185-2B14C75A8C30}"/>
              </a:ext>
            </a:extLst>
          </p:cNvPr>
          <p:cNvSpPr txBox="1"/>
          <p:nvPr/>
        </p:nvSpPr>
        <p:spPr>
          <a:xfrm>
            <a:off x="623392" y="6091699"/>
            <a:ext cx="11017224" cy="361637"/>
          </a:xfrm>
          <a:prstGeom prst="rect">
            <a:avLst/>
          </a:prstGeom>
          <a:noFill/>
        </p:spPr>
        <p:txBody>
          <a:bodyPr wrap="square" rtlCol="0">
            <a:spAutoFit/>
          </a:bodyPr>
          <a:lstStyle/>
          <a:p>
            <a:r>
              <a:rPr lang="en-US" sz="850" b="0" i="0" u="none" strike="noStrike" baseline="0" dirty="0"/>
              <a:t>[1] </a:t>
            </a:r>
            <a:r>
              <a:rPr lang="en-US" sz="850" b="0" i="0" u="none" strike="noStrike" baseline="0" dirty="0">
                <a:hlinkClick r:id="rId2"/>
              </a:rPr>
              <a:t>https://www.reddit.com/r/Amd/comments/jqjg8e/quick_zen3_die_shot_annotations_die_shot_from/</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900" dirty="0"/>
              <a:t> </a:t>
            </a:r>
            <a:endParaRPr lang="de-DE" sz="850" dirty="0"/>
          </a:p>
        </p:txBody>
      </p:sp>
      <p:sp>
        <p:nvSpPr>
          <p:cNvPr id="2" name="Rechteck 1">
            <a:extLst>
              <a:ext uri="{FF2B5EF4-FFF2-40B4-BE49-F238E27FC236}">
                <a16:creationId xmlns:a16="http://schemas.microsoft.com/office/drawing/2014/main" id="{610C92C0-1B24-F589-1F2A-7C1B4FB818AE}"/>
              </a:ext>
            </a:extLst>
          </p:cNvPr>
          <p:cNvSpPr/>
          <p:nvPr/>
        </p:nvSpPr>
        <p:spPr>
          <a:xfrm>
            <a:off x="2304394" y="1062064"/>
            <a:ext cx="1919398" cy="7827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err="1"/>
              <a:t>Debug</a:t>
            </a:r>
            <a:endParaRPr lang="de-DE" dirty="0"/>
          </a:p>
        </p:txBody>
      </p:sp>
      <p:sp>
        <p:nvSpPr>
          <p:cNvPr id="3" name="Rechteck 2">
            <a:extLst>
              <a:ext uri="{FF2B5EF4-FFF2-40B4-BE49-F238E27FC236}">
                <a16:creationId xmlns:a16="http://schemas.microsoft.com/office/drawing/2014/main" id="{13698819-8830-E53B-4443-5D679D13EB03}"/>
              </a:ext>
            </a:extLst>
          </p:cNvPr>
          <p:cNvSpPr/>
          <p:nvPr/>
        </p:nvSpPr>
        <p:spPr>
          <a:xfrm>
            <a:off x="4223792" y="1062064"/>
            <a:ext cx="3744418" cy="7827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Interconnect</a:t>
            </a:r>
          </a:p>
        </p:txBody>
      </p:sp>
      <p:sp>
        <p:nvSpPr>
          <p:cNvPr id="7" name="Rechteck 6">
            <a:extLst>
              <a:ext uri="{FF2B5EF4-FFF2-40B4-BE49-F238E27FC236}">
                <a16:creationId xmlns:a16="http://schemas.microsoft.com/office/drawing/2014/main" id="{CE171658-058A-4A3B-BB36-E01F972BB856}"/>
              </a:ext>
            </a:extLst>
          </p:cNvPr>
          <p:cNvSpPr/>
          <p:nvPr/>
        </p:nvSpPr>
        <p:spPr>
          <a:xfrm>
            <a:off x="7968210" y="1062064"/>
            <a:ext cx="1873916" cy="782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Power Management</a:t>
            </a:r>
          </a:p>
        </p:txBody>
      </p:sp>
      <p:sp>
        <p:nvSpPr>
          <p:cNvPr id="8" name="Rechteck 7">
            <a:extLst>
              <a:ext uri="{FF2B5EF4-FFF2-40B4-BE49-F238E27FC236}">
                <a16:creationId xmlns:a16="http://schemas.microsoft.com/office/drawing/2014/main" id="{7CECED3F-FAC7-A2F4-452B-1660E8AA6D2C}"/>
              </a:ext>
            </a:extLst>
          </p:cNvPr>
          <p:cNvSpPr/>
          <p:nvPr/>
        </p:nvSpPr>
        <p:spPr>
          <a:xfrm>
            <a:off x="2304394" y="1844824"/>
            <a:ext cx="551246" cy="410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E319BB0C-264E-2C74-0AA7-A4B4F5B56311}"/>
              </a:ext>
            </a:extLst>
          </p:cNvPr>
          <p:cNvSpPr txBox="1"/>
          <p:nvPr/>
        </p:nvSpPr>
        <p:spPr>
          <a:xfrm rot="16200000">
            <a:off x="995841" y="3714110"/>
            <a:ext cx="3168352" cy="369332"/>
          </a:xfrm>
          <a:prstGeom prst="rect">
            <a:avLst/>
          </a:prstGeom>
          <a:noFill/>
        </p:spPr>
        <p:txBody>
          <a:bodyPr wrap="square" rtlCol="0">
            <a:spAutoFit/>
          </a:bodyPr>
          <a:lstStyle/>
          <a:p>
            <a:r>
              <a:rPr lang="de-DE" dirty="0"/>
              <a:t>Floating Point Unit Controller</a:t>
            </a:r>
          </a:p>
        </p:txBody>
      </p:sp>
      <p:sp>
        <p:nvSpPr>
          <p:cNvPr id="11" name="Rechteck 10">
            <a:extLst>
              <a:ext uri="{FF2B5EF4-FFF2-40B4-BE49-F238E27FC236}">
                <a16:creationId xmlns:a16="http://schemas.microsoft.com/office/drawing/2014/main" id="{817B27F7-2A6D-0A37-412D-73F166A4D054}"/>
              </a:ext>
            </a:extLst>
          </p:cNvPr>
          <p:cNvSpPr/>
          <p:nvPr/>
        </p:nvSpPr>
        <p:spPr>
          <a:xfrm rot="10800000">
            <a:off x="9290880" y="1844824"/>
            <a:ext cx="551246" cy="4109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Textfeld 11">
            <a:extLst>
              <a:ext uri="{FF2B5EF4-FFF2-40B4-BE49-F238E27FC236}">
                <a16:creationId xmlns:a16="http://schemas.microsoft.com/office/drawing/2014/main" id="{32299DF6-9A5D-D7B4-F328-D93EAA82A6BF}"/>
              </a:ext>
            </a:extLst>
          </p:cNvPr>
          <p:cNvSpPr txBox="1"/>
          <p:nvPr/>
        </p:nvSpPr>
        <p:spPr>
          <a:xfrm rot="5400000">
            <a:off x="7982327" y="3714110"/>
            <a:ext cx="3168352" cy="369332"/>
          </a:xfrm>
          <a:prstGeom prst="rect">
            <a:avLst/>
          </a:prstGeom>
          <a:noFill/>
        </p:spPr>
        <p:txBody>
          <a:bodyPr wrap="square" rtlCol="0">
            <a:spAutoFit/>
          </a:bodyPr>
          <a:lstStyle/>
          <a:p>
            <a:r>
              <a:rPr lang="de-DE" dirty="0"/>
              <a:t>Floating Point Unit Controller</a:t>
            </a:r>
          </a:p>
        </p:txBody>
      </p:sp>
      <p:sp>
        <p:nvSpPr>
          <p:cNvPr id="14" name="Rechteck 13">
            <a:extLst>
              <a:ext uri="{FF2B5EF4-FFF2-40B4-BE49-F238E27FC236}">
                <a16:creationId xmlns:a16="http://schemas.microsoft.com/office/drawing/2014/main" id="{EF8E67AF-274A-3577-187C-111851660524}"/>
              </a:ext>
            </a:extLst>
          </p:cNvPr>
          <p:cNvSpPr/>
          <p:nvPr/>
        </p:nvSpPr>
        <p:spPr>
          <a:xfrm>
            <a:off x="2855640" y="1844823"/>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16" name="Rechteck 15">
            <a:extLst>
              <a:ext uri="{FF2B5EF4-FFF2-40B4-BE49-F238E27FC236}">
                <a16:creationId xmlns:a16="http://schemas.microsoft.com/office/drawing/2014/main" id="{A4A80E53-CCA4-2E9C-0BD3-83429919CB67}"/>
              </a:ext>
            </a:extLst>
          </p:cNvPr>
          <p:cNvSpPr/>
          <p:nvPr/>
        </p:nvSpPr>
        <p:spPr>
          <a:xfrm>
            <a:off x="2855640" y="2883666"/>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17" name="Rechteck 16">
            <a:extLst>
              <a:ext uri="{FF2B5EF4-FFF2-40B4-BE49-F238E27FC236}">
                <a16:creationId xmlns:a16="http://schemas.microsoft.com/office/drawing/2014/main" id="{A9283C40-C159-96B5-8F61-2C76614B2DA6}"/>
              </a:ext>
            </a:extLst>
          </p:cNvPr>
          <p:cNvSpPr/>
          <p:nvPr/>
        </p:nvSpPr>
        <p:spPr>
          <a:xfrm>
            <a:off x="2855643" y="3912416"/>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18" name="Rechteck 17">
            <a:extLst>
              <a:ext uri="{FF2B5EF4-FFF2-40B4-BE49-F238E27FC236}">
                <a16:creationId xmlns:a16="http://schemas.microsoft.com/office/drawing/2014/main" id="{053E9CA1-CC49-27D9-E028-F93A526B3AE9}"/>
              </a:ext>
            </a:extLst>
          </p:cNvPr>
          <p:cNvSpPr/>
          <p:nvPr/>
        </p:nvSpPr>
        <p:spPr>
          <a:xfrm>
            <a:off x="2855643" y="4941167"/>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19" name="Rechteck 18">
            <a:extLst>
              <a:ext uri="{FF2B5EF4-FFF2-40B4-BE49-F238E27FC236}">
                <a16:creationId xmlns:a16="http://schemas.microsoft.com/office/drawing/2014/main" id="{597C30B6-FEF8-C46A-B918-4FE4CDC49A8F}"/>
              </a:ext>
            </a:extLst>
          </p:cNvPr>
          <p:cNvSpPr/>
          <p:nvPr/>
        </p:nvSpPr>
        <p:spPr>
          <a:xfrm>
            <a:off x="7968208" y="1849779"/>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20" name="Rechteck 19">
            <a:extLst>
              <a:ext uri="{FF2B5EF4-FFF2-40B4-BE49-F238E27FC236}">
                <a16:creationId xmlns:a16="http://schemas.microsoft.com/office/drawing/2014/main" id="{F8CFD2B9-0E73-0FB1-6EC2-DE7C510C8584}"/>
              </a:ext>
            </a:extLst>
          </p:cNvPr>
          <p:cNvSpPr/>
          <p:nvPr/>
        </p:nvSpPr>
        <p:spPr>
          <a:xfrm>
            <a:off x="7968208" y="2888622"/>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21" name="Rechteck 20">
            <a:extLst>
              <a:ext uri="{FF2B5EF4-FFF2-40B4-BE49-F238E27FC236}">
                <a16:creationId xmlns:a16="http://schemas.microsoft.com/office/drawing/2014/main" id="{9E0A4C6A-4EB3-CF48-81A6-9E061BD4E0BC}"/>
              </a:ext>
            </a:extLst>
          </p:cNvPr>
          <p:cNvSpPr/>
          <p:nvPr/>
        </p:nvSpPr>
        <p:spPr>
          <a:xfrm>
            <a:off x="7968211" y="3917372"/>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22" name="Rechteck 21">
            <a:extLst>
              <a:ext uri="{FF2B5EF4-FFF2-40B4-BE49-F238E27FC236}">
                <a16:creationId xmlns:a16="http://schemas.microsoft.com/office/drawing/2014/main" id="{577CDC25-8EC7-7922-D877-2C1ADFE4A8AF}"/>
              </a:ext>
            </a:extLst>
          </p:cNvPr>
          <p:cNvSpPr/>
          <p:nvPr/>
        </p:nvSpPr>
        <p:spPr>
          <a:xfrm>
            <a:off x="7968211" y="4946123"/>
            <a:ext cx="1368149" cy="100811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CPU-Kern</a:t>
            </a:r>
          </a:p>
        </p:txBody>
      </p:sp>
      <p:sp>
        <p:nvSpPr>
          <p:cNvPr id="23" name="Rechteck 22">
            <a:extLst>
              <a:ext uri="{FF2B5EF4-FFF2-40B4-BE49-F238E27FC236}">
                <a16:creationId xmlns:a16="http://schemas.microsoft.com/office/drawing/2014/main" id="{8B0C9CC3-1187-72B7-8333-1FCCEB09883E}"/>
              </a:ext>
            </a:extLst>
          </p:cNvPr>
          <p:cNvSpPr/>
          <p:nvPr/>
        </p:nvSpPr>
        <p:spPr>
          <a:xfrm>
            <a:off x="4223789" y="1849779"/>
            <a:ext cx="3744418" cy="40995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dirty="0"/>
              <a:t>Cache</a:t>
            </a:r>
          </a:p>
        </p:txBody>
      </p:sp>
    </p:spTree>
    <p:extLst>
      <p:ext uri="{BB962C8B-B14F-4D97-AF65-F5344CB8AC3E}">
        <p14:creationId xmlns:p14="http://schemas.microsoft.com/office/powerpoint/2010/main" val="2713860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5C949DC-D983-C832-3774-935AB1F7C38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2304394" y="1062064"/>
            <a:ext cx="7583211" cy="4998905"/>
          </a:xfrm>
          <a:prstGeom prst="rect">
            <a:avLst/>
          </a:prstGeom>
        </p:spPr>
      </p:pic>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26</a:t>
            </a:fld>
            <a:endParaRPr lang="de-DE" dirty="0"/>
          </a:p>
        </p:txBody>
      </p:sp>
      <p:pic>
        <p:nvPicPr>
          <p:cNvPr id="7" name="Grafik 6">
            <a:extLst>
              <a:ext uri="{FF2B5EF4-FFF2-40B4-BE49-F238E27FC236}">
                <a16:creationId xmlns:a16="http://schemas.microsoft.com/office/drawing/2014/main" id="{898510CB-ABA6-F76F-F8C3-A168FD993370}"/>
              </a:ext>
            </a:extLst>
          </p:cNvPr>
          <p:cNvPicPr>
            <a:picLocks noChangeAspect="1"/>
          </p:cNvPicPr>
          <p:nvPr/>
        </p:nvPicPr>
        <p:blipFill>
          <a:blip r:embed="rId3"/>
          <a:stretch>
            <a:fillRect/>
          </a:stretch>
        </p:blipFill>
        <p:spPr>
          <a:xfrm>
            <a:off x="3486591" y="2087829"/>
            <a:ext cx="5218817" cy="367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hteck 7">
            <a:extLst>
              <a:ext uri="{FF2B5EF4-FFF2-40B4-BE49-F238E27FC236}">
                <a16:creationId xmlns:a16="http://schemas.microsoft.com/office/drawing/2014/main" id="{5288E1A8-F250-6E99-C649-10DFE99C97F4}"/>
              </a:ext>
            </a:extLst>
          </p:cNvPr>
          <p:cNvSpPr/>
          <p:nvPr/>
        </p:nvSpPr>
        <p:spPr>
          <a:xfrm>
            <a:off x="6132004" y="3429000"/>
            <a:ext cx="432048" cy="432048"/>
          </a:xfrm>
          <a:prstGeom prst="rect">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CC69595E-BD29-EE5B-7070-7F0D0494D4CE}"/>
              </a:ext>
            </a:extLst>
          </p:cNvPr>
          <p:cNvSpPr txBox="1"/>
          <p:nvPr/>
        </p:nvSpPr>
        <p:spPr>
          <a:xfrm>
            <a:off x="623392" y="6091699"/>
            <a:ext cx="11017224" cy="361637"/>
          </a:xfrm>
          <a:prstGeom prst="rect">
            <a:avLst/>
          </a:prstGeom>
          <a:noFill/>
        </p:spPr>
        <p:txBody>
          <a:bodyPr wrap="square" rtlCol="0">
            <a:spAutoFit/>
          </a:bodyPr>
          <a:lstStyle/>
          <a:p>
            <a:r>
              <a:rPr lang="en-US" sz="850" b="0" i="0" u="none" strike="noStrike" baseline="0" dirty="0"/>
              <a:t>[1] </a:t>
            </a:r>
            <a:r>
              <a:rPr lang="en-US" sz="850" b="0" i="0" u="none" strike="noStrike" baseline="0" dirty="0">
                <a:hlinkClick r:id="rId4"/>
              </a:rPr>
              <a:t>https://www.reddit.com/r/Amd/comments/jqjg8e/quick_zen3_die_shot_annotations_die_shot_from/</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900" dirty="0"/>
              <a:t> </a:t>
            </a:r>
            <a:endParaRPr lang="de-DE" sz="850" dirty="0"/>
          </a:p>
        </p:txBody>
      </p:sp>
      <p:cxnSp>
        <p:nvCxnSpPr>
          <p:cNvPr id="10" name="Gerader Verbinder 9">
            <a:extLst>
              <a:ext uri="{FF2B5EF4-FFF2-40B4-BE49-F238E27FC236}">
                <a16:creationId xmlns:a16="http://schemas.microsoft.com/office/drawing/2014/main" id="{C862556E-FCDB-8BE6-8DF6-99C5D8FF7E7D}"/>
              </a:ext>
            </a:extLst>
          </p:cNvPr>
          <p:cNvCxnSpPr>
            <a:cxnSpLocks/>
          </p:cNvCxnSpPr>
          <p:nvPr/>
        </p:nvCxnSpPr>
        <p:spPr>
          <a:xfrm>
            <a:off x="2388394" y="1847850"/>
            <a:ext cx="1085850" cy="212998"/>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Gerader Verbinder 12">
            <a:extLst>
              <a:ext uri="{FF2B5EF4-FFF2-40B4-BE49-F238E27FC236}">
                <a16:creationId xmlns:a16="http://schemas.microsoft.com/office/drawing/2014/main" id="{02C6E249-C1A8-DD96-4ABE-057F4ADF2EA6}"/>
              </a:ext>
            </a:extLst>
          </p:cNvPr>
          <p:cNvCxnSpPr>
            <a:cxnSpLocks/>
          </p:cNvCxnSpPr>
          <p:nvPr/>
        </p:nvCxnSpPr>
        <p:spPr>
          <a:xfrm>
            <a:off x="2419350" y="2824163"/>
            <a:ext cx="1042988" cy="2975248"/>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Gerader Verbinder 22">
            <a:extLst>
              <a:ext uri="{FF2B5EF4-FFF2-40B4-BE49-F238E27FC236}">
                <a16:creationId xmlns:a16="http://schemas.microsoft.com/office/drawing/2014/main" id="{3B295031-54C3-EAA0-2749-4D5C6FF534AB}"/>
              </a:ext>
            </a:extLst>
          </p:cNvPr>
          <p:cNvCxnSpPr>
            <a:cxnSpLocks/>
          </p:cNvCxnSpPr>
          <p:nvPr/>
        </p:nvCxnSpPr>
        <p:spPr>
          <a:xfrm>
            <a:off x="3823104" y="1833463"/>
            <a:ext cx="4916084" cy="233462"/>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7449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27</a:t>
            </a:fld>
            <a:endParaRPr lang="de-DE" dirty="0"/>
          </a:p>
        </p:txBody>
      </p:sp>
      <p:pic>
        <p:nvPicPr>
          <p:cNvPr id="3" name="Grafik 2" descr="Ein Bild, das Text, draußen, Elektronik enthält.&#10;&#10;Automatisch generierte Beschreibung">
            <a:extLst>
              <a:ext uri="{FF2B5EF4-FFF2-40B4-BE49-F238E27FC236}">
                <a16:creationId xmlns:a16="http://schemas.microsoft.com/office/drawing/2014/main" id="{3142665E-DC91-165F-4F87-7BBC1E7BF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1212250"/>
            <a:ext cx="4632176" cy="4715555"/>
          </a:xfrm>
          <a:prstGeom prst="rect">
            <a:avLst/>
          </a:prstGeom>
        </p:spPr>
      </p:pic>
      <p:pic>
        <p:nvPicPr>
          <p:cNvPr id="10" name="Grafik 9" descr="Ein Bild, das Text, Bilderrahmen, Gedenktafel enthält.&#10;&#10;Automatisch generierte Beschreibung">
            <a:extLst>
              <a:ext uri="{FF2B5EF4-FFF2-40B4-BE49-F238E27FC236}">
                <a16:creationId xmlns:a16="http://schemas.microsoft.com/office/drawing/2014/main" id="{7CC5F68D-1855-7CFD-3428-61643D155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734" y="1190711"/>
            <a:ext cx="4609536" cy="4715555"/>
          </a:xfrm>
          <a:prstGeom prst="rect">
            <a:avLst/>
          </a:prstGeom>
        </p:spPr>
      </p:pic>
      <p:sp>
        <p:nvSpPr>
          <p:cNvPr id="11" name="Textfeld 10">
            <a:extLst>
              <a:ext uri="{FF2B5EF4-FFF2-40B4-BE49-F238E27FC236}">
                <a16:creationId xmlns:a16="http://schemas.microsoft.com/office/drawing/2014/main" id="{4B61638C-67E2-ECAC-F87A-94367DCD619F}"/>
              </a:ext>
            </a:extLst>
          </p:cNvPr>
          <p:cNvSpPr txBox="1"/>
          <p:nvPr/>
        </p:nvSpPr>
        <p:spPr>
          <a:xfrm>
            <a:off x="623392" y="6021288"/>
            <a:ext cx="11017224" cy="361637"/>
          </a:xfrm>
          <a:prstGeom prst="rect">
            <a:avLst/>
          </a:prstGeom>
          <a:noFill/>
        </p:spPr>
        <p:txBody>
          <a:bodyPr wrap="square" rtlCol="0">
            <a:spAutoFit/>
          </a:bodyPr>
          <a:lstStyle/>
          <a:p>
            <a:r>
              <a:rPr lang="en-US" sz="850" b="0" i="0" u="none" strike="noStrike" baseline="0" dirty="0"/>
              <a:t>[1] </a:t>
            </a:r>
            <a:r>
              <a:rPr lang="en-US" sz="850" b="0" i="0" u="none" strike="noStrike" baseline="0" dirty="0">
                <a:hlinkClick r:id="rId4"/>
              </a:rPr>
              <a:t>https://zeptobars.com/ru/read/avalon-bitcoin-mining-unit-rig</a:t>
            </a:r>
            <a:r>
              <a:rPr lang="en-US" sz="850" b="0" i="0" u="none" strike="noStrike" baseline="0" dirty="0"/>
              <a:t> [</a:t>
            </a:r>
            <a:r>
              <a:rPr lang="en-US" sz="850" b="0" i="0" u="none" strike="noStrike" baseline="0" dirty="0" err="1"/>
              <a:t>Abgerufen</a:t>
            </a:r>
            <a:r>
              <a:rPr lang="en-US" sz="850" b="0" i="0" u="none" strike="noStrike" baseline="0" dirty="0"/>
              <a:t>: 11.01.2023] </a:t>
            </a:r>
          </a:p>
          <a:p>
            <a:r>
              <a:rPr lang="en-US" sz="900" dirty="0"/>
              <a:t> </a:t>
            </a:r>
            <a:endParaRPr lang="de-DE" sz="850" dirty="0"/>
          </a:p>
        </p:txBody>
      </p:sp>
    </p:spTree>
    <p:extLst>
      <p:ext uri="{BB962C8B-B14F-4D97-AF65-F5344CB8AC3E}">
        <p14:creationId xmlns:p14="http://schemas.microsoft.com/office/powerpoint/2010/main" val="338267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a:t>
            </a:r>
            <a:r>
              <a:rPr lang="de-DE" b="1" dirty="0" err="1"/>
              <a:t>Hardness</a:t>
            </a:r>
            <a:endParaRPr lang="de-DE" b="1" dirty="0"/>
          </a:p>
          <a:p>
            <a:pPr marL="285750" indent="-285750">
              <a:buFontTx/>
              <a:buChar char="-"/>
            </a:pPr>
            <a:r>
              <a:rPr lang="de-DE" dirty="0">
                <a:solidFill>
                  <a:schemeClr val="tx1">
                    <a:lumMod val="50000"/>
                    <a:lumOff val="50000"/>
                  </a:schemeClr>
                </a:solidFill>
              </a:rPr>
              <a:t>Ein Angreifer soll es nicht substanziell einfacher haben einen Hash zu berechnen, als ein Authentifikationsserver (z.B. einer Webanwendung bei der sich ein Nutzer anmelden möchte)</a:t>
            </a:r>
          </a:p>
          <a:p>
            <a:pPr marL="743381" lvl="1" indent="-285750">
              <a:buFontTx/>
              <a:buChar char="-"/>
            </a:pPr>
            <a:r>
              <a:rPr lang="de-DE" dirty="0">
                <a:solidFill>
                  <a:schemeClr val="tx1">
                    <a:lumMod val="50000"/>
                    <a:lumOff val="50000"/>
                  </a:schemeClr>
                </a:solidFill>
              </a:rPr>
              <a:t>Angreifer haben Zugriff auf spezielle Hardware </a:t>
            </a:r>
            <a:r>
              <a:rPr lang="de-DE" dirty="0">
                <a:solidFill>
                  <a:schemeClr val="tx1">
                    <a:lumMod val="50000"/>
                    <a:lumOff val="50000"/>
                  </a:schemeClr>
                </a:solidFill>
                <a:latin typeface="Abadi" panose="020B0604020104020204" pitchFamily="34" charset="0"/>
              </a:rPr>
              <a:t>→ </a:t>
            </a:r>
            <a:r>
              <a:rPr lang="de-DE" dirty="0">
                <a:solidFill>
                  <a:schemeClr val="tx1">
                    <a:lumMod val="50000"/>
                    <a:lumOff val="50000"/>
                  </a:schemeClr>
                </a:solidFill>
              </a:rPr>
              <a:t>ASICs </a:t>
            </a:r>
            <a:r>
              <a:rPr lang="de-DE" dirty="0">
                <a:solidFill>
                  <a:schemeClr val="bg1">
                    <a:lumMod val="50000"/>
                  </a:schemeClr>
                </a:solidFill>
              </a:rPr>
              <a:t>(Application-</a:t>
            </a:r>
            <a:r>
              <a:rPr lang="de-DE" dirty="0" err="1">
                <a:solidFill>
                  <a:schemeClr val="bg1">
                    <a:lumMod val="50000"/>
                  </a:schemeClr>
                </a:solidFill>
              </a:rPr>
              <a:t>specific</a:t>
            </a:r>
            <a:r>
              <a:rPr lang="de-DE" dirty="0">
                <a:solidFill>
                  <a:schemeClr val="bg1">
                    <a:lumMod val="50000"/>
                  </a:schemeClr>
                </a:solidFill>
              </a:rPr>
              <a:t> </a:t>
            </a:r>
            <a:r>
              <a:rPr lang="de-DE" dirty="0" err="1">
                <a:solidFill>
                  <a:schemeClr val="bg1">
                    <a:lumMod val="50000"/>
                  </a:schemeClr>
                </a:solidFill>
              </a:rPr>
              <a:t>integrated</a:t>
            </a:r>
            <a:r>
              <a:rPr lang="de-DE" dirty="0">
                <a:solidFill>
                  <a:schemeClr val="bg1">
                    <a:lumMod val="50000"/>
                  </a:schemeClr>
                </a:solidFill>
              </a:rPr>
              <a:t> </a:t>
            </a:r>
            <a:r>
              <a:rPr lang="de-DE" dirty="0" err="1">
                <a:solidFill>
                  <a:schemeClr val="bg1">
                    <a:lumMod val="50000"/>
                  </a:schemeClr>
                </a:solidFill>
              </a:rPr>
              <a:t>circuit</a:t>
            </a:r>
            <a:r>
              <a:rPr lang="de-DE" dirty="0">
                <a:solidFill>
                  <a:schemeClr val="bg1">
                    <a:lumMod val="50000"/>
                  </a:schemeClr>
                </a:solidFill>
              </a:rPr>
              <a:t>)</a:t>
            </a:r>
            <a:r>
              <a:rPr lang="de-DE" dirty="0">
                <a:solidFill>
                  <a:schemeClr val="tx1">
                    <a:lumMod val="50000"/>
                    <a:lumOff val="50000"/>
                  </a:schemeClr>
                </a:solidFill>
              </a:rPr>
              <a:t>, ASIP, FPGA etc.</a:t>
            </a:r>
          </a:p>
          <a:p>
            <a:pPr marL="285750" indent="-285750">
              <a:buFontTx/>
              <a:buChar char="-"/>
            </a:pPr>
            <a:r>
              <a:rPr lang="de-DE" dirty="0">
                <a:solidFill>
                  <a:schemeClr val="tx1">
                    <a:lumMod val="50000"/>
                    <a:lumOff val="50000"/>
                  </a:schemeClr>
                </a:solidFill>
              </a:rPr>
              <a:t>Handelsübliche CPUs müssen viele verschiedene Aufgaben übernehmen</a:t>
            </a:r>
          </a:p>
          <a:p>
            <a:pPr marL="285750" indent="-285750">
              <a:buFontTx/>
              <a:buChar char="-"/>
            </a:pPr>
            <a:r>
              <a:rPr lang="de-DE" dirty="0">
                <a:solidFill>
                  <a:schemeClr val="tx1">
                    <a:lumMod val="50000"/>
                    <a:lumOff val="50000"/>
                  </a:schemeClr>
                </a:solidFill>
              </a:rPr>
              <a:t>ASICs sind genau für </a:t>
            </a:r>
            <a:r>
              <a:rPr lang="de-DE" b="1" dirty="0">
                <a:solidFill>
                  <a:schemeClr val="tx1">
                    <a:lumMod val="50000"/>
                    <a:lumOff val="50000"/>
                  </a:schemeClr>
                </a:solidFill>
              </a:rPr>
              <a:t>eine</a:t>
            </a:r>
            <a:r>
              <a:rPr lang="de-DE" dirty="0">
                <a:solidFill>
                  <a:schemeClr val="tx1">
                    <a:lumMod val="50000"/>
                    <a:lumOff val="50000"/>
                  </a:schemeClr>
                </a:solidFill>
              </a:rPr>
              <a:t> Aufgabe gebaut</a:t>
            </a:r>
          </a:p>
          <a:p>
            <a:pPr marL="285750" indent="-285750">
              <a:buFontTx/>
              <a:buChar char="-"/>
            </a:pPr>
            <a:r>
              <a:rPr lang="de-DE" dirty="0"/>
              <a:t>Kryptographische Hashfunktionen (SHA-2 etc.) zu iterieren (wie bei </a:t>
            </a:r>
            <a:r>
              <a:rPr lang="de-DE" dirty="0" err="1"/>
              <a:t>bcrypt</a:t>
            </a:r>
            <a:r>
              <a:rPr lang="de-DE" sz="900" dirty="0"/>
              <a:t>[1]</a:t>
            </a:r>
            <a:r>
              <a:rPr lang="de-DE" dirty="0"/>
              <a:t> oder PBKDF2</a:t>
            </a:r>
            <a:r>
              <a:rPr lang="de-DE" sz="900" dirty="0"/>
              <a:t>[2]</a:t>
            </a:r>
            <a:r>
              <a:rPr lang="de-DE" dirty="0"/>
              <a:t>) erhöht die Kosten für Verteidiger und Angreifer, aber der relative Vorteil bleibt stehts bestehen!</a:t>
            </a:r>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28</a:t>
            </a:fld>
            <a:endParaRPr lang="de-DE" dirty="0"/>
          </a:p>
        </p:txBody>
      </p:sp>
      <p:sp>
        <p:nvSpPr>
          <p:cNvPr id="7" name="Textfeld 6">
            <a:extLst>
              <a:ext uri="{FF2B5EF4-FFF2-40B4-BE49-F238E27FC236}">
                <a16:creationId xmlns:a16="http://schemas.microsoft.com/office/drawing/2014/main" id="{77D83EDC-733A-4D92-AF87-AFED043F5906}"/>
              </a:ext>
            </a:extLst>
          </p:cNvPr>
          <p:cNvSpPr txBox="1"/>
          <p:nvPr/>
        </p:nvSpPr>
        <p:spPr>
          <a:xfrm>
            <a:off x="623392" y="5883369"/>
            <a:ext cx="11017224" cy="353943"/>
          </a:xfrm>
          <a:prstGeom prst="rect">
            <a:avLst/>
          </a:prstGeom>
          <a:noFill/>
        </p:spPr>
        <p:txBody>
          <a:bodyPr wrap="square" rtlCol="0">
            <a:spAutoFit/>
          </a:bodyPr>
          <a:lstStyle/>
          <a:p>
            <a:r>
              <a:rPr lang="de-DE" sz="850" dirty="0"/>
              <a:t>[1] N Provos, D. </a:t>
            </a:r>
            <a:r>
              <a:rPr lang="de-DE" sz="850" dirty="0" err="1"/>
              <a:t>Mazieres</a:t>
            </a:r>
            <a:r>
              <a:rPr lang="de-DE" sz="850" dirty="0"/>
              <a:t> (1999): </a:t>
            </a:r>
            <a:r>
              <a:rPr lang="de-DE" sz="850" dirty="0" err="1"/>
              <a:t>Bcrypt</a:t>
            </a:r>
            <a:r>
              <a:rPr lang="de-DE" sz="850" dirty="0"/>
              <a:t> </a:t>
            </a:r>
            <a:r>
              <a:rPr lang="de-DE" sz="850" dirty="0" err="1"/>
              <a:t>algorithm</a:t>
            </a:r>
            <a:r>
              <a:rPr lang="de-DE" sz="850" dirty="0"/>
              <a:t>: USENIX. </a:t>
            </a:r>
            <a:r>
              <a:rPr lang="de-DE" sz="850" dirty="0" err="1"/>
              <a:t>Available</a:t>
            </a:r>
            <a:r>
              <a:rPr lang="de-DE" sz="850" dirty="0"/>
              <a:t> online at </a:t>
            </a:r>
            <a:r>
              <a:rPr lang="de-DE" sz="850" dirty="0">
                <a:hlinkClick r:id="rId2"/>
              </a:rPr>
              <a:t>https://www.usenix.org/events/usenix99/provos/provos_html/node5.html</a:t>
            </a:r>
            <a:r>
              <a:rPr lang="de-DE" sz="850" dirty="0"/>
              <a:t>.</a:t>
            </a:r>
          </a:p>
          <a:p>
            <a:r>
              <a:rPr lang="en-US" sz="850" dirty="0"/>
              <a:t>[2] </a:t>
            </a:r>
            <a:r>
              <a:rPr lang="en-US" sz="850" dirty="0" err="1"/>
              <a:t>Kaliski</a:t>
            </a:r>
            <a:r>
              <a:rPr lang="en-US" sz="850" dirty="0"/>
              <a:t>, B. (2000): PKCS #5: Password-Based Cryptography Specification Version 2.0.</a:t>
            </a:r>
            <a:endParaRPr lang="de-DE" sz="850" dirty="0"/>
          </a:p>
        </p:txBody>
      </p:sp>
    </p:spTree>
    <p:extLst>
      <p:ext uri="{BB962C8B-B14F-4D97-AF65-F5344CB8AC3E}">
        <p14:creationId xmlns:p14="http://schemas.microsoft.com/office/powerpoint/2010/main" val="387693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Hard Hashfunktion</a:t>
            </a:r>
          </a:p>
          <a:p>
            <a:r>
              <a:rPr lang="de-DE" dirty="0"/>
              <a:t>→ Nutzen viel Speicherplatz während der Ausführung = Der Chip muss über Caches verfügen</a:t>
            </a:r>
          </a:p>
          <a:p>
            <a:r>
              <a:rPr lang="de-DE" dirty="0">
                <a:latin typeface="Abadi" panose="020B0604020104020204" pitchFamily="34" charset="0"/>
              </a:rPr>
              <a:t>→ </a:t>
            </a:r>
            <a:r>
              <a:rPr lang="de-DE" dirty="0"/>
              <a:t>Angreifer mit spezifischer Hardware haben weniger Vorteile</a:t>
            </a:r>
          </a:p>
          <a:p>
            <a:endParaRPr lang="de-DE" dirty="0"/>
          </a:p>
          <a:p>
            <a:r>
              <a:rPr lang="de-DE" b="1" dirty="0"/>
              <a:t>Vorgehen</a:t>
            </a:r>
            <a:r>
              <a:rPr lang="de-DE" sz="900" dirty="0"/>
              <a:t>[1]</a:t>
            </a:r>
            <a:endParaRPr lang="de-DE" dirty="0"/>
          </a:p>
          <a:p>
            <a:pPr marL="342900" indent="-342900">
              <a:buAutoNum type="arabicPeriod"/>
            </a:pPr>
            <a:r>
              <a:rPr lang="de-DE" b="1" dirty="0"/>
              <a:t>Fill</a:t>
            </a:r>
            <a:r>
              <a:rPr lang="de-DE" dirty="0"/>
              <a:t> 		Den Puffer mit pseudo-zufälligen Zahlen füllen</a:t>
            </a:r>
          </a:p>
          <a:p>
            <a:pPr marL="342900" indent="-342900">
              <a:buAutoNum type="arabicPeriod"/>
            </a:pPr>
            <a:r>
              <a:rPr lang="de-DE" b="1" dirty="0"/>
              <a:t>Mix</a:t>
            </a:r>
            <a:r>
              <a:rPr lang="de-DE" dirty="0"/>
              <a:t>		Pseudozufällige Blöcke aus dem Puffer lesen und in diesen schreiben</a:t>
            </a:r>
          </a:p>
          <a:p>
            <a:pPr marL="342900" indent="-342900">
              <a:buAutoNum type="arabicPeriod"/>
            </a:pPr>
            <a:r>
              <a:rPr lang="de-DE" b="1" dirty="0"/>
              <a:t>Extract</a:t>
            </a:r>
            <a:r>
              <a:rPr lang="de-DE" dirty="0"/>
              <a:t>	Die Ausgabe der Funktion aus dem Inhalt des Puffers extrahieren</a:t>
            </a:r>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29</a:t>
            </a:fld>
            <a:endParaRPr lang="de-DE" dirty="0"/>
          </a:p>
        </p:txBody>
      </p:sp>
      <p:sp>
        <p:nvSpPr>
          <p:cNvPr id="7" name="Textfeld 6">
            <a:extLst>
              <a:ext uri="{FF2B5EF4-FFF2-40B4-BE49-F238E27FC236}">
                <a16:creationId xmlns:a16="http://schemas.microsoft.com/office/drawing/2014/main" id="{A9C0F72F-A98E-3D07-12BC-8A19B102173F}"/>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139708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3617443" cy="610056"/>
          </a:xfrm>
        </p:spPr>
        <p:txBody>
          <a:bodyPr/>
          <a:lstStyle/>
          <a:p>
            <a:r>
              <a:rPr lang="de-DE" sz="4000" dirty="0"/>
              <a:t>Einführung</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3</a:t>
            </a:fld>
            <a:endParaRPr lang="de-DE" dirty="0"/>
          </a:p>
        </p:txBody>
      </p:sp>
      <p:sp>
        <p:nvSpPr>
          <p:cNvPr id="7" name="Inhaltsplatzhalter 2">
            <a:extLst>
              <a:ext uri="{FF2B5EF4-FFF2-40B4-BE49-F238E27FC236}">
                <a16:creationId xmlns:a16="http://schemas.microsoft.com/office/drawing/2014/main" id="{A678FA22-E6A2-5C3A-051A-518CA1714977}"/>
              </a:ext>
            </a:extLst>
          </p:cNvPr>
          <p:cNvSpPr>
            <a:spLocks noGrp="1"/>
          </p:cNvSpPr>
          <p:nvPr>
            <p:ph idx="1"/>
          </p:nvPr>
        </p:nvSpPr>
        <p:spPr>
          <a:xfrm>
            <a:off x="1332286" y="2420888"/>
            <a:ext cx="10224000" cy="3816424"/>
          </a:xfrm>
        </p:spPr>
        <p:txBody>
          <a:bodyPr/>
          <a:lstStyle/>
          <a:p>
            <a:pPr marL="285750" indent="-285750">
              <a:buFont typeface="Arial" panose="020B0604020202020204" pitchFamily="34" charset="0"/>
              <a:buChar char="•"/>
            </a:pPr>
            <a:r>
              <a:rPr lang="de-DE" dirty="0"/>
              <a:t>Was ist Hashing</a:t>
            </a:r>
          </a:p>
          <a:p>
            <a:pPr marL="285750" indent="-285750">
              <a:buFont typeface="Arial" panose="020B0604020202020204" pitchFamily="34" charset="0"/>
              <a:buChar char="•"/>
            </a:pPr>
            <a:r>
              <a:rPr lang="de-DE" dirty="0"/>
              <a:t>Taxonomie und Abgrenzung</a:t>
            </a:r>
          </a:p>
          <a:p>
            <a:pPr marL="285750" indent="-285750">
              <a:buFont typeface="Arial" panose="020B0604020202020204" pitchFamily="34" charset="0"/>
              <a:buChar char="•"/>
            </a:pPr>
            <a:r>
              <a:rPr lang="de-DE" dirty="0"/>
              <a:t>Warum wird Hashing verwendet?</a:t>
            </a:r>
          </a:p>
        </p:txBody>
      </p:sp>
    </p:spTree>
    <p:extLst>
      <p:ext uri="{BB962C8B-B14F-4D97-AF65-F5344CB8AC3E}">
        <p14:creationId xmlns:p14="http://schemas.microsoft.com/office/powerpoint/2010/main" val="2203319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Memory Hard Hashfunktion (im Random-Oracle Model)</a:t>
            </a:r>
          </a:p>
          <a:p>
            <a:endParaRPr lang="de-DE" b="1" dirty="0"/>
          </a:p>
          <a:p>
            <a:endParaRPr lang="de-DE" b="1" dirty="0"/>
          </a:p>
          <a:p>
            <a:endParaRPr lang="de-DE" b="1" dirty="0"/>
          </a:p>
          <a:p>
            <a:pPr marL="285750" indent="-285750">
              <a:buFontTx/>
              <a:buChar char="-"/>
            </a:pPr>
            <a:r>
              <a:rPr lang="de-DE" dirty="0"/>
              <a:t>Die Formel soll unabhängig einer bestimmten Berechnungsstrategie gelten</a:t>
            </a:r>
          </a:p>
          <a:p>
            <a:pPr marL="285750" indent="-285750">
              <a:buFontTx/>
              <a:buChar char="-"/>
            </a:pPr>
            <a:r>
              <a:rPr lang="de-DE" dirty="0"/>
              <a:t>Ein Angreifer muss also entweder viel Platz (Cache / Speicher) oder viel Zeit verwenden</a:t>
            </a:r>
          </a:p>
          <a:p>
            <a:r>
              <a:rPr lang="de-DE" dirty="0"/>
              <a:t>	</a:t>
            </a:r>
            <a:r>
              <a:rPr lang="de-DE" dirty="0">
                <a:latin typeface="Abadi" panose="020B0604020104020204" pitchFamily="34" charset="0"/>
              </a:rPr>
              <a:t>→ </a:t>
            </a:r>
            <a:r>
              <a:rPr lang="de-DE" dirty="0"/>
              <a:t>ASICs lohnen sich nicht</a:t>
            </a:r>
          </a:p>
          <a:p>
            <a:r>
              <a:rPr lang="de-DE" b="1" dirty="0"/>
              <a:t>Achtung: </a:t>
            </a:r>
            <a:r>
              <a:rPr lang="de-DE" dirty="0"/>
              <a:t>Parallelisierte Angriffe bzw. Angriffe mit mehreren Instanzen (Geräten) werden nicht betrachtet</a:t>
            </a:r>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30</a:t>
            </a:fld>
            <a:endParaRPr lang="de-DE" dirty="0"/>
          </a:p>
        </p:txBody>
      </p:sp>
      <p:sp>
        <p:nvSpPr>
          <p:cNvPr id="7" name="Textfeld 6">
            <a:extLst>
              <a:ext uri="{FF2B5EF4-FFF2-40B4-BE49-F238E27FC236}">
                <a16:creationId xmlns:a16="http://schemas.microsoft.com/office/drawing/2014/main" id="{A9C0F72F-A98E-3D07-12BC-8A19B102173F}"/>
              </a:ext>
            </a:extLst>
          </p:cNvPr>
          <p:cNvSpPr txBox="1"/>
          <p:nvPr/>
        </p:nvSpPr>
        <p:spPr>
          <a:xfrm>
            <a:off x="623392" y="5661248"/>
            <a:ext cx="11017224" cy="74635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r>
              <a:rPr lang="de-DE" sz="850" dirty="0"/>
              <a:t>[2] </a:t>
            </a:r>
            <a:r>
              <a:rPr lang="en-US" sz="850" dirty="0"/>
              <a:t>Colin Percival (2009): STRONGER KEY DERIVATION VIA SEQUENTIAL MEMORY-HARD FUNCTIONS. Available online at https://www.semanticscholar.org/paper/STRONGER-KEY-DERIVATION-VIA-SEQUENTIAL-MEMORY-HARD-Percival/7c74956d21f0466c9771bb583e2fdf854c2aedbf.</a:t>
            </a:r>
            <a:endParaRPr lang="de-DE" sz="850" b="0" i="0" u="none" strike="noStrike" baseline="0" dirty="0"/>
          </a:p>
          <a:p>
            <a:endParaRPr lang="de-DE" sz="850"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07B1ECE6-2B03-F41F-C88F-4404B8C81C14}"/>
                  </a:ext>
                </a:extLst>
              </p:cNvPr>
              <p:cNvSpPr txBox="1"/>
              <p:nvPr/>
            </p:nvSpPr>
            <p:spPr>
              <a:xfrm>
                <a:off x="4962697" y="2544120"/>
                <a:ext cx="2147126" cy="2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r>
                        <m:rPr>
                          <m:sty m:val="p"/>
                        </m:rPr>
                        <a:rPr lang="de-DE" b="0" i="0" smtClean="0">
                          <a:latin typeface="Cambria Math" panose="02040503050406030204" pitchFamily="18" charset="0"/>
                        </a:rPr>
                        <m:t>Ω</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𝑛</m:t>
                              </m:r>
                            </m:e>
                            <m:sup>
                              <m:r>
                                <a:rPr lang="de-DE" b="0" i="1" smtClean="0">
                                  <a:latin typeface="Cambria Math" panose="02040503050406030204" pitchFamily="18" charset="0"/>
                                </a:rPr>
                                <m:t>2</m:t>
                              </m:r>
                            </m:sup>
                          </m:sSup>
                        </m:e>
                      </m:d>
                    </m:oMath>
                  </m:oMathPara>
                </a14:m>
                <a:br>
                  <a:rPr lang="de-DE" b="0" dirty="0"/>
                </a:br>
                <a:endParaRPr lang="de-DE" b="0" dirty="0"/>
              </a:p>
            </p:txBody>
          </p:sp>
        </mc:Choice>
        <mc:Fallback xmlns="">
          <p:sp>
            <p:nvSpPr>
              <p:cNvPr id="9" name="Textfeld 8">
                <a:extLst>
                  <a:ext uri="{FF2B5EF4-FFF2-40B4-BE49-F238E27FC236}">
                    <a16:creationId xmlns:a16="http://schemas.microsoft.com/office/drawing/2014/main" id="{07B1ECE6-2B03-F41F-C88F-4404B8C81C14}"/>
                  </a:ext>
                </a:extLst>
              </p:cNvPr>
              <p:cNvSpPr txBox="1">
                <a:spLocks noRot="1" noChangeAspect="1" noMove="1" noResize="1" noEditPoints="1" noAdjustHandles="1" noChangeArrowheads="1" noChangeShapeType="1" noTextEdit="1"/>
              </p:cNvSpPr>
              <p:nvPr/>
            </p:nvSpPr>
            <p:spPr>
              <a:xfrm>
                <a:off x="4962697" y="2544120"/>
                <a:ext cx="2147126" cy="277064"/>
              </a:xfrm>
              <a:prstGeom prst="rect">
                <a:avLst/>
              </a:prstGeom>
              <a:blipFill>
                <a:blip r:embed="rId3"/>
                <a:stretch>
                  <a:fillRect t="-2174" b="-8696"/>
                </a:stretch>
              </a:blipFill>
            </p:spPr>
            <p:txBody>
              <a:bodyPr/>
              <a:lstStyle/>
              <a:p>
                <a:r>
                  <a:rPr lang="de-DE">
                    <a:noFill/>
                  </a:rPr>
                  <a:t> </a:t>
                </a:r>
              </a:p>
            </p:txBody>
          </p:sp>
        </mc:Fallback>
      </mc:AlternateContent>
      <p:sp>
        <p:nvSpPr>
          <p:cNvPr id="10" name="Textfeld 9">
            <a:extLst>
              <a:ext uri="{FF2B5EF4-FFF2-40B4-BE49-F238E27FC236}">
                <a16:creationId xmlns:a16="http://schemas.microsoft.com/office/drawing/2014/main" id="{F4C13CDC-6998-D29F-7FDE-6548B40234A8}"/>
              </a:ext>
            </a:extLst>
          </p:cNvPr>
          <p:cNvSpPr txBox="1"/>
          <p:nvPr/>
        </p:nvSpPr>
        <p:spPr>
          <a:xfrm>
            <a:off x="4440048" y="2821184"/>
            <a:ext cx="3935904" cy="738664"/>
          </a:xfrm>
          <a:prstGeom prst="rect">
            <a:avLst/>
          </a:prstGeom>
          <a:noFill/>
        </p:spPr>
        <p:txBody>
          <a:bodyPr wrap="square" rtlCol="0">
            <a:spAutoFit/>
          </a:bodyPr>
          <a:lstStyle/>
          <a:p>
            <a:r>
              <a:rPr lang="de-DE" sz="1400" dirty="0"/>
              <a:t>𝑛: 𝑆𝑒𝑐𝑢𝑟𝑖𝑡𝑦 𝑝𝑎𝑟𝑎𝑚𝑒𝑡𝑒𝑟</a:t>
            </a:r>
            <a:br>
              <a:rPr lang="de-DE" sz="1400" dirty="0"/>
            </a:br>
            <a:r>
              <a:rPr lang="de-DE" sz="1400" dirty="0"/>
              <a:t>𝑆: 𝑆𝑝𝑎𝑐𝑒 𝑝𝑎𝑟𝑎𝑚𝑒𝑡𝑒𝑟 (𝐵𝑢𝑓𝑓𝑒𝑟 𝑠𝑖𝑧𝑒)</a:t>
            </a:r>
            <a:br>
              <a:rPr lang="de-DE" sz="1400" dirty="0"/>
            </a:br>
            <a:r>
              <a:rPr lang="de-DE" sz="1400" dirty="0"/>
              <a:t>𝑇: 𝑇𝑖𝑚𝑒 𝑝𝑎𝑟𝑎𝑚𝑒𝑡𝑒𝑟 (𝑁𝑢𝑚𝑏𝑒𝑟 𝑜𝑓 𝑟𝑜𝑢𝑛𝑑𝑠)</a:t>
            </a:r>
          </a:p>
        </p:txBody>
      </p:sp>
      <p:sp>
        <p:nvSpPr>
          <p:cNvPr id="11" name="Textfeld 10">
            <a:extLst>
              <a:ext uri="{FF2B5EF4-FFF2-40B4-BE49-F238E27FC236}">
                <a16:creationId xmlns:a16="http://schemas.microsoft.com/office/drawing/2014/main" id="{60E919C9-ED1C-E100-36D2-32BB09418340}"/>
              </a:ext>
            </a:extLst>
          </p:cNvPr>
          <p:cNvSpPr txBox="1"/>
          <p:nvPr/>
        </p:nvSpPr>
        <p:spPr>
          <a:xfrm>
            <a:off x="8229638" y="2276872"/>
            <a:ext cx="360040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de-DE" b="1" dirty="0"/>
              <a:t>Erinnerung Landau Symbole: </a:t>
            </a:r>
            <a:r>
              <a:rPr lang="de-DE" dirty="0"/>
              <a:t>asymptotische untere Schranke in der Komplexitätstheorie</a:t>
            </a:r>
          </a:p>
        </p:txBody>
      </p:sp>
      <p:cxnSp>
        <p:nvCxnSpPr>
          <p:cNvPr id="20" name="Verbinder: gekrümmt 19">
            <a:extLst>
              <a:ext uri="{FF2B5EF4-FFF2-40B4-BE49-F238E27FC236}">
                <a16:creationId xmlns:a16="http://schemas.microsoft.com/office/drawing/2014/main" id="{C30494A6-D114-6679-B997-FF306102EB4B}"/>
              </a:ext>
            </a:extLst>
          </p:cNvPr>
          <p:cNvCxnSpPr>
            <a:cxnSpLocks/>
          </p:cNvCxnSpPr>
          <p:nvPr/>
        </p:nvCxnSpPr>
        <p:spPr>
          <a:xfrm flipV="1">
            <a:off x="6200786" y="2434866"/>
            <a:ext cx="1946990" cy="165171"/>
          </a:xfrm>
          <a:prstGeom prst="curvedConnector3">
            <a:avLst>
              <a:gd name="adj1" fmla="val 589"/>
            </a:avLst>
          </a:prstGeom>
          <a:ln w="19050">
            <a:headEnd type="triangle"/>
            <a:tailEnd type="none"/>
          </a:ln>
        </p:spPr>
        <p:style>
          <a:lnRef idx="1">
            <a:schemeClr val="accent4"/>
          </a:lnRef>
          <a:fillRef idx="0">
            <a:schemeClr val="accent4"/>
          </a:fillRef>
          <a:effectRef idx="0">
            <a:schemeClr val="accent4"/>
          </a:effectRef>
          <a:fontRef idx="minor">
            <a:schemeClr val="tx1"/>
          </a:fontRef>
        </p:style>
      </p:cxnSp>
      <p:sp>
        <p:nvSpPr>
          <p:cNvPr id="28" name="Textfeld 27">
            <a:extLst>
              <a:ext uri="{FF2B5EF4-FFF2-40B4-BE49-F238E27FC236}">
                <a16:creationId xmlns:a16="http://schemas.microsoft.com/office/drawing/2014/main" id="{6D4BF901-59D4-2AAB-2821-70F3308AC68B}"/>
              </a:ext>
            </a:extLst>
          </p:cNvPr>
          <p:cNvSpPr txBox="1"/>
          <p:nvPr/>
        </p:nvSpPr>
        <p:spPr>
          <a:xfrm>
            <a:off x="6816080" y="1989420"/>
            <a:ext cx="415498" cy="215444"/>
          </a:xfrm>
          <a:prstGeom prst="rect">
            <a:avLst/>
          </a:prstGeom>
          <a:noFill/>
        </p:spPr>
        <p:txBody>
          <a:bodyPr wrap="none" rtlCol="0">
            <a:spAutoFit/>
          </a:bodyPr>
          <a:lstStyle/>
          <a:p>
            <a:r>
              <a:rPr lang="de-DE" sz="800" dirty="0"/>
              <a:t>[1][2]</a:t>
            </a:r>
          </a:p>
        </p:txBody>
      </p:sp>
    </p:spTree>
    <p:extLst>
      <p:ext uri="{BB962C8B-B14F-4D97-AF65-F5344CB8AC3E}">
        <p14:creationId xmlns:p14="http://schemas.microsoft.com/office/powerpoint/2010/main" val="899949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Random Oracle Model</a:t>
            </a:r>
            <a:r>
              <a:rPr lang="de-DE" sz="900" b="1" dirty="0"/>
              <a:t>[1][2]</a:t>
            </a:r>
          </a:p>
          <a:p>
            <a:pPr marL="285750" indent="-285750">
              <a:buFontTx/>
              <a:buChar char="-"/>
            </a:pPr>
            <a:r>
              <a:rPr lang="de-DE" dirty="0"/>
              <a:t>Stellt eine Brücke zwischen Theorie und Praxis für formale Beweise dar</a:t>
            </a:r>
          </a:p>
          <a:p>
            <a:pPr marL="285750" indent="-285750">
              <a:buFontTx/>
              <a:buChar char="-"/>
            </a:pPr>
            <a:r>
              <a:rPr lang="de-DE" dirty="0"/>
              <a:t>Im Random Oracle Model wird eine Hashfunktion durch eine </a:t>
            </a:r>
            <a:r>
              <a:rPr lang="de-DE" b="1" dirty="0"/>
              <a:t>Blackbox</a:t>
            </a:r>
            <a:r>
              <a:rPr lang="de-DE" dirty="0"/>
              <a:t> ersetzt</a:t>
            </a:r>
          </a:p>
          <a:p>
            <a:pPr marL="743381" lvl="1" indent="-285750">
              <a:buFontTx/>
              <a:buChar char="-"/>
            </a:pPr>
            <a:r>
              <a:rPr lang="de-DE" dirty="0"/>
              <a:t>In der Blackbox wird aus einem arbiträren Input eine Folge aus echten Zufallszahlen erstellt</a:t>
            </a:r>
          </a:p>
          <a:p>
            <a:pPr marL="1200104" lvl="2" indent="-285750">
              <a:buFontTx/>
              <a:buChar char="-"/>
            </a:pPr>
            <a:r>
              <a:rPr lang="de-DE" dirty="0"/>
              <a:t>Diese sollte natürlich so lang sein wie die Ausgabe des eigentlichen </a:t>
            </a:r>
            <a:r>
              <a:rPr lang="de-DE" dirty="0" err="1"/>
              <a:t>Hashing</a:t>
            </a:r>
            <a:r>
              <a:rPr lang="de-DE" dirty="0"/>
              <a:t>-Algorithmus</a:t>
            </a:r>
          </a:p>
          <a:p>
            <a:pPr marL="743381" lvl="1" indent="-285750">
              <a:buFontTx/>
              <a:buChar char="-"/>
            </a:pPr>
            <a:r>
              <a:rPr lang="de-DE" dirty="0"/>
              <a:t> In der Blackbox wird in einer Tabelle die Eingabe und die Ausgabe gespeichert</a:t>
            </a:r>
          </a:p>
          <a:p>
            <a:pPr marL="1200104" lvl="2" indent="-285750">
              <a:buFontTx/>
              <a:buChar char="-"/>
            </a:pPr>
            <a:r>
              <a:rPr lang="de-DE" dirty="0"/>
              <a:t>Wenn eine Eingabe erneut vorkommt, wird der gespeicherte Ausgabewert zurückgegeben</a:t>
            </a:r>
          </a:p>
          <a:p>
            <a:pPr marL="285750" indent="-285750">
              <a:buFontTx/>
              <a:buChar char="-"/>
            </a:pPr>
            <a:r>
              <a:rPr lang="de-DE" dirty="0"/>
              <a:t>Alle Parteien (normale Nutzer und Angreifer) müssen das Orakel nutzen</a:t>
            </a:r>
          </a:p>
          <a:p>
            <a:pPr marL="285750" indent="-285750">
              <a:buFontTx/>
              <a:buChar char="-"/>
            </a:pPr>
            <a:endParaRPr lang="de-DE" dirty="0"/>
          </a:p>
          <a:p>
            <a:endParaRPr lang="de-DE" dirty="0"/>
          </a:p>
          <a:p>
            <a:endParaRPr lang="de-DE"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31</a:t>
            </a:fld>
            <a:endParaRPr lang="de-DE" dirty="0"/>
          </a:p>
        </p:txBody>
      </p:sp>
      <p:sp>
        <p:nvSpPr>
          <p:cNvPr id="7" name="Textfeld 6">
            <a:extLst>
              <a:ext uri="{FF2B5EF4-FFF2-40B4-BE49-F238E27FC236}">
                <a16:creationId xmlns:a16="http://schemas.microsoft.com/office/drawing/2014/main" id="{A9C0F72F-A98E-3D07-12BC-8A19B102173F}"/>
              </a:ext>
            </a:extLst>
          </p:cNvPr>
          <p:cNvSpPr txBox="1"/>
          <p:nvPr/>
        </p:nvSpPr>
        <p:spPr>
          <a:xfrm>
            <a:off x="623392" y="5805264"/>
            <a:ext cx="11017224" cy="484748"/>
          </a:xfrm>
          <a:prstGeom prst="rect">
            <a:avLst/>
          </a:prstGeom>
          <a:noFill/>
        </p:spPr>
        <p:txBody>
          <a:bodyPr wrap="square" rtlCol="0">
            <a:spAutoFit/>
          </a:bodyPr>
          <a:lstStyle/>
          <a:p>
            <a:r>
              <a:rPr lang="en-US" sz="850" b="0" i="0" u="none" strike="noStrike" baseline="0" dirty="0"/>
              <a:t>[1] van </a:t>
            </a:r>
            <a:r>
              <a:rPr lang="en-US" sz="850" b="0" i="0" u="none" strike="noStrike" baseline="0" dirty="0" err="1"/>
              <a:t>Tilborg</a:t>
            </a:r>
            <a:r>
              <a:rPr lang="en-US" sz="850" b="0" i="0" u="none" strike="noStrike" baseline="0" dirty="0"/>
              <a:t>, Henk C. A.; </a:t>
            </a:r>
            <a:r>
              <a:rPr lang="en-US" sz="850" b="0" i="0" u="none" strike="noStrike" baseline="0" dirty="0" err="1"/>
              <a:t>Jajodia</a:t>
            </a:r>
            <a:r>
              <a:rPr lang="en-US" sz="850" b="0" i="0" u="none" strike="noStrike" baseline="0" dirty="0"/>
              <a:t>, Sushil (Eds.) (2011): Encyclopedia of Cryptography and Security. 2. ed. Boston, MA: Springer US (SpringerLink </a:t>
            </a:r>
            <a:r>
              <a:rPr lang="en-US" sz="850" b="0" i="0" u="none" strike="noStrike" baseline="0" dirty="0" err="1"/>
              <a:t>Bücher</a:t>
            </a:r>
            <a:r>
              <a:rPr lang="en-US" sz="850" b="0" i="0" u="none" strike="noStrike" baseline="0" dirty="0"/>
              <a:t>).</a:t>
            </a:r>
          </a:p>
          <a:p>
            <a:r>
              <a:rPr lang="de-DE" sz="850" dirty="0"/>
              <a:t>[2] </a:t>
            </a:r>
            <a:r>
              <a:rPr lang="de-DE" sz="850" dirty="0" err="1"/>
              <a:t>Bellare</a:t>
            </a:r>
            <a:r>
              <a:rPr lang="de-DE" sz="850" dirty="0"/>
              <a:t>, </a:t>
            </a:r>
            <a:r>
              <a:rPr lang="de-DE" sz="850" dirty="0" err="1"/>
              <a:t>Mihir</a:t>
            </a:r>
            <a:r>
              <a:rPr lang="de-DE" sz="850" dirty="0"/>
              <a:t>; </a:t>
            </a:r>
            <a:r>
              <a:rPr lang="de-DE" sz="850" dirty="0" err="1"/>
              <a:t>Rogaway</a:t>
            </a:r>
            <a:r>
              <a:rPr lang="de-DE" sz="850" dirty="0"/>
              <a:t>, Phillip (1993): Random </a:t>
            </a:r>
            <a:r>
              <a:rPr lang="de-DE" sz="850" dirty="0" err="1"/>
              <a:t>oracles</a:t>
            </a:r>
            <a:r>
              <a:rPr lang="de-DE" sz="850" dirty="0"/>
              <a:t> </a:t>
            </a:r>
            <a:r>
              <a:rPr lang="de-DE" sz="850" dirty="0" err="1"/>
              <a:t>are</a:t>
            </a:r>
            <a:r>
              <a:rPr lang="de-DE" sz="850" dirty="0"/>
              <a:t> </a:t>
            </a:r>
            <a:r>
              <a:rPr lang="de-DE" sz="850" dirty="0" err="1"/>
              <a:t>practical</a:t>
            </a:r>
            <a:r>
              <a:rPr lang="de-DE" sz="850" dirty="0"/>
              <a:t>. In Dorothy Denning, Ray Pyle, Ravi </a:t>
            </a:r>
            <a:r>
              <a:rPr lang="de-DE" sz="850" dirty="0" err="1"/>
              <a:t>Ganesan</a:t>
            </a:r>
            <a:r>
              <a:rPr lang="de-DE" sz="850" dirty="0"/>
              <a:t>, Ravi </a:t>
            </a:r>
            <a:r>
              <a:rPr lang="de-DE" sz="850" dirty="0" err="1"/>
              <a:t>Sandhu</a:t>
            </a:r>
            <a:r>
              <a:rPr lang="de-DE" sz="850" dirty="0"/>
              <a:t>, Victoria Ashby (Eds.): Proceedings </a:t>
            </a:r>
            <a:r>
              <a:rPr lang="de-DE" sz="850" dirty="0" err="1"/>
              <a:t>of</a:t>
            </a:r>
            <a:r>
              <a:rPr lang="de-DE" sz="850" dirty="0"/>
              <a:t> </a:t>
            </a:r>
            <a:r>
              <a:rPr lang="de-DE" sz="850" dirty="0" err="1"/>
              <a:t>the</a:t>
            </a:r>
            <a:r>
              <a:rPr lang="de-DE" sz="850" dirty="0"/>
              <a:t> 1st ACM </a:t>
            </a:r>
            <a:r>
              <a:rPr lang="de-DE" sz="850" dirty="0" err="1"/>
              <a:t>conference</a:t>
            </a:r>
            <a:r>
              <a:rPr lang="de-DE" sz="850" dirty="0"/>
              <a:t> on Computer and </a:t>
            </a:r>
            <a:r>
              <a:rPr lang="de-DE" sz="850" dirty="0" err="1"/>
              <a:t>communications</a:t>
            </a:r>
            <a:r>
              <a:rPr lang="de-DE" sz="850" dirty="0"/>
              <a:t> </a:t>
            </a:r>
            <a:r>
              <a:rPr lang="de-DE" sz="850" dirty="0" err="1"/>
              <a:t>security</a:t>
            </a:r>
            <a:r>
              <a:rPr lang="de-DE" sz="850" dirty="0"/>
              <a:t> - CCS '93. </a:t>
            </a:r>
            <a:r>
              <a:rPr lang="de-DE" sz="850" dirty="0" err="1"/>
              <a:t>the</a:t>
            </a:r>
            <a:r>
              <a:rPr lang="de-DE" sz="850" dirty="0"/>
              <a:t> 1st ACM </a:t>
            </a:r>
            <a:r>
              <a:rPr lang="de-DE" sz="850" dirty="0" err="1"/>
              <a:t>conference</a:t>
            </a:r>
            <a:r>
              <a:rPr lang="de-DE" sz="850" dirty="0"/>
              <a:t>. Fairfax, Virginia, United States, 03.11.1993 - 05.11.1993. New York, New York, USA: ACM Press, pp. 62–73.</a:t>
            </a:r>
          </a:p>
        </p:txBody>
      </p:sp>
    </p:spTree>
    <p:extLst>
      <p:ext uri="{BB962C8B-B14F-4D97-AF65-F5344CB8AC3E}">
        <p14:creationId xmlns:p14="http://schemas.microsoft.com/office/powerpoint/2010/main" val="173534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Password Independent Access Pattern</a:t>
            </a:r>
          </a:p>
          <a:p>
            <a:pPr marL="285750" indent="-285750">
              <a:buFontTx/>
              <a:buChar char="-"/>
            </a:pPr>
            <a:r>
              <a:rPr lang="de-DE" b="1" dirty="0"/>
              <a:t>Definition: </a:t>
            </a:r>
            <a:r>
              <a:rPr lang="de-DE" dirty="0"/>
              <a:t>Das Speicherzugriffsmuster eines Hashing-Algorithmus ist unabhängig von der Eingabe</a:t>
            </a:r>
            <a:r>
              <a:rPr lang="de-DE" sz="900" dirty="0"/>
              <a:t>[1]</a:t>
            </a:r>
          </a:p>
          <a:p>
            <a:pPr marL="285750" indent="-285750">
              <a:buFontTx/>
              <a:buChar char="-"/>
            </a:pPr>
            <a:endParaRPr lang="de-DE" dirty="0"/>
          </a:p>
          <a:p>
            <a:pPr marL="285750" indent="-285750">
              <a:buFontTx/>
              <a:buChar char="-"/>
            </a:pPr>
            <a:r>
              <a:rPr lang="de-DE" dirty="0"/>
              <a:t>Resistenz gegen Seitenkanalangriffe</a:t>
            </a:r>
          </a:p>
          <a:p>
            <a:pPr marL="285750" indent="-285750">
              <a:buFontTx/>
              <a:buChar char="-"/>
            </a:pPr>
            <a:r>
              <a:rPr lang="de-DE" dirty="0"/>
              <a:t>Es sollen keine Informationen über das Urbild (z.B. ein Passwort) durch den Cache oder andere Seitenkanäle öffentlich werden </a:t>
            </a:r>
            <a:r>
              <a:rPr lang="de-DE" sz="900" dirty="0"/>
              <a:t>[1][2]</a:t>
            </a:r>
          </a:p>
          <a:p>
            <a:pPr marL="743381" lvl="1" indent="-285750">
              <a:buFontTx/>
              <a:buChar char="-"/>
            </a:pPr>
            <a:r>
              <a:rPr lang="de-DE" dirty="0"/>
              <a:t>z.B. sehr wichtig im Cloud Computing Umfeld </a:t>
            </a:r>
            <a:r>
              <a:rPr lang="de-DE" sz="900" dirty="0"/>
              <a:t>[3]</a:t>
            </a:r>
          </a:p>
          <a:p>
            <a:pPr marL="743381" lvl="1" indent="-285750">
              <a:buFontTx/>
              <a:buChar char="-"/>
            </a:pPr>
            <a:endParaRPr lang="de-DE" dirty="0"/>
          </a:p>
          <a:p>
            <a:pPr marL="285750" indent="-285750">
              <a:buFontTx/>
              <a:buChar char="-"/>
            </a:pPr>
            <a:endParaRPr lang="de-DE" dirty="0"/>
          </a:p>
          <a:p>
            <a:pPr marL="285750" indent="-285750">
              <a:buFontTx/>
              <a:buChar char="-"/>
            </a:pPr>
            <a:endParaRPr lang="de-DE" dirty="0"/>
          </a:p>
          <a:p>
            <a:endParaRPr lang="de-DE" b="1"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32</a:t>
            </a:fld>
            <a:endParaRPr lang="de-DE" dirty="0"/>
          </a:p>
        </p:txBody>
      </p:sp>
      <p:sp>
        <p:nvSpPr>
          <p:cNvPr id="7" name="Textfeld 6">
            <a:extLst>
              <a:ext uri="{FF2B5EF4-FFF2-40B4-BE49-F238E27FC236}">
                <a16:creationId xmlns:a16="http://schemas.microsoft.com/office/drawing/2014/main" id="{A9C0F72F-A98E-3D07-12BC-8A19B102173F}"/>
              </a:ext>
            </a:extLst>
          </p:cNvPr>
          <p:cNvSpPr txBox="1"/>
          <p:nvPr/>
        </p:nvSpPr>
        <p:spPr>
          <a:xfrm>
            <a:off x="623392" y="5229200"/>
            <a:ext cx="11017224" cy="1007968"/>
          </a:xfrm>
          <a:prstGeom prst="rect">
            <a:avLst/>
          </a:prstGeom>
          <a:noFill/>
        </p:spPr>
        <p:txBody>
          <a:bodyPr wrap="square" rtlCol="0">
            <a:spAutoFit/>
          </a:bodyPr>
          <a:lstStyle/>
          <a:p>
            <a:r>
              <a:rPr lang="en-US" sz="850" b="0" i="0" u="none" strike="noStrike" baseline="0" dirty="0"/>
              <a:t>[1] </a:t>
            </a:r>
            <a:r>
              <a:rPr lang="en-US" sz="850" b="0" i="0" u="none" strike="noStrike" baseline="0" dirty="0" err="1"/>
              <a:t>Boneh</a:t>
            </a:r>
            <a:r>
              <a:rPr lang="en-US" sz="850" b="0" i="0" u="none" strike="noStrike" baseline="0" dirty="0"/>
              <a:t>, Dan; Corrigan-Gibbs, Henry; Schechter, Stuart (2016): Balloon Hashing: A Memory-Hard Function Providing Provable Protection Against Sequential Attacks. In Jung </a:t>
            </a:r>
            <a:r>
              <a:rPr lang="en-US" sz="850" b="0" i="0" u="none" strike="noStrike" baseline="0" dirty="0" err="1"/>
              <a:t>Hee</a:t>
            </a:r>
            <a:r>
              <a:rPr lang="en-US" sz="850" b="0" i="0" u="none" strike="noStrike" baseline="0" dirty="0"/>
              <a:t> </a:t>
            </a:r>
            <a:r>
              <a:rPr lang="en-US" sz="850" b="0" i="0" u="none" strike="noStrike" baseline="0" dirty="0" err="1"/>
              <a:t>Cheon</a:t>
            </a:r>
            <a:r>
              <a:rPr lang="en-US" sz="850" b="0" i="0" u="none" strike="noStrike" baseline="0" dirty="0"/>
              <a:t>, Tsuyoshi Takagi (Eds.): Advances in Cryptology    </a:t>
            </a:r>
          </a:p>
          <a:p>
            <a:r>
              <a:rPr lang="en-US" sz="850" dirty="0"/>
              <a:t>    </a:t>
            </a:r>
            <a:r>
              <a:rPr lang="en-US" sz="850" b="0" i="0" u="none" strike="noStrike" baseline="0" dirty="0"/>
              <a:t>– ASIACRYPT 2016, vol. 10031. Berlin, Heidelberg: Springer Berlin Heidelberg (Lecture Notes in Computer Science), pp. 220–248.</a:t>
            </a:r>
          </a:p>
          <a:p>
            <a:r>
              <a:rPr lang="en-US" sz="850" dirty="0"/>
              <a:t>[2] </a:t>
            </a:r>
            <a:r>
              <a:rPr lang="en-US" sz="850" b="0" i="0" u="none" strike="noStrike" baseline="0" dirty="0"/>
              <a:t>Bonneau, Joseph; Mironov, Ilya (2006): Cache-Collision Timing Attacks Against AES. In Louis </a:t>
            </a:r>
            <a:r>
              <a:rPr lang="en-US" sz="850" b="0" i="0" u="none" strike="noStrike" baseline="0" dirty="0" err="1"/>
              <a:t>Goubin</a:t>
            </a:r>
            <a:r>
              <a:rPr lang="en-US" sz="850" b="0" i="0" u="none" strike="noStrike" baseline="0" dirty="0"/>
              <a:t>, Mitsuru Matsui (Eds.): Cryptographic hardware and embedded systems - CHES 2006. 8th international workshop, Yokohama,    </a:t>
            </a:r>
          </a:p>
          <a:p>
            <a:r>
              <a:rPr lang="en-US" sz="850" dirty="0"/>
              <a:t>     </a:t>
            </a:r>
            <a:r>
              <a:rPr lang="en-US" sz="850" b="0" i="0" u="none" strike="noStrike" baseline="0" dirty="0"/>
              <a:t>Japan, October 10-13, 2006 ; proceedings, vol. 4249. Berlin, Heidelberg: Springer (Lecture Notes in Computer Science, 4249), pp. 201–215.</a:t>
            </a:r>
          </a:p>
          <a:p>
            <a:r>
              <a:rPr lang="de-DE" sz="850" dirty="0"/>
              <a:t>[3] </a:t>
            </a:r>
            <a:r>
              <a:rPr lang="de-DE" sz="850" dirty="0" err="1"/>
              <a:t>Tromer</a:t>
            </a:r>
            <a:r>
              <a:rPr lang="de-DE" sz="850" dirty="0"/>
              <a:t>, Eran; </a:t>
            </a:r>
            <a:r>
              <a:rPr lang="de-DE" sz="850" dirty="0" err="1"/>
              <a:t>Osvik</a:t>
            </a:r>
            <a:r>
              <a:rPr lang="de-DE" sz="850" dirty="0"/>
              <a:t>, Dag Arne; </a:t>
            </a:r>
            <a:r>
              <a:rPr lang="de-DE" sz="850" dirty="0" err="1"/>
              <a:t>Shamir</a:t>
            </a:r>
            <a:r>
              <a:rPr lang="de-DE" sz="850" dirty="0"/>
              <a:t>, Adi (2010): </a:t>
            </a:r>
            <a:r>
              <a:rPr lang="de-DE" sz="850" dirty="0" err="1"/>
              <a:t>Efficient</a:t>
            </a:r>
            <a:r>
              <a:rPr lang="de-DE" sz="850" dirty="0"/>
              <a:t> Cache </a:t>
            </a:r>
            <a:r>
              <a:rPr lang="de-DE" sz="850" dirty="0" err="1"/>
              <a:t>Attacks</a:t>
            </a:r>
            <a:r>
              <a:rPr lang="de-DE" sz="850" dirty="0"/>
              <a:t> on AES, and </a:t>
            </a:r>
            <a:r>
              <a:rPr lang="de-DE" sz="850" dirty="0" err="1"/>
              <a:t>Countermeasures</a:t>
            </a:r>
            <a:r>
              <a:rPr lang="de-DE" sz="850" dirty="0"/>
              <a:t>. In J </a:t>
            </a:r>
            <a:r>
              <a:rPr lang="de-DE" sz="850" dirty="0" err="1"/>
              <a:t>Cryptol</a:t>
            </a:r>
            <a:r>
              <a:rPr lang="de-DE" sz="850" dirty="0"/>
              <a:t> 23 (1), pp. 37–71. DOI: 10.1007/s00145-009-9049-y.</a:t>
            </a:r>
          </a:p>
          <a:p>
            <a:r>
              <a:rPr lang="de-DE" sz="850" dirty="0"/>
              <a:t>[4] </a:t>
            </a:r>
            <a:r>
              <a:rPr lang="de-DE" sz="850" dirty="0" err="1"/>
              <a:t>Ristenpart</a:t>
            </a:r>
            <a:r>
              <a:rPr lang="de-DE" sz="850" dirty="0"/>
              <a:t>, Thomas; </a:t>
            </a:r>
            <a:r>
              <a:rPr lang="de-DE" sz="850" dirty="0" err="1"/>
              <a:t>Tromer</a:t>
            </a:r>
            <a:r>
              <a:rPr lang="de-DE" sz="850" dirty="0"/>
              <a:t>, Eran; </a:t>
            </a:r>
            <a:r>
              <a:rPr lang="de-DE" sz="850" dirty="0" err="1"/>
              <a:t>Shacham</a:t>
            </a:r>
            <a:r>
              <a:rPr lang="de-DE" sz="850" dirty="0"/>
              <a:t>, </a:t>
            </a:r>
            <a:r>
              <a:rPr lang="de-DE" sz="850" dirty="0" err="1"/>
              <a:t>Hovav</a:t>
            </a:r>
            <a:r>
              <a:rPr lang="de-DE" sz="850" dirty="0"/>
              <a:t>; Savage, Stefan (2009): Hey, </a:t>
            </a:r>
            <a:r>
              <a:rPr lang="de-DE" sz="850" dirty="0" err="1"/>
              <a:t>you</a:t>
            </a:r>
            <a:r>
              <a:rPr lang="de-DE" sz="850" dirty="0"/>
              <a:t>, </a:t>
            </a:r>
            <a:r>
              <a:rPr lang="de-DE" sz="850" dirty="0" err="1"/>
              <a:t>get</a:t>
            </a:r>
            <a:r>
              <a:rPr lang="de-DE" sz="850" dirty="0"/>
              <a:t> off </a:t>
            </a:r>
            <a:r>
              <a:rPr lang="de-DE" sz="850" dirty="0" err="1"/>
              <a:t>of</a:t>
            </a:r>
            <a:r>
              <a:rPr lang="de-DE" sz="850" dirty="0"/>
              <a:t> </a:t>
            </a:r>
            <a:r>
              <a:rPr lang="de-DE" sz="850" dirty="0" err="1"/>
              <a:t>my</a:t>
            </a:r>
            <a:r>
              <a:rPr lang="de-DE" sz="850" dirty="0"/>
              <a:t> </a:t>
            </a:r>
            <a:r>
              <a:rPr lang="de-DE" sz="850" dirty="0" err="1"/>
              <a:t>cloud</a:t>
            </a:r>
            <a:r>
              <a:rPr lang="de-DE" sz="850" dirty="0"/>
              <a:t>. In </a:t>
            </a:r>
            <a:r>
              <a:rPr lang="de-DE" sz="850" dirty="0" err="1"/>
              <a:t>Ehab</a:t>
            </a:r>
            <a:r>
              <a:rPr lang="de-DE" sz="850" dirty="0"/>
              <a:t> Al-</a:t>
            </a:r>
            <a:r>
              <a:rPr lang="de-DE" sz="850" dirty="0" err="1"/>
              <a:t>Shaer</a:t>
            </a:r>
            <a:r>
              <a:rPr lang="de-DE" sz="850" dirty="0"/>
              <a:t>, </a:t>
            </a:r>
            <a:r>
              <a:rPr lang="de-DE" sz="850" dirty="0" err="1"/>
              <a:t>Somesh</a:t>
            </a:r>
            <a:r>
              <a:rPr lang="de-DE" sz="850" dirty="0"/>
              <a:t> Jha, Angelos D. </a:t>
            </a:r>
            <a:r>
              <a:rPr lang="de-DE" sz="850" dirty="0" err="1"/>
              <a:t>Keromytis</a:t>
            </a:r>
            <a:r>
              <a:rPr lang="de-DE" sz="850" dirty="0"/>
              <a:t> (Eds.): Proceedings </a:t>
            </a:r>
            <a:r>
              <a:rPr lang="de-DE" sz="850" dirty="0" err="1"/>
              <a:t>of</a:t>
            </a:r>
            <a:r>
              <a:rPr lang="de-DE" sz="850" dirty="0"/>
              <a:t> </a:t>
            </a:r>
            <a:r>
              <a:rPr lang="de-DE" sz="850" dirty="0" err="1"/>
              <a:t>the</a:t>
            </a:r>
            <a:r>
              <a:rPr lang="de-DE" sz="850" dirty="0"/>
              <a:t> 16th ACM </a:t>
            </a:r>
            <a:r>
              <a:rPr lang="de-DE" sz="850" dirty="0" err="1"/>
              <a:t>conference</a:t>
            </a:r>
            <a:r>
              <a:rPr lang="de-DE" sz="850" dirty="0"/>
              <a:t> on Computer and </a:t>
            </a:r>
          </a:p>
          <a:p>
            <a:r>
              <a:rPr lang="de-DE" sz="850" dirty="0"/>
              <a:t>     </a:t>
            </a:r>
            <a:r>
              <a:rPr lang="de-DE" sz="850" dirty="0" err="1"/>
              <a:t>communications</a:t>
            </a:r>
            <a:r>
              <a:rPr lang="de-DE" sz="850" dirty="0"/>
              <a:t> </a:t>
            </a:r>
            <a:r>
              <a:rPr lang="de-DE" sz="850" dirty="0" err="1"/>
              <a:t>security</a:t>
            </a:r>
            <a:r>
              <a:rPr lang="de-DE" sz="850" dirty="0"/>
              <a:t>. CCS '09: 16th ACM Conference on Computer and Communications Security 2009. Chicago Illinois USA, 09 11 2009 13 11 2009. New York, NY, USA: ACM, pp. 199–212.</a:t>
            </a:r>
          </a:p>
        </p:txBody>
      </p:sp>
    </p:spTree>
    <p:extLst>
      <p:ext uri="{BB962C8B-B14F-4D97-AF65-F5344CB8AC3E}">
        <p14:creationId xmlns:p14="http://schemas.microsoft.com/office/powerpoint/2010/main" val="104767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5195762" cy="610056"/>
          </a:xfrm>
        </p:spPr>
        <p:txBody>
          <a:bodyPr/>
          <a:lstStyle/>
          <a:p>
            <a:r>
              <a:rPr lang="de-DE" sz="4000" dirty="0"/>
              <a:t>Balloon Hashing</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33</a:t>
            </a:fld>
            <a:endParaRPr lang="de-DE" dirty="0"/>
          </a:p>
        </p:txBody>
      </p:sp>
      <p:sp>
        <p:nvSpPr>
          <p:cNvPr id="3" name="Inhaltsplatzhalter 2">
            <a:extLst>
              <a:ext uri="{FF2B5EF4-FFF2-40B4-BE49-F238E27FC236}">
                <a16:creationId xmlns:a16="http://schemas.microsoft.com/office/drawing/2014/main" id="{80A3C839-807B-8596-C9C9-ACFC90C1258C}"/>
              </a:ext>
            </a:extLst>
          </p:cNvPr>
          <p:cNvSpPr>
            <a:spLocks noGrp="1"/>
          </p:cNvSpPr>
          <p:nvPr>
            <p:ph idx="1"/>
          </p:nvPr>
        </p:nvSpPr>
        <p:spPr>
          <a:xfrm>
            <a:off x="1332286" y="2420888"/>
            <a:ext cx="10224000" cy="3816424"/>
          </a:xfrm>
        </p:spPr>
        <p:txBody>
          <a:bodyPr/>
          <a:lstStyle/>
          <a:p>
            <a:pPr marL="285750" indent="-285750">
              <a:buFont typeface="Arial" panose="020B0604020202020204" pitchFamily="34" charset="0"/>
              <a:buChar char="•"/>
            </a:pPr>
            <a:r>
              <a:rPr lang="de-DE" dirty="0"/>
              <a:t>Einführung</a:t>
            </a:r>
          </a:p>
          <a:p>
            <a:pPr marL="285750" indent="-285750">
              <a:buFont typeface="Arial" panose="020B0604020202020204" pitchFamily="34" charset="0"/>
              <a:buChar char="•"/>
            </a:pPr>
            <a:r>
              <a:rPr lang="de-DE" dirty="0"/>
              <a:t>Verwendete Syntax</a:t>
            </a:r>
          </a:p>
          <a:p>
            <a:pPr marL="285750" indent="-285750">
              <a:buFont typeface="Arial" panose="020B0604020202020204" pitchFamily="34" charset="0"/>
              <a:buChar char="•"/>
            </a:pPr>
            <a:r>
              <a:rPr lang="de-DE" dirty="0"/>
              <a:t>Implementierung und Funktionsweise</a:t>
            </a:r>
          </a:p>
          <a:p>
            <a:pPr marL="285750" indent="-285750">
              <a:buFont typeface="Arial" panose="020B0604020202020204" pitchFamily="34" charset="0"/>
              <a:buChar char="•"/>
            </a:pPr>
            <a:r>
              <a:rPr lang="de-DE" dirty="0"/>
              <a:t>Parallelisierte Anwendung</a:t>
            </a:r>
          </a:p>
          <a:p>
            <a:pPr marL="285750" indent="-285750">
              <a:buFont typeface="Arial" panose="020B0604020202020204" pitchFamily="34" charset="0"/>
              <a:buChar char="•"/>
            </a:pPr>
            <a:r>
              <a:rPr lang="de-DE" dirty="0"/>
              <a:t>Kollisionsresistenz, Preimage, und 2nd-Preimage Resistenz von Balloon</a:t>
            </a:r>
          </a:p>
          <a:p>
            <a:pPr marL="285750" indent="-285750">
              <a:buFont typeface="Arial" panose="020B0604020202020204" pitchFamily="34" charset="0"/>
              <a:buChar char="•"/>
            </a:pPr>
            <a:r>
              <a:rPr lang="de-DE" dirty="0"/>
              <a:t>Erfüllung der Sicherheitsziele </a:t>
            </a:r>
          </a:p>
        </p:txBody>
      </p:sp>
    </p:spTree>
    <p:extLst>
      <p:ext uri="{BB962C8B-B14F-4D97-AF65-F5344CB8AC3E}">
        <p14:creationId xmlns:p14="http://schemas.microsoft.com/office/powerpoint/2010/main" val="103394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B6562-B5C4-6175-3C63-AD13E91CF077}"/>
              </a:ext>
            </a:extLst>
          </p:cNvPr>
          <p:cNvSpPr>
            <a:spLocks noGrp="1"/>
          </p:cNvSpPr>
          <p:nvPr>
            <p:ph type="title"/>
          </p:nvPr>
        </p:nvSpPr>
        <p:spPr/>
        <p:txBody>
          <a:bodyPr/>
          <a:lstStyle/>
          <a:p>
            <a:r>
              <a:rPr lang="de-DE" dirty="0"/>
              <a:t>Einführung</a:t>
            </a:r>
          </a:p>
        </p:txBody>
      </p:sp>
      <p:sp>
        <p:nvSpPr>
          <p:cNvPr id="3" name="Inhaltsplatzhalter 2">
            <a:extLst>
              <a:ext uri="{FF2B5EF4-FFF2-40B4-BE49-F238E27FC236}">
                <a16:creationId xmlns:a16="http://schemas.microsoft.com/office/drawing/2014/main" id="{5B198F3C-4B61-F958-04B5-02218ED915EB}"/>
              </a:ext>
            </a:extLst>
          </p:cNvPr>
          <p:cNvSpPr>
            <a:spLocks noGrp="1"/>
          </p:cNvSpPr>
          <p:nvPr>
            <p:ph idx="1"/>
          </p:nvPr>
        </p:nvSpPr>
        <p:spPr>
          <a:xfrm>
            <a:off x="1344608" y="2088000"/>
            <a:ext cx="10224000" cy="3933287"/>
          </a:xfrm>
        </p:spPr>
        <p:txBody>
          <a:bodyPr/>
          <a:lstStyle/>
          <a:p>
            <a:pPr marL="285750" indent="-285750">
              <a:buFontTx/>
              <a:buChar char="-"/>
            </a:pPr>
            <a:r>
              <a:rPr lang="de-DE" dirty="0"/>
              <a:t>Eine „Key Derivation </a:t>
            </a:r>
            <a:r>
              <a:rPr lang="de-DE" dirty="0" err="1"/>
              <a:t>Function</a:t>
            </a:r>
            <a:r>
              <a:rPr lang="de-DE" dirty="0"/>
              <a:t>“ von Dan </a:t>
            </a:r>
            <a:r>
              <a:rPr lang="de-DE" dirty="0" err="1"/>
              <a:t>Boneh</a:t>
            </a:r>
            <a:r>
              <a:rPr lang="de-DE" dirty="0"/>
              <a:t>, Henry Corrigan-Gibbs und Stuart Schechter (2016)</a:t>
            </a:r>
            <a:r>
              <a:rPr lang="de-DE" sz="900" dirty="0"/>
              <a:t>[1]</a:t>
            </a:r>
          </a:p>
          <a:p>
            <a:pPr marL="285750" indent="-285750">
              <a:buFontTx/>
              <a:buChar char="-"/>
            </a:pPr>
            <a:r>
              <a:rPr lang="de-DE" dirty="0"/>
              <a:t>„Balloon“ </a:t>
            </a:r>
            <a:r>
              <a:rPr lang="de-DE" dirty="0">
                <a:latin typeface="Abadi" panose="020B0604020104020204" pitchFamily="34" charset="0"/>
              </a:rPr>
              <a:t>→ </a:t>
            </a:r>
            <a:r>
              <a:rPr lang="de-DE" dirty="0"/>
              <a:t>weil der Speicher „aufgeblasen“ wird (Schritt 1: Fill)</a:t>
            </a:r>
          </a:p>
          <a:p>
            <a:pPr marL="285750" indent="-285750">
              <a:buFontTx/>
              <a:buChar char="-"/>
            </a:pPr>
            <a:r>
              <a:rPr lang="de-DE" dirty="0"/>
              <a:t>Der Algorithmus beschreibt im Prinzip einen Betriebsmodus für eine darunterliegende Hashfunktion wie SHA-3</a:t>
            </a:r>
          </a:p>
          <a:p>
            <a:pPr marL="743381" lvl="1" indent="-285750">
              <a:buFontTx/>
              <a:buChar char="-"/>
            </a:pPr>
            <a:r>
              <a:rPr lang="de-DE" dirty="0"/>
              <a:t>Vergleichbar mit den Modi bei Verschlüsselungsalgorithmen </a:t>
            </a:r>
            <a:r>
              <a:rPr lang="de-DE" dirty="0">
                <a:latin typeface="Abadi" panose="020B0604020104020204" pitchFamily="34" charset="0"/>
              </a:rPr>
              <a:t>→ </a:t>
            </a:r>
            <a:r>
              <a:rPr lang="de-DE" dirty="0"/>
              <a:t>AES-ECB / AES-CBC / AES-CFB</a:t>
            </a:r>
            <a:r>
              <a:rPr lang="de-DE" sz="900" dirty="0"/>
              <a:t>[2]</a:t>
            </a:r>
            <a:r>
              <a:rPr lang="de-DE" dirty="0"/>
              <a:t> etc.</a:t>
            </a:r>
          </a:p>
          <a:p>
            <a:pPr marL="285750" indent="-285750">
              <a:buFontTx/>
              <a:buChar char="-"/>
            </a:pPr>
            <a:r>
              <a:rPr lang="de-DE" b="1" dirty="0"/>
              <a:t>Ziele</a:t>
            </a:r>
            <a:r>
              <a:rPr lang="de-DE" sz="900" b="1" dirty="0"/>
              <a:t>[1]</a:t>
            </a:r>
          </a:p>
          <a:p>
            <a:pPr marL="743381" lvl="1" indent="-285750">
              <a:buFontTx/>
              <a:buChar char="-"/>
            </a:pPr>
            <a:r>
              <a:rPr lang="de-DE" dirty="0"/>
              <a:t>Beweisbar Memory Hard (im Random Oracle Model)</a:t>
            </a:r>
          </a:p>
          <a:p>
            <a:pPr marL="743381" lvl="1" indent="-285750">
              <a:buFontTx/>
              <a:buChar char="-"/>
            </a:pPr>
            <a:r>
              <a:rPr lang="de-DE" dirty="0"/>
              <a:t>Passwort-unabhängiges Speicherzugriffsmuster</a:t>
            </a:r>
          </a:p>
          <a:p>
            <a:pPr marL="743381" lvl="1" indent="-285750">
              <a:buFontTx/>
              <a:buChar char="-"/>
            </a:pPr>
            <a:r>
              <a:rPr lang="de-DE" dirty="0"/>
              <a:t>Zu anderen modernen Passwort-Hashing-Funktionen vergleichbare Performance</a:t>
            </a:r>
          </a:p>
        </p:txBody>
      </p:sp>
      <p:sp>
        <p:nvSpPr>
          <p:cNvPr id="4" name="Datumsplatzhalter 3">
            <a:extLst>
              <a:ext uri="{FF2B5EF4-FFF2-40B4-BE49-F238E27FC236}">
                <a16:creationId xmlns:a16="http://schemas.microsoft.com/office/drawing/2014/main" id="{A34699B1-199C-30B8-B214-D4FC8462AC0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EB11CBFC-ACD5-5164-356D-CFBC1CC3310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7C74E6B-12FF-6119-9A0C-2B9FE8D00FA6}"/>
              </a:ext>
            </a:extLst>
          </p:cNvPr>
          <p:cNvSpPr>
            <a:spLocks noGrp="1"/>
          </p:cNvSpPr>
          <p:nvPr>
            <p:ph type="sldNum" sz="quarter" idx="12"/>
          </p:nvPr>
        </p:nvSpPr>
        <p:spPr/>
        <p:txBody>
          <a:bodyPr/>
          <a:lstStyle/>
          <a:p>
            <a:fld id="{242EEE4B-4F13-4B3B-896D-98344C2D1A3F}" type="slidenum">
              <a:rPr lang="de-DE" smtClean="0"/>
              <a:t>34</a:t>
            </a:fld>
            <a:endParaRPr lang="de-DE" dirty="0"/>
          </a:p>
        </p:txBody>
      </p:sp>
      <p:sp>
        <p:nvSpPr>
          <p:cNvPr id="9" name="Textfeld 8">
            <a:extLst>
              <a:ext uri="{FF2B5EF4-FFF2-40B4-BE49-F238E27FC236}">
                <a16:creationId xmlns:a16="http://schemas.microsoft.com/office/drawing/2014/main" id="{E87E482B-DEBB-FFFF-186E-431EB842D150}"/>
              </a:ext>
            </a:extLst>
          </p:cNvPr>
          <p:cNvSpPr txBox="1"/>
          <p:nvPr/>
        </p:nvSpPr>
        <p:spPr>
          <a:xfrm>
            <a:off x="623392" y="5752564"/>
            <a:ext cx="11017224" cy="484748"/>
          </a:xfrm>
          <a:prstGeom prst="rect">
            <a:avLst/>
          </a:prstGeom>
          <a:noFill/>
        </p:spPr>
        <p:txBody>
          <a:bodyPr wrap="square" rtlCol="0">
            <a:spAutoFit/>
          </a:bodyPr>
          <a:lstStyle/>
          <a:p>
            <a:r>
              <a:rPr lang="en-US" sz="850" b="0" i="0" u="none" strike="noStrike" baseline="0" dirty="0"/>
              <a:t>[1] </a:t>
            </a:r>
            <a:r>
              <a:rPr lang="en-US" sz="850" b="0" i="0" u="none" strike="noStrike" baseline="0" dirty="0" err="1"/>
              <a:t>Boneh</a:t>
            </a:r>
            <a:r>
              <a:rPr lang="en-US" sz="850" b="0" i="0" u="none" strike="noStrike" baseline="0" dirty="0"/>
              <a:t>, Dan; Corrigan-Gibbs, Henry; Schechter, Stuart (2016): Balloon Hashing: A Memory-Hard Function Providing Provable Protection Against Sequential Attacks. In Jung </a:t>
            </a:r>
            <a:r>
              <a:rPr lang="en-US" sz="850" b="0" i="0" u="none" strike="noStrike" baseline="0" dirty="0" err="1"/>
              <a:t>Hee</a:t>
            </a:r>
            <a:r>
              <a:rPr lang="en-US" sz="850" b="0" i="0" u="none" strike="noStrike" baseline="0" dirty="0"/>
              <a:t> </a:t>
            </a:r>
            <a:r>
              <a:rPr lang="en-US" sz="850" b="0" i="0" u="none" strike="noStrike" baseline="0" dirty="0" err="1"/>
              <a:t>Cheon</a:t>
            </a:r>
            <a:r>
              <a:rPr lang="en-US" sz="850" b="0" i="0" u="none" strike="noStrike" baseline="0" dirty="0"/>
              <a:t>, Tsuyoshi Takagi (Eds.): Advances in Cryptology – ASIACRYPT 2016, vol. 10031. Berlin, Heidelberg: Springer Berlin Heidelberg (Lecture Notes in Computer Science), pp. 220–248.</a:t>
            </a:r>
          </a:p>
          <a:p>
            <a:r>
              <a:rPr lang="en-US" sz="850" dirty="0"/>
              <a:t>[2] Menezes, Alfred J. (1996): Handbook of Applied Cryptography. Hoboken: CRC Press (Discrete Mathematics and Its Applications). Available online at https://ebookcentral.proquest.com/lib/kxp/detail.action?docID=1605633.</a:t>
            </a:r>
            <a:endParaRPr lang="de-DE" sz="850" dirty="0"/>
          </a:p>
        </p:txBody>
      </p:sp>
    </p:spTree>
    <p:extLst>
      <p:ext uri="{BB962C8B-B14F-4D97-AF65-F5344CB8AC3E}">
        <p14:creationId xmlns:p14="http://schemas.microsoft.com/office/powerpoint/2010/main" val="38071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9B6562-B5C4-6175-3C63-AD13E91CF077}"/>
              </a:ext>
            </a:extLst>
          </p:cNvPr>
          <p:cNvSpPr>
            <a:spLocks noGrp="1"/>
          </p:cNvSpPr>
          <p:nvPr>
            <p:ph type="title"/>
          </p:nvPr>
        </p:nvSpPr>
        <p:spPr/>
        <p:txBody>
          <a:bodyPr/>
          <a:lstStyle/>
          <a:p>
            <a:r>
              <a:rPr lang="de-DE" dirty="0"/>
              <a:t>Verwendete Syntax</a:t>
            </a:r>
            <a:r>
              <a:rPr lang="de-DE" sz="900" dirty="0"/>
              <a:t>[1]</a:t>
            </a:r>
          </a:p>
        </p:txBody>
      </p:sp>
      <p:sp>
        <p:nvSpPr>
          <p:cNvPr id="3" name="Inhaltsplatzhalter 2">
            <a:extLst>
              <a:ext uri="{FF2B5EF4-FFF2-40B4-BE49-F238E27FC236}">
                <a16:creationId xmlns:a16="http://schemas.microsoft.com/office/drawing/2014/main" id="{5B198F3C-4B61-F958-04B5-02218ED915EB}"/>
              </a:ext>
            </a:extLst>
          </p:cNvPr>
          <p:cNvSpPr>
            <a:spLocks noGrp="1"/>
          </p:cNvSpPr>
          <p:nvPr>
            <p:ph idx="1"/>
          </p:nvPr>
        </p:nvSpPr>
        <p:spPr/>
        <p:txBody>
          <a:bodyPr/>
          <a:lstStyle/>
          <a:p>
            <a:r>
              <a:rPr lang="de-DE" b="1" dirty="0"/>
              <a:t>Eingabeparameter:</a:t>
            </a:r>
          </a:p>
          <a:p>
            <a:endParaRPr lang="de-DE" dirty="0"/>
          </a:p>
          <a:p>
            <a:endParaRPr lang="de-DE" dirty="0"/>
          </a:p>
          <a:p>
            <a:endParaRPr lang="de-DE" dirty="0"/>
          </a:p>
          <a:p>
            <a:endParaRPr lang="de-DE" dirty="0"/>
          </a:p>
          <a:p>
            <a:endParaRPr lang="de-DE" dirty="0"/>
          </a:p>
          <a:p>
            <a:endParaRPr lang="de-DE" dirty="0"/>
          </a:p>
          <a:p>
            <a:endParaRPr lang="de-DE" dirty="0"/>
          </a:p>
          <a:p>
            <a:r>
              <a:rPr lang="de-DE" b="1" dirty="0"/>
              <a:t>Ausgabe: </a:t>
            </a:r>
            <a:r>
              <a:rPr lang="de-DE" dirty="0"/>
              <a:t>Bitstring mit fester Länge </a:t>
            </a:r>
            <a:r>
              <a:rPr lang="de-DE" dirty="0">
                <a:latin typeface="Abadi" panose="020B0604020104020204" pitchFamily="34" charset="0"/>
              </a:rPr>
              <a:t>→ </a:t>
            </a:r>
            <a:r>
              <a:rPr lang="de-DE" dirty="0"/>
              <a:t>abhängig vom verwendeten </a:t>
            </a:r>
            <a:r>
              <a:rPr lang="de-DE" dirty="0" err="1"/>
              <a:t>Hashing</a:t>
            </a:r>
            <a:r>
              <a:rPr lang="de-DE" dirty="0"/>
              <a:t>-Algorithmus</a:t>
            </a:r>
          </a:p>
        </p:txBody>
      </p:sp>
      <p:sp>
        <p:nvSpPr>
          <p:cNvPr id="4" name="Datumsplatzhalter 3">
            <a:extLst>
              <a:ext uri="{FF2B5EF4-FFF2-40B4-BE49-F238E27FC236}">
                <a16:creationId xmlns:a16="http://schemas.microsoft.com/office/drawing/2014/main" id="{A34699B1-199C-30B8-B214-D4FC8462AC0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EB11CBFC-ACD5-5164-356D-CFBC1CC3310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7C74E6B-12FF-6119-9A0C-2B9FE8D00FA6}"/>
              </a:ext>
            </a:extLst>
          </p:cNvPr>
          <p:cNvSpPr>
            <a:spLocks noGrp="1"/>
          </p:cNvSpPr>
          <p:nvPr>
            <p:ph type="sldNum" sz="quarter" idx="12"/>
          </p:nvPr>
        </p:nvSpPr>
        <p:spPr/>
        <p:txBody>
          <a:bodyPr/>
          <a:lstStyle/>
          <a:p>
            <a:fld id="{242EEE4B-4F13-4B3B-896D-98344C2D1A3F}" type="slidenum">
              <a:rPr lang="de-DE" smtClean="0"/>
              <a:t>35</a:t>
            </a:fld>
            <a:endParaRPr lang="de-DE" dirty="0"/>
          </a:p>
        </p:txBody>
      </p:sp>
      <mc:AlternateContent xmlns:mc="http://schemas.openxmlformats.org/markup-compatibility/2006" xmlns:a14="http://schemas.microsoft.com/office/drawing/2010/main">
        <mc:Choice Requires="a14">
          <p:graphicFrame>
            <p:nvGraphicFramePr>
              <p:cNvPr id="7" name="Tabelle 7">
                <a:extLst>
                  <a:ext uri="{FF2B5EF4-FFF2-40B4-BE49-F238E27FC236}">
                    <a16:creationId xmlns:a16="http://schemas.microsoft.com/office/drawing/2014/main" id="{30CD6F2E-2520-5D1C-410E-0BEDF68BFF2D}"/>
                  </a:ext>
                </a:extLst>
              </p:cNvPr>
              <p:cNvGraphicFramePr>
                <a:graphicFrameLocks noGrp="1"/>
              </p:cNvGraphicFramePr>
              <p:nvPr>
                <p:extLst>
                  <p:ext uri="{D42A27DB-BD31-4B8C-83A1-F6EECF244321}">
                    <p14:modId xmlns:p14="http://schemas.microsoft.com/office/powerpoint/2010/main" val="3666330505"/>
                  </p:ext>
                </p:extLst>
              </p:nvPr>
            </p:nvGraphicFramePr>
            <p:xfrm>
              <a:off x="1306334" y="2420888"/>
              <a:ext cx="10224000" cy="2722880"/>
            </p:xfrm>
            <a:graphic>
              <a:graphicData uri="http://schemas.openxmlformats.org/drawingml/2006/table">
                <a:tbl>
                  <a:tblPr bandRow="1">
                    <a:tableStyleId>{2D5ABB26-0587-4C30-8999-92F81FD0307C}</a:tableStyleId>
                  </a:tblPr>
                  <a:tblGrid>
                    <a:gridCol w="1515105">
                      <a:extLst>
                        <a:ext uri="{9D8B030D-6E8A-4147-A177-3AD203B41FA5}">
                          <a16:colId xmlns:a16="http://schemas.microsoft.com/office/drawing/2014/main" val="3809478109"/>
                        </a:ext>
                      </a:extLst>
                    </a:gridCol>
                    <a:gridCol w="1900247">
                      <a:extLst>
                        <a:ext uri="{9D8B030D-6E8A-4147-A177-3AD203B41FA5}">
                          <a16:colId xmlns:a16="http://schemas.microsoft.com/office/drawing/2014/main" val="1983659220"/>
                        </a:ext>
                      </a:extLst>
                    </a:gridCol>
                    <a:gridCol w="610794">
                      <a:extLst>
                        <a:ext uri="{9D8B030D-6E8A-4147-A177-3AD203B41FA5}">
                          <a16:colId xmlns:a16="http://schemas.microsoft.com/office/drawing/2014/main" val="3164145719"/>
                        </a:ext>
                      </a:extLst>
                    </a:gridCol>
                    <a:gridCol w="292387">
                      <a:extLst>
                        <a:ext uri="{9D8B030D-6E8A-4147-A177-3AD203B41FA5}">
                          <a16:colId xmlns:a16="http://schemas.microsoft.com/office/drawing/2014/main" val="2739203623"/>
                        </a:ext>
                      </a:extLst>
                    </a:gridCol>
                    <a:gridCol w="903181">
                      <a:extLst>
                        <a:ext uri="{9D8B030D-6E8A-4147-A177-3AD203B41FA5}">
                          <a16:colId xmlns:a16="http://schemas.microsoft.com/office/drawing/2014/main" val="4068384091"/>
                        </a:ext>
                      </a:extLst>
                    </a:gridCol>
                    <a:gridCol w="5002286">
                      <a:extLst>
                        <a:ext uri="{9D8B030D-6E8A-4147-A177-3AD203B41FA5}">
                          <a16:colId xmlns:a16="http://schemas.microsoft.com/office/drawing/2014/main" val="2878627186"/>
                        </a:ext>
                      </a:extLst>
                    </a:gridCol>
                  </a:tblGrid>
                  <a:tr h="370840">
                    <a:tc>
                      <a:txBody>
                        <a:bodyPr/>
                        <a:lstStyle/>
                        <a:p>
                          <a:endParaRPr lang="de-DE" sz="1400" dirty="0"/>
                        </a:p>
                      </a:txBody>
                      <a:tcPr anchor="ctr">
                        <a:lnL>
                          <a:noFill/>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400" b="0" dirty="0"/>
                            <a:t>Kurzbeschreibung</a:t>
                          </a:r>
                          <a:endParaRPr lang="de-DE"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3">
                      <a:txBody>
                        <a:bodyPr/>
                        <a:lstStyle/>
                        <a:p>
                          <a:pPr algn="ctr"/>
                          <a:r>
                            <a:rPr lang="de-DE" sz="1400" b="0" dirty="0"/>
                            <a:t>Variable im</a:t>
                          </a:r>
                        </a:p>
                        <a:p>
                          <a:r>
                            <a:rPr lang="de-DE" sz="1400" b="0" dirty="0"/>
                            <a:t>Beweis | Pseudocode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a:txBody>
                        <a:bodyPr/>
                        <a:lstStyle/>
                        <a:p>
                          <a:r>
                            <a:rPr lang="de-DE" sz="1400" b="0" dirty="0"/>
                            <a:t>Beschreibung</a:t>
                          </a:r>
                          <a:endParaRPr lang="de-DE" sz="1200" b="0" dirty="0"/>
                        </a:p>
                      </a:txBody>
                      <a:tcPr anchor="ctr">
                        <a:lnL w="127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410996"/>
                      </a:ext>
                    </a:extLst>
                  </a:tr>
                  <a:tr h="370840">
                    <a:tc>
                      <a:txBody>
                        <a:bodyPr/>
                        <a:lstStyle/>
                        <a:p>
                          <a:r>
                            <a:rPr lang="de-DE" sz="1400" b="1" dirty="0"/>
                            <a:t>Passwort</a:t>
                          </a:r>
                        </a:p>
                      </a:txBody>
                      <a:tcPr anchor="ctr">
                        <a:lnL>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gridSpan="2">
                      <a:txBody>
                        <a:bodyPr/>
                        <a:lstStyle/>
                        <a:p>
                          <a:pPr/>
                          <a14:m>
                            <m:oMathPara xmlns:m="http://schemas.openxmlformats.org/officeDocument/2006/math">
                              <m:oMathParaPr>
                                <m:jc m:val="centerGroup"/>
                              </m:oMathParaPr>
                              <m:oMath xmlns:m="http://schemas.openxmlformats.org/officeDocument/2006/math">
                                <m:r>
                                  <a:rPr lang="de-DE" sz="1400" b="0" smtClean="0">
                                    <a:latin typeface="Cambria Math" panose="02040503050406030204" pitchFamily="18" charset="0"/>
                                  </a:rPr>
                                  <m:t>𝑝𝑎𝑠𝑠𝑤𝑑</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𝑝𝑎𝑠𝑠𝑤𝑑</m:t>
                                </m:r>
                              </m:oMath>
                            </m:oMathPara>
                          </a14:m>
                          <a:endParaRPr lang="de-DE" dirty="0"/>
                        </a:p>
                      </a:txBody>
                      <a:tcPr/>
                    </a:tc>
                    <a:tc>
                      <a:txBody>
                        <a:bodyPr/>
                        <a:lstStyle/>
                        <a:p>
                          <a:pPr/>
                          <a14:m>
                            <m:oMathPara xmlns:m="http://schemas.openxmlformats.org/officeDocument/2006/math">
                              <m:oMathParaPr>
                                <m:jc m:val="centerGroup"/>
                              </m:oMathParaPr>
                              <m:oMath xmlns:m="http://schemas.openxmlformats.org/officeDocument/2006/math">
                                <m:r>
                                  <a:rPr lang="de-DE" sz="1400" i="1" dirty="0" smtClean="0">
                                    <a:latin typeface="Cambria Math" panose="02040503050406030204" pitchFamily="18" charset="0"/>
                                  </a:rPr>
                                  <m:t>𝑝𝑎𝑠𝑠𝑤𝑜𝑟𝑑</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400" dirty="0"/>
                            <a:t>Ein Passwort bzw. Eingabedaten</a:t>
                          </a:r>
                        </a:p>
                      </a:txBody>
                      <a:tcPr anchor="ctr">
                        <a:lnL w="127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95894344"/>
                      </a:ext>
                    </a:extLst>
                  </a:tr>
                  <a:tr h="370840">
                    <a:tc>
                      <a:txBody>
                        <a:bodyPr/>
                        <a:lstStyle/>
                        <a:p>
                          <a:r>
                            <a:rPr lang="de-DE" sz="1400" b="1" dirty="0"/>
                            <a:t>Salt</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3">
                      <a:txBody>
                        <a:bodyPr/>
                        <a:lstStyle/>
                        <a:p>
                          <a:pPr/>
                          <a14:m>
                            <m:oMathPara xmlns:m="http://schemas.openxmlformats.org/officeDocument/2006/math">
                              <m:oMathParaPr>
                                <m:jc m:val="centerGroup"/>
                              </m:oMathParaPr>
                              <m:oMath xmlns:m="http://schemas.openxmlformats.org/officeDocument/2006/math">
                                <m:r>
                                  <a:rPr lang="de-DE" sz="1400" b="0" smtClean="0">
                                    <a:latin typeface="Cambria Math" panose="02040503050406030204" pitchFamily="18" charset="0"/>
                                  </a:rPr>
                                  <m:t>𝑠𝑎𝑙𝑡</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𝑠𝑎𝑙𝑡</m:t>
                                </m:r>
                              </m:oMath>
                            </m:oMathPara>
                          </a14:m>
                          <a:endParaRPr lang="de-DE" dirty="0"/>
                        </a:p>
                      </a:txBody>
                      <a:tcPr/>
                    </a:tc>
                    <a:tc hMerge="1">
                      <a:txBody>
                        <a:bodyPr/>
                        <a:lstStyle/>
                        <a:p>
                          <a:endParaRPr lang="de-DE"/>
                        </a:p>
                      </a:txBody>
                      <a:tcPr/>
                    </a:tc>
                    <a:tc>
                      <a:txBody>
                        <a:bodyPr/>
                        <a:lstStyle/>
                        <a:p>
                          <a:r>
                            <a:rPr lang="de-DE" sz="1400" dirty="0"/>
                            <a:t>Ein mit ausreichender Zufälligkeit generierter Salt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27840550"/>
                      </a:ext>
                    </a:extLst>
                  </a:tr>
                  <a:tr h="477461">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400" b="1" dirty="0"/>
                            <a:t>Time Parameter</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de-DE" sz="1400" dirty="0"/>
                            <a:t>Anzahl der Iterationen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1400" b="0" smtClean="0">
                                    <a:latin typeface="Cambria Math" panose="02040503050406030204" pitchFamily="18" charset="0"/>
                                  </a:rPr>
                                  <m:t>𝑟</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2">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𝑅</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de-DE"/>
                        </a:p>
                      </a:txBody>
                      <a:tcPr/>
                    </a:tc>
                    <a:tc>
                      <a:txBody>
                        <a:bodyPr/>
                        <a:lstStyle/>
                        <a:p>
                          <a:r>
                            <a:rPr lang="de-DE" sz="1400" dirty="0"/>
                            <a:t>Je größer dieser Parameter desto länger dauert die Berechnung. Passt die „Kosten“ der Berechnung an, ohne den Speicherbedarf zu erhöhen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7253340"/>
                      </a:ext>
                    </a:extLst>
                  </a:tr>
                  <a:tr h="37084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400" b="1" dirty="0"/>
                            <a:t>Space Parameter</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de-DE" sz="1400" dirty="0"/>
                            <a:t>Puffergröße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r>
                                  <a:rPr lang="de-DE" sz="1400" b="0" smtClean="0">
                                    <a:latin typeface="Cambria Math" panose="02040503050406030204" pitchFamily="18" charset="0"/>
                                  </a:rPr>
                                  <m:t>𝑛</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rPr>
                                  <m:t>𝑁</m:t>
                                </m:r>
                              </m:oMath>
                            </m:oMathPara>
                          </a14:m>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de-DE"/>
                        </a:p>
                      </a:txBody>
                      <a:tcPr/>
                    </a:tc>
                    <a:tc>
                      <a:txBody>
                        <a:bodyPr/>
                        <a:lstStyle/>
                        <a:p>
                          <a:r>
                            <a:rPr lang="de-DE" sz="1400" dirty="0"/>
                            <a:t>Anzahl von Speicherblöcken die die Funktion während der Berechnung benötigt. Mit </a:t>
                          </a:r>
                          <a14:m>
                            <m:oMath xmlns:m="http://schemas.openxmlformats.org/officeDocument/2006/math">
                              <m:r>
                                <a:rPr lang="de-DE" sz="1400" dirty="0" smtClean="0">
                                  <a:latin typeface="Cambria Math" panose="02040503050406030204" pitchFamily="18" charset="0"/>
                                </a:rPr>
                                <m:t>𝑛</m:t>
                              </m:r>
                              <m:r>
                                <a:rPr lang="de-DE" sz="1400" dirty="0" smtClean="0">
                                  <a:latin typeface="Cambria Math" panose="02040503050406030204" pitchFamily="18" charset="0"/>
                                </a:rPr>
                                <m:t> </m:t>
                              </m:r>
                            </m:oMath>
                          </a14:m>
                          <a:r>
                            <a:rPr lang="de-DE" sz="1400" dirty="0"/>
                            <a:t>oder mehr Speicher sollte die Funktion einfach zu berechnen sein, sonst schwer</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487767404"/>
                      </a:ext>
                    </a:extLst>
                  </a:tr>
                </a:tbl>
              </a:graphicData>
            </a:graphic>
          </p:graphicFrame>
        </mc:Choice>
        <mc:Fallback xmlns="">
          <p:graphicFrame>
            <p:nvGraphicFramePr>
              <p:cNvPr id="7" name="Tabelle 7">
                <a:extLst>
                  <a:ext uri="{FF2B5EF4-FFF2-40B4-BE49-F238E27FC236}">
                    <a16:creationId xmlns:a16="http://schemas.microsoft.com/office/drawing/2014/main" id="{30CD6F2E-2520-5D1C-410E-0BEDF68BFF2D}"/>
                  </a:ext>
                </a:extLst>
              </p:cNvPr>
              <p:cNvGraphicFramePr>
                <a:graphicFrameLocks noGrp="1"/>
              </p:cNvGraphicFramePr>
              <p:nvPr>
                <p:extLst>
                  <p:ext uri="{D42A27DB-BD31-4B8C-83A1-F6EECF244321}">
                    <p14:modId xmlns:p14="http://schemas.microsoft.com/office/powerpoint/2010/main" val="3666330505"/>
                  </p:ext>
                </p:extLst>
              </p:nvPr>
            </p:nvGraphicFramePr>
            <p:xfrm>
              <a:off x="1306334" y="2420888"/>
              <a:ext cx="10224000" cy="2722880"/>
            </p:xfrm>
            <a:graphic>
              <a:graphicData uri="http://schemas.openxmlformats.org/drawingml/2006/table">
                <a:tbl>
                  <a:tblPr bandRow="1">
                    <a:tableStyleId>{2D5ABB26-0587-4C30-8999-92F81FD0307C}</a:tableStyleId>
                  </a:tblPr>
                  <a:tblGrid>
                    <a:gridCol w="1515105">
                      <a:extLst>
                        <a:ext uri="{9D8B030D-6E8A-4147-A177-3AD203B41FA5}">
                          <a16:colId xmlns:a16="http://schemas.microsoft.com/office/drawing/2014/main" val="3809478109"/>
                        </a:ext>
                      </a:extLst>
                    </a:gridCol>
                    <a:gridCol w="1900247">
                      <a:extLst>
                        <a:ext uri="{9D8B030D-6E8A-4147-A177-3AD203B41FA5}">
                          <a16:colId xmlns:a16="http://schemas.microsoft.com/office/drawing/2014/main" val="1983659220"/>
                        </a:ext>
                      </a:extLst>
                    </a:gridCol>
                    <a:gridCol w="610794">
                      <a:extLst>
                        <a:ext uri="{9D8B030D-6E8A-4147-A177-3AD203B41FA5}">
                          <a16:colId xmlns:a16="http://schemas.microsoft.com/office/drawing/2014/main" val="3164145719"/>
                        </a:ext>
                      </a:extLst>
                    </a:gridCol>
                    <a:gridCol w="292387">
                      <a:extLst>
                        <a:ext uri="{9D8B030D-6E8A-4147-A177-3AD203B41FA5}">
                          <a16:colId xmlns:a16="http://schemas.microsoft.com/office/drawing/2014/main" val="2739203623"/>
                        </a:ext>
                      </a:extLst>
                    </a:gridCol>
                    <a:gridCol w="903181">
                      <a:extLst>
                        <a:ext uri="{9D8B030D-6E8A-4147-A177-3AD203B41FA5}">
                          <a16:colId xmlns:a16="http://schemas.microsoft.com/office/drawing/2014/main" val="4068384091"/>
                        </a:ext>
                      </a:extLst>
                    </a:gridCol>
                    <a:gridCol w="5002286">
                      <a:extLst>
                        <a:ext uri="{9D8B030D-6E8A-4147-A177-3AD203B41FA5}">
                          <a16:colId xmlns:a16="http://schemas.microsoft.com/office/drawing/2014/main" val="2878627186"/>
                        </a:ext>
                      </a:extLst>
                    </a:gridCol>
                  </a:tblGrid>
                  <a:tr h="518160">
                    <a:tc>
                      <a:txBody>
                        <a:bodyPr/>
                        <a:lstStyle/>
                        <a:p>
                          <a:endParaRPr lang="de-DE" sz="1400" dirty="0"/>
                        </a:p>
                      </a:txBody>
                      <a:tcPr anchor="ctr">
                        <a:lnL>
                          <a:noFill/>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400" b="0" dirty="0"/>
                            <a:t>Kurzbeschreibung</a:t>
                          </a:r>
                          <a:endParaRPr lang="de-DE"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gridSpan="3">
                      <a:txBody>
                        <a:bodyPr/>
                        <a:lstStyle/>
                        <a:p>
                          <a:pPr algn="ctr"/>
                          <a:r>
                            <a:rPr lang="de-DE" sz="1400" b="0" dirty="0"/>
                            <a:t>Variable im</a:t>
                          </a:r>
                        </a:p>
                        <a:p>
                          <a:r>
                            <a:rPr lang="de-DE" sz="1400" b="0" dirty="0"/>
                            <a:t>Beweis | Pseudocode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a:txBody>
                        <a:bodyPr/>
                        <a:lstStyle/>
                        <a:p>
                          <a:r>
                            <a:rPr lang="de-DE" sz="1400" b="0" dirty="0"/>
                            <a:t>Beschreibung</a:t>
                          </a:r>
                          <a:endParaRPr lang="de-DE" sz="1200" b="0" dirty="0"/>
                        </a:p>
                      </a:txBody>
                      <a:tcPr anchor="ctr">
                        <a:lnL w="127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410996"/>
                      </a:ext>
                    </a:extLst>
                  </a:tr>
                  <a:tr h="370840">
                    <a:tc>
                      <a:txBody>
                        <a:bodyPr/>
                        <a:lstStyle/>
                        <a:p>
                          <a:r>
                            <a:rPr lang="de-DE" sz="1400" b="1" dirty="0"/>
                            <a:t>Passwort</a:t>
                          </a:r>
                        </a:p>
                      </a:txBody>
                      <a:tcPr anchor="ctr">
                        <a:lnL>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gridSpan="2">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9054" t="-144262" r="-656757" b="-508197"/>
                          </a:stretch>
                        </a:blipFill>
                      </a:tcPr>
                    </a:tc>
                    <a:tc hMerge="1">
                      <a:txBody>
                        <a:bodyPr/>
                        <a:lstStyle/>
                        <a:p>
                          <a:pPr/>
                          <a14:m xmlns:a14="http://schemas.microsoft.com/office/drawing/2010/main">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𝑝𝑎𝑠𝑠𝑤𝑑</m:t>
                                </m:r>
                              </m:oMath>
                            </m:oMathPara>
                          </a14:m>
                          <a:endParaRPr lang="de-DE" dirty="0"/>
                        </a:p>
                      </a:txBody>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79054" t="-144262" r="-556757" b="-508197"/>
                          </a:stretch>
                        </a:blipFill>
                      </a:tcPr>
                    </a:tc>
                    <a:tc>
                      <a:txBody>
                        <a:bodyPr/>
                        <a:lstStyle/>
                        <a:p>
                          <a:r>
                            <a:rPr lang="de-DE" sz="1400" dirty="0"/>
                            <a:t>Ein Passwort bzw. Eingabedaten</a:t>
                          </a:r>
                        </a:p>
                      </a:txBody>
                      <a:tcPr anchor="ctr">
                        <a:lnL w="127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95894344"/>
                      </a:ext>
                    </a:extLst>
                  </a:tr>
                  <a:tr h="370840">
                    <a:tc>
                      <a:txBody>
                        <a:bodyPr/>
                        <a:lstStyle/>
                        <a:p>
                          <a:r>
                            <a:rPr lang="de-DE" sz="1400" b="1" dirty="0"/>
                            <a:t>Salt</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3">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27" t="-244262" r="-278378" b="-408197"/>
                          </a:stretch>
                        </a:blipFill>
                      </a:tcPr>
                    </a:tc>
                    <a:tc hMerge="1">
                      <a:txBody>
                        <a:bodyPr/>
                        <a:lstStyle/>
                        <a:p>
                          <a:pPr/>
                          <a14:m xmlns:a14="http://schemas.microsoft.com/office/drawing/2010/main">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𝑠𝑎𝑙𝑡</m:t>
                                </m:r>
                              </m:oMath>
                            </m:oMathPara>
                          </a14:m>
                          <a:endParaRPr lang="de-DE" dirty="0"/>
                        </a:p>
                      </a:txBody>
                      <a:tcPr/>
                    </a:tc>
                    <a:tc hMerge="1">
                      <a:txBody>
                        <a:bodyPr/>
                        <a:lstStyle/>
                        <a:p>
                          <a:endParaRPr lang="de-DE"/>
                        </a:p>
                      </a:txBody>
                      <a:tcPr/>
                    </a:tc>
                    <a:tc>
                      <a:txBody>
                        <a:bodyPr/>
                        <a:lstStyle/>
                        <a:p>
                          <a:r>
                            <a:rPr lang="de-DE" sz="1400" dirty="0"/>
                            <a:t>Ein mit ausreichender Zufälligkeit generierter Salt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27840550"/>
                      </a:ext>
                    </a:extLst>
                  </a:tr>
                  <a:tr h="73152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400" b="1" dirty="0"/>
                            <a:t>Time Parameter</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de-DE" sz="1400" dirty="0"/>
                            <a:t>Anzahl der Iterationen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561000" t="-175000" r="-1020000" b="-107500"/>
                          </a:stretch>
                        </a:blipFill>
                      </a:tcPr>
                    </a:tc>
                    <a:tc gridSpan="2">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337245" t="-175000" r="-420408" b="-107500"/>
                          </a:stretch>
                        </a:blipFill>
                      </a:tcPr>
                    </a:tc>
                    <a:tc hMerge="1">
                      <a:txBody>
                        <a:bodyPr/>
                        <a:lstStyle/>
                        <a:p>
                          <a:endParaRPr lang="de-DE"/>
                        </a:p>
                      </a:txBody>
                      <a:tcPr/>
                    </a:tc>
                    <a:tc>
                      <a:txBody>
                        <a:bodyPr/>
                        <a:lstStyle/>
                        <a:p>
                          <a:r>
                            <a:rPr lang="de-DE" sz="1400" dirty="0"/>
                            <a:t>Je größer dieser Parameter desto länger dauert die Berechnung. Passt die „Kosten“ der Berechnung an, ohne den Speicherbedarf zu erhöhen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87253340"/>
                      </a:ext>
                    </a:extLst>
                  </a:tr>
                  <a:tr h="73152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400" b="1" dirty="0"/>
                            <a:t>Space Parameter</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de-DE" sz="1400" dirty="0"/>
                            <a:t>Puffergröße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561000" t="-275000" r="-1020000" b="-7500"/>
                          </a:stretch>
                        </a:blipFill>
                      </a:tcPr>
                    </a:tc>
                    <a:tc gridSpan="2">
                      <a:txBody>
                        <a:bodyPr/>
                        <a:lstStyle/>
                        <a:p>
                          <a:endParaRPr lang="de-D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blipFill>
                          <a:blip r:embed="rId3"/>
                          <a:stretch>
                            <a:fillRect l="-337245" t="-275000" r="-420408" b="-7500"/>
                          </a:stretch>
                        </a:blipFill>
                      </a:tcPr>
                    </a:tc>
                    <a:tc hMerge="1">
                      <a:txBody>
                        <a:bodyPr/>
                        <a:lstStyle/>
                        <a:p>
                          <a:endParaRPr lang="de-DE"/>
                        </a:p>
                      </a:txBody>
                      <a:tcPr/>
                    </a:tc>
                    <a:tc>
                      <a:txBody>
                        <a:bodyPr/>
                        <a:lstStyle/>
                        <a:p>
                          <a:endParaRPr lang="de-DE"/>
                        </a:p>
                      </a:txBody>
                      <a:tcPr anchor="ctr">
                        <a:lnL w="12700" cap="flat" cmpd="sng" algn="ctr">
                          <a:solidFill>
                            <a:schemeClr val="tx1"/>
                          </a:solidFill>
                          <a:prstDash val="solid"/>
                          <a:round/>
                          <a:headEnd type="none" w="med" len="med"/>
                          <a:tailEnd type="none" w="med" len="med"/>
                        </a:lnL>
                        <a:blipFill>
                          <a:blip r:embed="rId3"/>
                          <a:stretch>
                            <a:fillRect l="-104385" t="-275000" r="-365" b="-7500"/>
                          </a:stretch>
                        </a:blipFill>
                      </a:tcPr>
                    </a:tc>
                    <a:extLst>
                      <a:ext uri="{0D108BD9-81ED-4DB2-BD59-A6C34878D82A}">
                        <a16:rowId xmlns:a16="http://schemas.microsoft.com/office/drawing/2014/main" val="2487767404"/>
                      </a:ext>
                    </a:extLst>
                  </a:tr>
                </a:tbl>
              </a:graphicData>
            </a:graphic>
          </p:graphicFrame>
        </mc:Fallback>
      </mc:AlternateContent>
      <p:sp>
        <p:nvSpPr>
          <p:cNvPr id="8" name="Textfeld 7">
            <a:extLst>
              <a:ext uri="{FF2B5EF4-FFF2-40B4-BE49-F238E27FC236}">
                <a16:creationId xmlns:a16="http://schemas.microsoft.com/office/drawing/2014/main" id="{24A17E94-9CEF-48D2-C7DF-2A81437033A8}"/>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507576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5585504-DE74-E203-40C7-46BD4374A09F}"/>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475F91CE-C852-6FFE-BD2F-7553FD17A9C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D05C072-5D75-AA5D-1439-04148354A51B}"/>
              </a:ext>
            </a:extLst>
          </p:cNvPr>
          <p:cNvSpPr>
            <a:spLocks noGrp="1"/>
          </p:cNvSpPr>
          <p:nvPr>
            <p:ph type="sldNum" sz="quarter" idx="12"/>
          </p:nvPr>
        </p:nvSpPr>
        <p:spPr/>
        <p:txBody>
          <a:bodyPr/>
          <a:lstStyle/>
          <a:p>
            <a:fld id="{242EEE4B-4F13-4B3B-896D-98344C2D1A3F}" type="slidenum">
              <a:rPr lang="de-DE" smtClean="0"/>
              <a:t>36</a:t>
            </a:fld>
            <a:endParaRPr lang="de-DE" dirty="0"/>
          </a:p>
        </p:txBody>
      </p:sp>
      <p:pic>
        <p:nvPicPr>
          <p:cNvPr id="10" name="Grafik 9" descr="Ein Bild, das Text enthält.&#10;&#10;Automatisch generierte Beschreibung">
            <a:extLst>
              <a:ext uri="{FF2B5EF4-FFF2-40B4-BE49-F238E27FC236}">
                <a16:creationId xmlns:a16="http://schemas.microsoft.com/office/drawing/2014/main" id="{49405400-8429-E8EF-470D-E4E189532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4581" y="1179280"/>
            <a:ext cx="6594845" cy="4689414"/>
          </a:xfrm>
          <a:prstGeom prst="rect">
            <a:avLst/>
          </a:prstGeom>
        </p:spPr>
      </p:pic>
      <p:sp>
        <p:nvSpPr>
          <p:cNvPr id="12" name="Rechteck: gefaltete Ecke 11">
            <a:extLst>
              <a:ext uri="{FF2B5EF4-FFF2-40B4-BE49-F238E27FC236}">
                <a16:creationId xmlns:a16="http://schemas.microsoft.com/office/drawing/2014/main" id="{ED46FBA4-5A3F-A9E4-EB2F-AC334B723EBF}"/>
              </a:ext>
            </a:extLst>
          </p:cNvPr>
          <p:cNvSpPr/>
          <p:nvPr/>
        </p:nvSpPr>
        <p:spPr>
          <a:xfrm>
            <a:off x="8760296" y="2708920"/>
            <a:ext cx="2880320" cy="144016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de-DE" dirty="0"/>
          </a:p>
          <a:p>
            <a:pPr algn="ctr"/>
            <a:r>
              <a:rPr lang="de-DE" dirty="0"/>
              <a:t>Mit Hash(…) ist hier eine konventionelle Hash-Funktion gemeint</a:t>
            </a:r>
          </a:p>
          <a:p>
            <a:pPr algn="ctr"/>
            <a:r>
              <a:rPr lang="de-DE" dirty="0"/>
              <a:t>(z.B. SHA-256)</a:t>
            </a:r>
          </a:p>
        </p:txBody>
      </p:sp>
      <p:sp>
        <p:nvSpPr>
          <p:cNvPr id="2" name="Textfeld 1">
            <a:extLst>
              <a:ext uri="{FF2B5EF4-FFF2-40B4-BE49-F238E27FC236}">
                <a16:creationId xmlns:a16="http://schemas.microsoft.com/office/drawing/2014/main" id="{AAD9E081-0039-1C76-9FE5-EF31C72A5FEB}"/>
              </a:ext>
            </a:extLst>
          </p:cNvPr>
          <p:cNvSpPr txBox="1"/>
          <p:nvPr/>
        </p:nvSpPr>
        <p:spPr>
          <a:xfrm>
            <a:off x="623392" y="5949280"/>
            <a:ext cx="11017224" cy="484748"/>
          </a:xfrm>
          <a:prstGeom prst="rect">
            <a:avLst/>
          </a:prstGeom>
          <a:noFill/>
        </p:spPr>
        <p:txBody>
          <a:bodyPr wrap="square" rtlCol="0">
            <a:spAutoFit/>
          </a:bodyPr>
          <a:lstStyle/>
          <a:p>
            <a:r>
              <a:rPr lang="en-US" sz="850" dirty="0" err="1"/>
              <a:t>vgl</a:t>
            </a:r>
            <a:r>
              <a:rPr lang="en-US" sz="850" dirty="0"/>
              <a:t>.</a:t>
            </a:r>
            <a:r>
              <a:rPr lang="en-US" sz="850" b="0" i="0" u="none" strike="noStrike" baseline="0" dirty="0"/>
              <a:t>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037139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5585504-DE74-E203-40C7-46BD4374A09F}"/>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475F91CE-C852-6FFE-BD2F-7553FD17A9C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D05C072-5D75-AA5D-1439-04148354A51B}"/>
              </a:ext>
            </a:extLst>
          </p:cNvPr>
          <p:cNvSpPr>
            <a:spLocks noGrp="1"/>
          </p:cNvSpPr>
          <p:nvPr>
            <p:ph type="sldNum" sz="quarter" idx="12"/>
          </p:nvPr>
        </p:nvSpPr>
        <p:spPr/>
        <p:txBody>
          <a:bodyPr/>
          <a:lstStyle/>
          <a:p>
            <a:fld id="{242EEE4B-4F13-4B3B-896D-98344C2D1A3F}" type="slidenum">
              <a:rPr lang="de-DE" smtClean="0"/>
              <a:t>37</a:t>
            </a:fld>
            <a:endParaRPr lang="de-DE" dirty="0"/>
          </a:p>
        </p:txBody>
      </p:sp>
      <p:pic>
        <p:nvPicPr>
          <p:cNvPr id="2" name="animation_with_code">
            <a:hlinkClick r:id="" action="ppaction://media"/>
            <a:extLst>
              <a:ext uri="{FF2B5EF4-FFF2-40B4-BE49-F238E27FC236}">
                <a16:creationId xmlns:a16="http://schemas.microsoft.com/office/drawing/2014/main" id="{6C24931B-DD63-6C01-DEDD-B903F5141F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609" y="0"/>
            <a:ext cx="12192000" cy="6858000"/>
          </a:xfrm>
          <a:prstGeom prst="rect">
            <a:avLst/>
          </a:prstGeom>
        </p:spPr>
      </p:pic>
    </p:spTree>
    <p:extLst>
      <p:ext uri="{BB962C8B-B14F-4D97-AF65-F5344CB8AC3E}">
        <p14:creationId xmlns:p14="http://schemas.microsoft.com/office/powerpoint/2010/main" val="1336170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5585504-DE74-E203-40C7-46BD4374A09F}"/>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475F91CE-C852-6FFE-BD2F-7553FD17A9C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D05C072-5D75-AA5D-1439-04148354A51B}"/>
              </a:ext>
            </a:extLst>
          </p:cNvPr>
          <p:cNvSpPr>
            <a:spLocks noGrp="1"/>
          </p:cNvSpPr>
          <p:nvPr>
            <p:ph type="sldNum" sz="quarter" idx="12"/>
          </p:nvPr>
        </p:nvSpPr>
        <p:spPr/>
        <p:txBody>
          <a:bodyPr/>
          <a:lstStyle/>
          <a:p>
            <a:fld id="{242EEE4B-4F13-4B3B-896D-98344C2D1A3F}" type="slidenum">
              <a:rPr lang="de-DE" smtClean="0"/>
              <a:t>38</a:t>
            </a:fld>
            <a:endParaRPr lang="de-DE" dirty="0"/>
          </a:p>
        </p:txBody>
      </p:sp>
      <p:sp>
        <p:nvSpPr>
          <p:cNvPr id="2" name="Titel 1">
            <a:extLst>
              <a:ext uri="{FF2B5EF4-FFF2-40B4-BE49-F238E27FC236}">
                <a16:creationId xmlns:a16="http://schemas.microsoft.com/office/drawing/2014/main" id="{965944EE-2C37-C2B9-3881-CBDD3FD8073A}"/>
              </a:ext>
            </a:extLst>
          </p:cNvPr>
          <p:cNvSpPr>
            <a:spLocks noGrp="1"/>
          </p:cNvSpPr>
          <p:nvPr>
            <p:ph type="title"/>
          </p:nvPr>
        </p:nvSpPr>
        <p:spPr>
          <a:xfrm>
            <a:off x="1296000" y="1522800"/>
            <a:ext cx="10224000" cy="394032"/>
          </a:xfrm>
        </p:spPr>
        <p:txBody>
          <a:bodyPr/>
          <a:lstStyle/>
          <a:p>
            <a:r>
              <a:rPr lang="de-DE" dirty="0"/>
              <a:t>Implementierung</a:t>
            </a:r>
            <a:r>
              <a:rPr lang="de-DE" sz="900" dirty="0"/>
              <a:t>[1]</a:t>
            </a:r>
          </a:p>
        </p:txBody>
      </p:sp>
      <p:sp>
        <p:nvSpPr>
          <p:cNvPr id="3" name="Textfeld 2">
            <a:extLst>
              <a:ext uri="{FF2B5EF4-FFF2-40B4-BE49-F238E27FC236}">
                <a16:creationId xmlns:a16="http://schemas.microsoft.com/office/drawing/2014/main" id="{A3ECD3B8-7C1D-C463-6CBB-62D6273FAE8D}"/>
              </a:ext>
            </a:extLst>
          </p:cNvPr>
          <p:cNvSpPr txBox="1"/>
          <p:nvPr/>
        </p:nvSpPr>
        <p:spPr>
          <a:xfrm>
            <a:off x="1296000" y="2060848"/>
            <a:ext cx="10227573" cy="2862322"/>
          </a:xfrm>
          <a:prstGeom prst="rect">
            <a:avLst/>
          </a:prstGeom>
          <a:noFill/>
        </p:spPr>
        <p:txBody>
          <a:bodyPr wrap="square" rtlCol="0">
            <a:spAutoFit/>
          </a:bodyPr>
          <a:lstStyle/>
          <a:p>
            <a:pPr marL="342900" indent="-342900">
              <a:buAutoNum type="arabicPeriod"/>
            </a:pPr>
            <a:r>
              <a:rPr lang="de-DE" b="1" dirty="0"/>
              <a:t>Expand</a:t>
            </a:r>
            <a:r>
              <a:rPr lang="de-DE" dirty="0"/>
              <a:t>	</a:t>
            </a:r>
            <a:r>
              <a:rPr lang="de-DE" dirty="0">
                <a:latin typeface="Abadi" panose="020B0604020104020204" pitchFamily="34" charset="0"/>
              </a:rPr>
              <a:t>→</a:t>
            </a:r>
            <a:endParaRPr lang="de-DE" dirty="0"/>
          </a:p>
          <a:p>
            <a:endParaRPr lang="de-DE" dirty="0"/>
          </a:p>
          <a:p>
            <a:endParaRPr lang="de-DE" dirty="0"/>
          </a:p>
          <a:p>
            <a:endParaRPr lang="de-DE" dirty="0"/>
          </a:p>
          <a:p>
            <a:pPr marL="342900" indent="-342900">
              <a:buFont typeface="+mj-lt"/>
              <a:buAutoNum type="arabicPeriod" startAt="2"/>
            </a:pPr>
            <a:r>
              <a:rPr lang="de-DE" b="1" dirty="0"/>
              <a:t>Mix</a:t>
            </a:r>
            <a:r>
              <a:rPr lang="de-DE" dirty="0"/>
              <a:t>		</a:t>
            </a:r>
            <a:r>
              <a:rPr lang="de-DE" dirty="0">
                <a:latin typeface="Abadi" panose="020B0604020104020204" pitchFamily="34" charset="0"/>
              </a:rPr>
              <a:t>→</a:t>
            </a:r>
            <a:endParaRPr lang="de-DE" dirty="0"/>
          </a:p>
          <a:p>
            <a:pPr marL="342900" indent="-342900">
              <a:buFont typeface="+mj-lt"/>
              <a:buAutoNum type="arabicPeriod" startAt="2"/>
            </a:pPr>
            <a:endParaRPr lang="de-DE" dirty="0"/>
          </a:p>
          <a:p>
            <a:pPr marL="342900" indent="-342900">
              <a:buFont typeface="+mj-lt"/>
              <a:buAutoNum type="arabicPeriod" startAt="2"/>
            </a:pPr>
            <a:endParaRPr lang="de-DE" dirty="0"/>
          </a:p>
          <a:p>
            <a:pPr marL="342900" indent="-342900">
              <a:buFont typeface="+mj-lt"/>
              <a:buAutoNum type="arabicPeriod" startAt="2"/>
            </a:pPr>
            <a:endParaRPr lang="de-DE" dirty="0"/>
          </a:p>
          <a:p>
            <a:pPr marL="342900" indent="-342900">
              <a:buFont typeface="+mj-lt"/>
              <a:buAutoNum type="arabicPeriod" startAt="2"/>
            </a:pPr>
            <a:endParaRPr lang="de-DE" dirty="0"/>
          </a:p>
          <a:p>
            <a:pPr marL="342900" indent="-342900">
              <a:buAutoNum type="arabicPeriod" startAt="2"/>
            </a:pPr>
            <a:r>
              <a:rPr lang="de-DE" b="1" dirty="0"/>
              <a:t>Extract</a:t>
            </a:r>
            <a:r>
              <a:rPr lang="de-DE" dirty="0"/>
              <a:t>	</a:t>
            </a:r>
            <a:r>
              <a:rPr lang="de-DE" dirty="0">
                <a:latin typeface="Abadi" panose="020B0604020104020204" pitchFamily="34" charset="0"/>
              </a:rPr>
              <a:t>→ </a:t>
            </a:r>
            <a:endParaRPr lang="de-DE" dirty="0"/>
          </a:p>
        </p:txBody>
      </p:sp>
      <mc:AlternateContent xmlns:mc="http://schemas.openxmlformats.org/markup-compatibility/2006" xmlns:a14="http://schemas.microsoft.com/office/drawing/2010/main">
        <mc:Choice Requires="a14">
          <p:graphicFrame>
            <p:nvGraphicFramePr>
              <p:cNvPr id="7" name="Tabelle 7">
                <a:extLst>
                  <a:ext uri="{FF2B5EF4-FFF2-40B4-BE49-F238E27FC236}">
                    <a16:creationId xmlns:a16="http://schemas.microsoft.com/office/drawing/2014/main" id="{218A22E2-225E-16C0-392F-3C9924E91A86}"/>
                  </a:ext>
                </a:extLst>
              </p:cNvPr>
              <p:cNvGraphicFramePr>
                <a:graphicFrameLocks noGrp="1"/>
              </p:cNvGraphicFramePr>
              <p:nvPr>
                <p:extLst>
                  <p:ext uri="{D42A27DB-BD31-4B8C-83A1-F6EECF244321}">
                    <p14:modId xmlns:p14="http://schemas.microsoft.com/office/powerpoint/2010/main" val="252433549"/>
                  </p:ext>
                </p:extLst>
              </p:nvPr>
            </p:nvGraphicFramePr>
            <p:xfrm>
              <a:off x="3632997" y="2060848"/>
              <a:ext cx="7887003" cy="2880000"/>
            </p:xfrm>
            <a:graphic>
              <a:graphicData uri="http://schemas.openxmlformats.org/drawingml/2006/table">
                <a:tbl>
                  <a:tblPr firstRow="1" bandRow="1">
                    <a:tableStyleId>{2D5ABB26-0587-4C30-8999-92F81FD0307C}</a:tableStyleId>
                  </a:tblPr>
                  <a:tblGrid>
                    <a:gridCol w="7887003">
                      <a:extLst>
                        <a:ext uri="{9D8B030D-6E8A-4147-A177-3AD203B41FA5}">
                          <a16:colId xmlns:a16="http://schemas.microsoft.com/office/drawing/2014/main" val="2517202948"/>
                        </a:ext>
                      </a:extLst>
                    </a:gridCol>
                  </a:tblGrid>
                  <a:tr h="1067221">
                    <a:tc>
                      <a:txBody>
                        <a:bodyPr/>
                        <a:lstStyle/>
                        <a:p>
                          <a:r>
                            <a:rPr lang="de-DE" dirty="0"/>
                            <a:t>Der Puffer wird mit pseudo-zufälligen Bytes gefüllt, die aus dem wiederholten </a:t>
                          </a:r>
                          <a:r>
                            <a:rPr lang="de-DE" dirty="0" err="1"/>
                            <a:t>Hashen</a:t>
                          </a:r>
                          <a:r>
                            <a:rPr lang="de-DE" dirty="0"/>
                            <a:t> von Passwort und Salt gewonnen werden</a:t>
                          </a:r>
                        </a:p>
                      </a:txBody>
                      <a:tcPr/>
                    </a:tc>
                    <a:extLst>
                      <a:ext uri="{0D108BD9-81ED-4DB2-BD59-A6C34878D82A}">
                        <a16:rowId xmlns:a16="http://schemas.microsoft.com/office/drawing/2014/main" val="1127677551"/>
                      </a:ext>
                    </a:extLst>
                  </a:tr>
                  <a:tr h="1422960">
                    <a:tc>
                      <a:txBody>
                        <a:bodyPr/>
                        <a:lstStyle/>
                        <a:p>
                          <a:r>
                            <a:rPr lang="de-DE" dirty="0"/>
                            <a:t>der Puffer wird </a:t>
                          </a:r>
                          <a14:m>
                            <m:oMath xmlns:m="http://schemas.openxmlformats.org/officeDocument/2006/math">
                              <m:r>
                                <a:rPr lang="de-DE" i="1" dirty="0" smtClean="0">
                                  <a:latin typeface="Cambria Math" panose="02040503050406030204" pitchFamily="18" charset="0"/>
                                </a:rPr>
                                <m:t>𝑅</m:t>
                              </m:r>
                            </m:oMath>
                          </a14:m>
                          <a:r>
                            <a:rPr lang="de-DE" dirty="0"/>
                            <a:t>-Mal gemischt. Das Mischen wird pseudo-zufällig anhand des </a:t>
                          </a:r>
                          <a:r>
                            <a:rPr lang="de-DE" dirty="0" err="1"/>
                            <a:t>Salts</a:t>
                          </a:r>
                          <a:r>
                            <a:rPr lang="de-DE" dirty="0"/>
                            <a:t> bestimmt. In jeder Runde wird für jeden Block </a:t>
                          </a:r>
                          <a14:m>
                            <m:oMath xmlns:m="http://schemas.openxmlformats.org/officeDocument/2006/math">
                              <m:r>
                                <a:rPr lang="de-DE" i="1" dirty="0" smtClean="0">
                                  <a:latin typeface="Cambria Math" panose="02040503050406030204" pitchFamily="18" charset="0"/>
                                </a:rPr>
                                <m:t>𝑖</m:t>
                              </m:r>
                            </m:oMath>
                          </a14:m>
                          <a:r>
                            <a:rPr lang="de-DE" dirty="0"/>
                            <a:t> der Wert des Blocks anhand des vorherigen (</a:t>
                          </a:r>
                          <a14:m>
                            <m:oMath xmlns:m="http://schemas.openxmlformats.org/officeDocument/2006/math">
                              <m:d>
                                <m:dPr>
                                  <m:ctrlPr>
                                    <a:rPr lang="de-DE" i="1" dirty="0" smtClean="0">
                                      <a:latin typeface="Cambria Math" panose="02040503050406030204" pitchFamily="18" charset="0"/>
                                    </a:rPr>
                                  </m:ctrlPr>
                                </m:dPr>
                                <m:e>
                                  <m:r>
                                    <a:rPr lang="de-DE" i="1" dirty="0" smtClean="0">
                                      <a:latin typeface="Cambria Math" panose="02040503050406030204" pitchFamily="18" charset="0"/>
                                    </a:rPr>
                                    <m:t>𝑖</m:t>
                                  </m:r>
                                  <m:r>
                                    <a:rPr lang="de-DE" i="1" dirty="0" smtClean="0">
                                      <a:latin typeface="Cambria Math" panose="02040503050406030204" pitchFamily="18" charset="0"/>
                                    </a:rPr>
                                    <m:t>−1</m:t>
                                  </m:r>
                                </m:e>
                              </m:d>
                              <m:r>
                                <a:rPr lang="de-DE" b="0" i="1" dirty="0" smtClean="0">
                                  <a:latin typeface="Cambria Math" panose="02040503050406030204" pitchFamily="18" charset="0"/>
                                </a:rPr>
                                <m:t> </m:t>
                              </m:r>
                              <m:r>
                                <a:rPr lang="de-DE" b="0" i="1" dirty="0" smtClean="0">
                                  <a:latin typeface="Cambria Math" panose="02040503050406030204" pitchFamily="18" charset="0"/>
                                </a:rPr>
                                <m:t>𝑚𝑜𝑑</m:t>
                              </m:r>
                              <m:r>
                                <a:rPr lang="de-DE" b="0" i="1" dirty="0" smtClean="0">
                                  <a:latin typeface="Cambria Math" panose="02040503050406030204" pitchFamily="18" charset="0"/>
                                </a:rPr>
                                <m:t> </m:t>
                              </m:r>
                              <m:r>
                                <a:rPr lang="de-DE" i="1" dirty="0" smtClean="0">
                                  <a:latin typeface="Cambria Math" panose="02040503050406030204" pitchFamily="18" charset="0"/>
                                </a:rPr>
                                <m:t>𝑛</m:t>
                              </m:r>
                            </m:oMath>
                          </a14:m>
                          <a:r>
                            <a:rPr lang="de-DE" dirty="0"/>
                            <a:t>), der derzeitigen Blocks </a:t>
                          </a:r>
                          <a14:m>
                            <m:oMath xmlns:m="http://schemas.openxmlformats.org/officeDocument/2006/math">
                              <m:r>
                                <a:rPr lang="de-DE" i="1" dirty="0" smtClean="0">
                                  <a:latin typeface="Cambria Math" panose="02040503050406030204" pitchFamily="18" charset="0"/>
                                </a:rPr>
                                <m:t>𝑖</m:t>
                              </m:r>
                            </m:oMath>
                          </a14:m>
                          <a:r>
                            <a:rPr lang="de-DE" dirty="0"/>
                            <a:t> und </a:t>
                          </a:r>
                          <a14:m>
                            <m:oMath xmlns:m="http://schemas.openxmlformats.org/officeDocument/2006/math">
                              <m:r>
                                <a:rPr lang="de-DE" i="1" dirty="0" smtClean="0">
                                  <a:latin typeface="Cambria Math" panose="02040503050406030204" pitchFamily="18" charset="0"/>
                                </a:rPr>
                                <m:t>𝛿</m:t>
                              </m:r>
                              <m:r>
                                <a:rPr lang="de-DE" i="1" dirty="0" smtClean="0">
                                  <a:latin typeface="Cambria Math" panose="02040503050406030204" pitchFamily="18" charset="0"/>
                                </a:rPr>
                                <m:t> </m:t>
                              </m:r>
                            </m:oMath>
                          </a14:m>
                          <a:r>
                            <a:rPr lang="de-DE" dirty="0"/>
                            <a:t>pseudo-zufällig gewählten Blöcken bestimmt</a:t>
                          </a:r>
                        </a:p>
                      </a:txBody>
                      <a:tcPr/>
                    </a:tc>
                    <a:extLst>
                      <a:ext uri="{0D108BD9-81ED-4DB2-BD59-A6C34878D82A}">
                        <a16:rowId xmlns:a16="http://schemas.microsoft.com/office/drawing/2014/main" val="2351062114"/>
                      </a:ext>
                    </a:extLst>
                  </a:tr>
                  <a:tr h="389819">
                    <a:tc>
                      <a:txBody>
                        <a:bodyPr/>
                        <a:lstStyle/>
                        <a:p>
                          <a:r>
                            <a:rPr lang="de-DE" dirty="0"/>
                            <a:t>Der letzte Block wird als Ausgabe zurückgegeben</a:t>
                          </a:r>
                        </a:p>
                      </a:txBody>
                      <a:tcPr/>
                    </a:tc>
                    <a:extLst>
                      <a:ext uri="{0D108BD9-81ED-4DB2-BD59-A6C34878D82A}">
                        <a16:rowId xmlns:a16="http://schemas.microsoft.com/office/drawing/2014/main" val="2837777373"/>
                      </a:ext>
                    </a:extLst>
                  </a:tr>
                </a:tbl>
              </a:graphicData>
            </a:graphic>
          </p:graphicFrame>
        </mc:Choice>
        <mc:Fallback xmlns="">
          <p:graphicFrame>
            <p:nvGraphicFramePr>
              <p:cNvPr id="7" name="Tabelle 7">
                <a:extLst>
                  <a:ext uri="{FF2B5EF4-FFF2-40B4-BE49-F238E27FC236}">
                    <a16:creationId xmlns:a16="http://schemas.microsoft.com/office/drawing/2014/main" id="{218A22E2-225E-16C0-392F-3C9924E91A86}"/>
                  </a:ext>
                </a:extLst>
              </p:cNvPr>
              <p:cNvGraphicFramePr>
                <a:graphicFrameLocks noGrp="1"/>
              </p:cNvGraphicFramePr>
              <p:nvPr>
                <p:extLst>
                  <p:ext uri="{D42A27DB-BD31-4B8C-83A1-F6EECF244321}">
                    <p14:modId xmlns:p14="http://schemas.microsoft.com/office/powerpoint/2010/main" val="252433549"/>
                  </p:ext>
                </p:extLst>
              </p:nvPr>
            </p:nvGraphicFramePr>
            <p:xfrm>
              <a:off x="3632997" y="2060848"/>
              <a:ext cx="7887003" cy="2880000"/>
            </p:xfrm>
            <a:graphic>
              <a:graphicData uri="http://schemas.openxmlformats.org/drawingml/2006/table">
                <a:tbl>
                  <a:tblPr firstRow="1" bandRow="1">
                    <a:tableStyleId>{2D5ABB26-0587-4C30-8999-92F81FD0307C}</a:tableStyleId>
                  </a:tblPr>
                  <a:tblGrid>
                    <a:gridCol w="7887003">
                      <a:extLst>
                        <a:ext uri="{9D8B030D-6E8A-4147-A177-3AD203B41FA5}">
                          <a16:colId xmlns:a16="http://schemas.microsoft.com/office/drawing/2014/main" val="2517202948"/>
                        </a:ext>
                      </a:extLst>
                    </a:gridCol>
                  </a:tblGrid>
                  <a:tr h="1067221">
                    <a:tc>
                      <a:txBody>
                        <a:bodyPr/>
                        <a:lstStyle/>
                        <a:p>
                          <a:r>
                            <a:rPr lang="de-DE" dirty="0"/>
                            <a:t>Der Puffer wird mit pseudo-zufälligen Bytes gefüllt, die aus dem wiederholten </a:t>
                          </a:r>
                          <a:r>
                            <a:rPr lang="de-DE" dirty="0" err="1"/>
                            <a:t>Hashen</a:t>
                          </a:r>
                          <a:r>
                            <a:rPr lang="de-DE" dirty="0"/>
                            <a:t> von Passwort und Salt gewonnen werden</a:t>
                          </a:r>
                        </a:p>
                      </a:txBody>
                      <a:tcPr/>
                    </a:tc>
                    <a:extLst>
                      <a:ext uri="{0D108BD9-81ED-4DB2-BD59-A6C34878D82A}">
                        <a16:rowId xmlns:a16="http://schemas.microsoft.com/office/drawing/2014/main" val="1127677551"/>
                      </a:ext>
                    </a:extLst>
                  </a:tr>
                  <a:tr h="1422960">
                    <a:tc>
                      <a:txBody>
                        <a:bodyPr/>
                        <a:lstStyle/>
                        <a:p>
                          <a:endParaRPr lang="de-DE"/>
                        </a:p>
                      </a:txBody>
                      <a:tcPr>
                        <a:blipFill>
                          <a:blip r:embed="rId3"/>
                          <a:stretch>
                            <a:fillRect t="-76923" b="-32479"/>
                          </a:stretch>
                        </a:blipFill>
                      </a:tcPr>
                    </a:tc>
                    <a:extLst>
                      <a:ext uri="{0D108BD9-81ED-4DB2-BD59-A6C34878D82A}">
                        <a16:rowId xmlns:a16="http://schemas.microsoft.com/office/drawing/2014/main" val="2351062114"/>
                      </a:ext>
                    </a:extLst>
                  </a:tr>
                  <a:tr h="389819">
                    <a:tc>
                      <a:txBody>
                        <a:bodyPr/>
                        <a:lstStyle/>
                        <a:p>
                          <a:r>
                            <a:rPr lang="de-DE" dirty="0"/>
                            <a:t>Der letzte Block wird als Ausgabe zurückgegeben</a:t>
                          </a:r>
                        </a:p>
                      </a:txBody>
                      <a:tcPr/>
                    </a:tc>
                    <a:extLst>
                      <a:ext uri="{0D108BD9-81ED-4DB2-BD59-A6C34878D82A}">
                        <a16:rowId xmlns:a16="http://schemas.microsoft.com/office/drawing/2014/main" val="2837777373"/>
                      </a:ext>
                    </a:extLst>
                  </a:tr>
                </a:tbl>
              </a:graphicData>
            </a:graphic>
          </p:graphicFrame>
        </mc:Fallback>
      </mc:AlternateContent>
      <p:sp>
        <p:nvSpPr>
          <p:cNvPr id="8" name="Textfeld 7">
            <a:extLst>
              <a:ext uri="{FF2B5EF4-FFF2-40B4-BE49-F238E27FC236}">
                <a16:creationId xmlns:a16="http://schemas.microsoft.com/office/drawing/2014/main" id="{E0A0950E-A92C-E172-E397-FE2AFB43915A}"/>
              </a:ext>
            </a:extLst>
          </p:cNvPr>
          <p:cNvSpPr txBox="1"/>
          <p:nvPr/>
        </p:nvSpPr>
        <p:spPr>
          <a:xfrm>
            <a:off x="623392" y="5904274"/>
            <a:ext cx="11017224" cy="353943"/>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p:txBody>
      </p:sp>
    </p:spTree>
    <p:extLst>
      <p:ext uri="{BB962C8B-B14F-4D97-AF65-F5344CB8AC3E}">
        <p14:creationId xmlns:p14="http://schemas.microsoft.com/office/powerpoint/2010/main" val="373558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5585504-DE74-E203-40C7-46BD4374A09F}"/>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475F91CE-C852-6FFE-BD2F-7553FD17A9C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D05C072-5D75-AA5D-1439-04148354A51B}"/>
              </a:ext>
            </a:extLst>
          </p:cNvPr>
          <p:cNvSpPr>
            <a:spLocks noGrp="1"/>
          </p:cNvSpPr>
          <p:nvPr>
            <p:ph type="sldNum" sz="quarter" idx="12"/>
          </p:nvPr>
        </p:nvSpPr>
        <p:spPr/>
        <p:txBody>
          <a:bodyPr/>
          <a:lstStyle/>
          <a:p>
            <a:fld id="{242EEE4B-4F13-4B3B-896D-98344C2D1A3F}" type="slidenum">
              <a:rPr lang="de-DE" smtClean="0"/>
              <a:t>39</a:t>
            </a:fld>
            <a:endParaRPr lang="de-DE" dirty="0"/>
          </a:p>
        </p:txBody>
      </p:sp>
      <p:sp>
        <p:nvSpPr>
          <p:cNvPr id="2" name="Titel 1">
            <a:extLst>
              <a:ext uri="{FF2B5EF4-FFF2-40B4-BE49-F238E27FC236}">
                <a16:creationId xmlns:a16="http://schemas.microsoft.com/office/drawing/2014/main" id="{965944EE-2C37-C2B9-3881-CBDD3FD8073A}"/>
              </a:ext>
            </a:extLst>
          </p:cNvPr>
          <p:cNvSpPr>
            <a:spLocks noGrp="1"/>
          </p:cNvSpPr>
          <p:nvPr>
            <p:ph type="title"/>
          </p:nvPr>
        </p:nvSpPr>
        <p:spPr>
          <a:xfrm>
            <a:off x="1296000" y="1522800"/>
            <a:ext cx="10224000" cy="394032"/>
          </a:xfrm>
        </p:spPr>
        <p:txBody>
          <a:bodyPr/>
          <a:lstStyle/>
          <a:p>
            <a:r>
              <a:rPr lang="de-DE" dirty="0"/>
              <a:t>Parallelisierte Ausführung</a:t>
            </a:r>
            <a:r>
              <a:rPr lang="de-DE" sz="900" dirty="0"/>
              <a:t>[1]</a:t>
            </a:r>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A3ECD3B8-7C1D-C463-6CBB-62D6273FAE8D}"/>
                  </a:ext>
                </a:extLst>
              </p:cNvPr>
              <p:cNvSpPr txBox="1"/>
              <p:nvPr/>
            </p:nvSpPr>
            <p:spPr>
              <a:xfrm>
                <a:off x="1296000" y="2060848"/>
                <a:ext cx="10227573" cy="3693319"/>
              </a:xfrm>
              <a:prstGeom prst="rect">
                <a:avLst/>
              </a:prstGeom>
              <a:noFill/>
            </p:spPr>
            <p:txBody>
              <a:bodyPr wrap="square" rtlCol="0">
                <a:spAutoFit/>
              </a:bodyPr>
              <a:lstStyle/>
              <a:p>
                <a:pPr marL="285750" indent="-285750">
                  <a:buFontTx/>
                  <a:buChar char="-"/>
                </a:pPr>
                <a:r>
                  <a:rPr lang="de-DE" dirty="0"/>
                  <a:t>Intuitiv erlaubt Balloon Hashing keine Parallelisierung, da der Wert eines Blocks immer vom vorherigen abhängt</a:t>
                </a:r>
              </a:p>
              <a:p>
                <a:pPr marL="285750" indent="-285750">
                  <a:buFontTx/>
                  <a:buChar char="-"/>
                </a:pPr>
                <a:endParaRPr lang="de-DE" dirty="0"/>
              </a:p>
              <a:p>
                <a:pPr marL="285750" indent="-285750">
                  <a:buFontTx/>
                  <a:buChar char="-"/>
                </a:pPr>
                <a:r>
                  <a:rPr lang="de-DE" b="1" dirty="0"/>
                  <a:t>Aber:</a:t>
                </a:r>
                <a:r>
                  <a:rPr lang="de-DE" dirty="0"/>
                  <a:t> man kann eine Variante definieren, sodass der Speicher einer </a:t>
                </a:r>
                <a14:m>
                  <m:oMath xmlns:m="http://schemas.openxmlformats.org/officeDocument/2006/math">
                    <m:r>
                      <a:rPr lang="de-DE" i="1" dirty="0" smtClean="0">
                        <a:latin typeface="Cambria Math" panose="02040503050406030204" pitchFamily="18" charset="0"/>
                      </a:rPr>
                      <m:t>𝑀</m:t>
                    </m:r>
                  </m:oMath>
                </a14:m>
                <a:r>
                  <a:rPr lang="de-DE" dirty="0"/>
                  <a:t>–Kern Maschine schneller gefüllt wird</a:t>
                </a:r>
              </a:p>
              <a:p>
                <a:endParaRPr lang="de-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𝐵𝑎𝑙𝑙𝑜𝑜</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𝑛</m:t>
                          </m:r>
                        </m:e>
                        <m:sub>
                          <m:r>
                            <a:rPr lang="de-DE" b="0" i="1" smtClean="0">
                              <a:latin typeface="Cambria Math" panose="02040503050406030204" pitchFamily="18" charset="0"/>
                            </a:rPr>
                            <m:t>𝑀</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𝑠</m:t>
                          </m:r>
                        </m:e>
                      </m:d>
                      <m:r>
                        <a:rPr lang="de-DE" b="0" i="1" smtClean="0">
                          <a:latin typeface="Cambria Math" panose="02040503050406030204" pitchFamily="18" charset="0"/>
                        </a:rPr>
                        <m:t>≔</m:t>
                      </m:r>
                      <m:r>
                        <a:rPr lang="de-DE" b="0" i="1" smtClean="0">
                          <a:latin typeface="Cambria Math" panose="02040503050406030204" pitchFamily="18" charset="0"/>
                        </a:rPr>
                        <m:t>𝐵𝑎𝑙𝑙𝑜𝑜𝑛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d>
                        <m:dPr>
                          <m:begChr m:val="|"/>
                          <m:ctrlPr>
                            <a:rPr lang="de-DE" b="0" i="1" smtClean="0">
                              <a:latin typeface="Cambria Math" panose="02040503050406030204" pitchFamily="18" charset="0"/>
                            </a:rPr>
                          </m:ctrlPr>
                        </m:dPr>
                        <m:e>
                          <m:r>
                            <m:rPr>
                              <m:nor/>
                            </m:rPr>
                            <a:rPr lang="de-DE" b="0" i="0" smtClean="0">
                              <a:latin typeface="Cambria Math" panose="02040503050406030204" pitchFamily="18" charset="0"/>
                            </a:rPr>
                            <m:t>′1′</m:t>
                          </m:r>
                        </m:e>
                      </m:d>
                      <m:r>
                        <a:rPr lang="de-DE" b="0" i="1" smtClean="0">
                          <a:latin typeface="Cambria Math" panose="02040503050406030204" pitchFamily="18" charset="0"/>
                        </a:rPr>
                        <m:t>⊕ … ⊕</m:t>
                      </m:r>
                      <m:r>
                        <a:rPr lang="de-DE" b="0" i="1" smtClean="0">
                          <a:latin typeface="Cambria Math" panose="02040503050406030204" pitchFamily="18" charset="0"/>
                        </a:rPr>
                        <m:t>𝐵𝑎𝑙𝑙𝑜𝑜𝑛</m:t>
                      </m:r>
                      <m:r>
                        <a:rPr lang="de-DE" b="0" i="1" smtClean="0">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𝑠</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m:t>
                          </m:r>
                        </m:e>
                        <m:sup>
                          <m:r>
                            <a:rPr lang="de-DE" b="0" i="1" smtClean="0">
                              <a:latin typeface="Cambria Math" panose="02040503050406030204" pitchFamily="18" charset="0"/>
                            </a:rPr>
                            <m:t>′</m:t>
                          </m:r>
                        </m:sup>
                      </m:sSup>
                      <m:r>
                        <a:rPr lang="de-DE" b="0" i="1" smtClean="0">
                          <a:latin typeface="Cambria Math" panose="02040503050406030204" pitchFamily="18" charset="0"/>
                        </a:rPr>
                        <m:t>𝑀</m:t>
                      </m:r>
                      <m:r>
                        <a:rPr lang="de-DE" b="0" i="1" smtClean="0">
                          <a:latin typeface="Cambria Math" panose="02040503050406030204" pitchFamily="18" charset="0"/>
                        </a:rPr>
                        <m:t>′)</m:t>
                      </m:r>
                    </m:oMath>
                  </m:oMathPara>
                </a14:m>
                <a:endParaRPr lang="de-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𝑃𝑎𝑠𝑠𝑤𝑜𝑟𝑡</m:t>
                      </m:r>
                    </m:oMath>
                    <m:oMath xmlns:m="http://schemas.openxmlformats.org/officeDocument/2006/math">
                      <m:r>
                        <a:rPr lang="de-DE" b="0" i="1" smtClean="0">
                          <a:latin typeface="Cambria Math" panose="02040503050406030204" pitchFamily="18" charset="0"/>
                        </a:rPr>
                        <m:t>𝑠</m:t>
                      </m:r>
                      <m:r>
                        <a:rPr lang="de-DE" b="0" i="1" smtClean="0">
                          <a:latin typeface="Cambria Math" panose="02040503050406030204" pitchFamily="18" charset="0"/>
                        </a:rPr>
                        <m:t>=</m:t>
                      </m:r>
                      <m:r>
                        <a:rPr lang="de-DE" b="0" i="1" smtClean="0">
                          <a:latin typeface="Cambria Math" panose="02040503050406030204" pitchFamily="18" charset="0"/>
                        </a:rPr>
                        <m:t>𝑆𝑎𝑙𝑡</m:t>
                      </m:r>
                    </m:oMath>
                  </m:oMathPara>
                </a14:m>
                <a:endParaRPr lang="de-DE" b="0" dirty="0"/>
              </a:p>
              <a:p>
                <a:endParaRPr lang="de-DE" dirty="0"/>
              </a:p>
              <a:p>
                <a:pPr marL="742927" lvl="1" indent="-285750">
                  <a:buFontTx/>
                  <a:buChar char="-"/>
                </a:pPr>
                <a:r>
                  <a:rPr lang="de-DE" dirty="0"/>
                  <a:t>Jeder Aufruf von </a:t>
                </a:r>
                <a14:m>
                  <m:oMath xmlns:m="http://schemas.openxmlformats.org/officeDocument/2006/math">
                    <m:r>
                      <a:rPr lang="de-DE" b="0" i="1" smtClean="0">
                        <a:latin typeface="Cambria Math" panose="02040503050406030204" pitchFamily="18" charset="0"/>
                      </a:rPr>
                      <m:t>𝐵𝑎𝑙𝑙𝑜𝑜𝑛</m:t>
                    </m:r>
                    <m:d>
                      <m:dPr>
                        <m:ctrlPr>
                          <a:rPr lang="de-DE" b="0" i="1" smtClean="0">
                            <a:latin typeface="Cambria Math" panose="02040503050406030204" pitchFamily="18" charset="0"/>
                          </a:rPr>
                        </m:ctrlPr>
                      </m:dPr>
                      <m:e>
                        <m:r>
                          <a:rPr lang="de-DE" b="0" i="1" smtClean="0">
                            <a:latin typeface="Cambria Math" panose="02040503050406030204" pitchFamily="18" charset="0"/>
                          </a:rPr>
                          <m:t>…</m:t>
                        </m:r>
                      </m:e>
                    </m:d>
                  </m:oMath>
                </a14:m>
                <a:r>
                  <a:rPr lang="de-DE" dirty="0"/>
                  <a:t> kann parallel stattfinden und die Ergebnisse werden per XOR verknüpft</a:t>
                </a:r>
              </a:p>
              <a:p>
                <a:pPr marL="285750" indent="-285750">
                  <a:buFontTx/>
                  <a:buChar char="-"/>
                </a:pPr>
                <a:endParaRPr lang="de-DE" dirty="0"/>
              </a:p>
            </p:txBody>
          </p:sp>
        </mc:Choice>
        <mc:Fallback xmlns="">
          <p:sp>
            <p:nvSpPr>
              <p:cNvPr id="3" name="Textfeld 2">
                <a:extLst>
                  <a:ext uri="{FF2B5EF4-FFF2-40B4-BE49-F238E27FC236}">
                    <a16:creationId xmlns:a16="http://schemas.microsoft.com/office/drawing/2014/main" id="{A3ECD3B8-7C1D-C463-6CBB-62D6273FAE8D}"/>
                  </a:ext>
                </a:extLst>
              </p:cNvPr>
              <p:cNvSpPr txBox="1">
                <a:spLocks noRot="1" noChangeAspect="1" noMove="1" noResize="1" noEditPoints="1" noAdjustHandles="1" noChangeArrowheads="1" noChangeShapeType="1" noTextEdit="1"/>
              </p:cNvSpPr>
              <p:nvPr/>
            </p:nvSpPr>
            <p:spPr>
              <a:xfrm>
                <a:off x="1296000" y="2060848"/>
                <a:ext cx="10227573" cy="3693319"/>
              </a:xfrm>
              <a:prstGeom prst="rect">
                <a:avLst/>
              </a:prstGeom>
              <a:blipFill>
                <a:blip r:embed="rId2"/>
                <a:stretch>
                  <a:fillRect l="-537" t="-825"/>
                </a:stretch>
              </a:blipFill>
            </p:spPr>
            <p:txBody>
              <a:bodyPr/>
              <a:lstStyle/>
              <a:p>
                <a:r>
                  <a:rPr lang="de-DE">
                    <a:noFill/>
                  </a:rPr>
                  <a:t> </a:t>
                </a:r>
              </a:p>
            </p:txBody>
          </p:sp>
        </mc:Fallback>
      </mc:AlternateContent>
      <p:sp>
        <p:nvSpPr>
          <p:cNvPr id="7" name="Textfeld 6">
            <a:extLst>
              <a:ext uri="{FF2B5EF4-FFF2-40B4-BE49-F238E27FC236}">
                <a16:creationId xmlns:a16="http://schemas.microsoft.com/office/drawing/2014/main" id="{18EC35BF-3215-EAF5-2FF0-8127D76252FA}"/>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239481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Hashing?</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pPr marL="285750" indent="-285750">
                  <a:buFontTx/>
                  <a:buChar char="-"/>
                </a:pPr>
                <a:r>
                  <a:rPr lang="de-DE" dirty="0"/>
                  <a:t>Hashing ist ein sehr breites Feld (siehe Taxonomie</a:t>
                </a:r>
                <a:r>
                  <a:rPr lang="de-DE" sz="900" dirty="0"/>
                  <a:t>[1]</a:t>
                </a:r>
                <a:r>
                  <a:rPr lang="de-DE" dirty="0"/>
                  <a:t>)</a:t>
                </a:r>
              </a:p>
              <a:p>
                <a:pPr marL="285750" indent="-285750">
                  <a:buFontTx/>
                  <a:buChar char="-"/>
                </a:pPr>
                <a:r>
                  <a:rPr lang="de-DE" dirty="0"/>
                  <a:t>Gemeinsamkeiten aller Hashfunktionen </a:t>
                </a:r>
                <a:r>
                  <a:rPr lang="de-DE" sz="900" dirty="0"/>
                  <a:t>[2]</a:t>
                </a:r>
              </a:p>
              <a:p>
                <a:pPr marL="743381" lvl="1" indent="-285750">
                  <a:buFontTx/>
                  <a:buChar char="-"/>
                </a:pPr>
                <a:r>
                  <a:rPr lang="de-DE" b="1" dirty="0"/>
                  <a:t>Kompressionseigenschaft: </a:t>
                </a:r>
                <a:r>
                  <a:rPr lang="de-DE" dirty="0"/>
                  <a:t>Eingabe mit variabler Länge erzeugt eine feste Ausgabelänge</a:t>
                </a:r>
              </a:p>
              <a:p>
                <a:pPr marL="743381" lvl="1" indent="-285750">
                  <a:buFontTx/>
                  <a:buChar char="-"/>
                </a:pPr>
                <a:r>
                  <a:rPr lang="de-DE" b="1" dirty="0"/>
                  <a:t>„</a:t>
                </a:r>
                <a:r>
                  <a:rPr lang="de-DE" b="1" dirty="0" err="1"/>
                  <a:t>Ease</a:t>
                </a:r>
                <a:r>
                  <a:rPr lang="de-DE" b="1" dirty="0"/>
                  <a:t> </a:t>
                </a:r>
                <a:r>
                  <a:rPr lang="de-DE" b="1" dirty="0" err="1"/>
                  <a:t>of</a:t>
                </a:r>
                <a:r>
                  <a:rPr lang="de-DE" b="1" dirty="0"/>
                  <a:t> </a:t>
                </a:r>
                <a:r>
                  <a:rPr lang="de-DE" b="1" dirty="0" err="1"/>
                  <a:t>Computation</a:t>
                </a:r>
                <a:r>
                  <a:rPr lang="de-DE" b="1" dirty="0"/>
                  <a:t>“: </a:t>
                </a:r>
                <a:r>
                  <a:rPr lang="de-DE" dirty="0"/>
                  <a:t>Unter jeder Eingabe </a:t>
                </a:r>
                <a14:m>
                  <m:oMath xmlns:m="http://schemas.openxmlformats.org/officeDocument/2006/math">
                    <m:r>
                      <a:rPr lang="de-DE" i="1" dirty="0" smtClean="0">
                        <a:latin typeface="Cambria Math" panose="02040503050406030204" pitchFamily="18" charset="0"/>
                      </a:rPr>
                      <m:t>𝑥</m:t>
                    </m:r>
                  </m:oMath>
                </a14:m>
                <a:r>
                  <a:rPr lang="de-DE" dirty="0"/>
                  <a:t>, soll die Berechnung „einfach“ sein</a:t>
                </a:r>
              </a:p>
              <a:p>
                <a:pPr marL="285750" indent="-285750">
                  <a:buFontTx/>
                  <a:buChar char="-"/>
                </a:pPr>
                <a:r>
                  <a:rPr lang="de-DE" dirty="0"/>
                  <a:t>Die Ausgabe einer Hashfunktion wird Hash, Hash-Wert, Digest, Fingerprint (</a:t>
                </a:r>
                <a:r>
                  <a:rPr lang="de-DE" dirty="0" err="1"/>
                  <a:t>kontextspez</a:t>
                </a:r>
                <a:r>
                  <a:rPr lang="de-DE" dirty="0"/>
                  <a:t>.) genannt</a:t>
                </a:r>
                <a:r>
                  <a:rPr lang="de-DE" sz="900" dirty="0"/>
                  <a:t>[3]</a:t>
                </a:r>
              </a:p>
              <a:p>
                <a:pPr marL="285750" indent="-285750">
                  <a:buFontTx/>
                  <a:buChar char="-"/>
                </a:pPr>
                <a:r>
                  <a:rPr lang="de-DE" dirty="0"/>
                  <a:t>Eine Hashfunktion ist also eine mathematische </a:t>
                </a:r>
                <a:r>
                  <a:rPr lang="de-DE" b="1" dirty="0"/>
                  <a:t>Funktion</a:t>
                </a:r>
              </a:p>
              <a:p>
                <a:endParaRPr lang="de-DE" dirty="0"/>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3"/>
                <a:stretch>
                  <a:fillRect l="-1312" t="-1705"/>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4</a:t>
            </a:fld>
            <a:endParaRPr lang="de-DE" dirty="0"/>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EB04DF9-2703-E0DB-2984-65E378203699}"/>
                  </a:ext>
                </a:extLst>
              </p:cNvPr>
              <p:cNvSpPr txBox="1"/>
              <p:nvPr/>
            </p:nvSpPr>
            <p:spPr>
              <a:xfrm>
                <a:off x="6816080" y="4149080"/>
                <a:ext cx="3364916"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h</m:t>
                      </m:r>
                      <m:r>
                        <a:rPr lang="de-DE" b="0" i="1" smtClean="0">
                          <a:latin typeface="Cambria Math" panose="02040503050406030204" pitchFamily="18" charset="0"/>
                        </a:rPr>
                        <m:t>:</m:t>
                      </m:r>
                      <m:r>
                        <a:rPr lang="de-DE" b="0" i="1" smtClean="0">
                          <a:latin typeface="Cambria Math" panose="02040503050406030204" pitchFamily="18" charset="0"/>
                        </a:rPr>
                        <m:t>𝑋</m:t>
                      </m:r>
                      <m:r>
                        <a:rPr lang="de-DE" b="0" i="1" smtClean="0">
                          <a:latin typeface="Cambria Math" panose="02040503050406030204" pitchFamily="18" charset="0"/>
                        </a:rPr>
                        <m:t>→</m:t>
                      </m:r>
                      <m:r>
                        <a:rPr lang="de-DE" b="0" i="1" smtClean="0">
                          <a:latin typeface="Cambria Math" panose="02040503050406030204" pitchFamily="18" charset="0"/>
                        </a:rPr>
                        <m:t>𝑌</m:t>
                      </m:r>
                      <m:r>
                        <a:rPr lang="de-DE" b="0" i="1" smtClean="0">
                          <a:latin typeface="Cambria Math" panose="02040503050406030204" pitchFamily="18" charset="0"/>
                        </a:rPr>
                        <m:t> </m:t>
                      </m:r>
                      <m:d>
                        <m:dPr>
                          <m:ctrlPr>
                            <a:rPr lang="de-DE" b="0" i="1" smtClean="0">
                              <a:latin typeface="Cambria Math" panose="02040503050406030204" pitchFamily="18" charset="0"/>
                            </a:rPr>
                          </m:ctrlPr>
                        </m:d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𝑋</m:t>
                              </m:r>
                            </m:e>
                          </m:d>
                          <m:r>
                            <a:rPr lang="de-DE" b="0" i="1" smtClean="0">
                              <a:latin typeface="Cambria Math" panose="02040503050406030204" pitchFamily="18" charset="0"/>
                            </a:rPr>
                            <m:t>&gt;</m:t>
                          </m:r>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 </m:t>
                          </m:r>
                          <m:r>
                            <a:rPr lang="de-DE" b="0" i="1" smtClean="0">
                              <a:latin typeface="Cambria Math" panose="02040503050406030204" pitchFamily="18" charset="0"/>
                            </a:rPr>
                            <m:t>𝑌</m:t>
                          </m:r>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0,1</m:t>
                                  </m:r>
                                </m:e>
                              </m:d>
                            </m:e>
                            <m:sup>
                              <m:r>
                                <a:rPr lang="de-DE" b="0" i="1" smtClean="0">
                                  <a:latin typeface="Cambria Math" panose="02040503050406030204" pitchFamily="18" charset="0"/>
                                </a:rPr>
                                <m:t>𝑛</m:t>
                              </m:r>
                            </m:sup>
                          </m:sSup>
                        </m:e>
                      </m:d>
                    </m:oMath>
                  </m:oMathPara>
                </a14:m>
                <a:endParaRPr lang="de-DE" b="0" dirty="0"/>
              </a:p>
              <a:p>
                <a:endParaRPr lang="de-DE" dirty="0"/>
              </a:p>
            </p:txBody>
          </p:sp>
        </mc:Choice>
        <mc:Fallback xmlns="">
          <p:sp>
            <p:nvSpPr>
              <p:cNvPr id="7" name="Textfeld 6">
                <a:extLst>
                  <a:ext uri="{FF2B5EF4-FFF2-40B4-BE49-F238E27FC236}">
                    <a16:creationId xmlns:a16="http://schemas.microsoft.com/office/drawing/2014/main" id="{6EB04DF9-2703-E0DB-2984-65E378203699}"/>
                  </a:ext>
                </a:extLst>
              </p:cNvPr>
              <p:cNvSpPr txBox="1">
                <a:spLocks noRot="1" noChangeAspect="1" noMove="1" noResize="1" noEditPoints="1" noAdjustHandles="1" noChangeArrowheads="1" noChangeShapeType="1" noTextEdit="1"/>
              </p:cNvSpPr>
              <p:nvPr/>
            </p:nvSpPr>
            <p:spPr>
              <a:xfrm>
                <a:off x="6816080" y="4149080"/>
                <a:ext cx="3364916" cy="553998"/>
              </a:xfrm>
              <a:prstGeom prst="rect">
                <a:avLst/>
              </a:prstGeom>
              <a:blipFill>
                <a:blip r:embed="rId4"/>
                <a:stretch>
                  <a:fillRect/>
                </a:stretch>
              </a:blipFill>
            </p:spPr>
            <p:txBody>
              <a:bodyPr/>
              <a:lstStyle/>
              <a:p>
                <a:r>
                  <a:rPr lang="de-DE">
                    <a:noFill/>
                  </a:rPr>
                  <a:t> </a:t>
                </a:r>
              </a:p>
            </p:txBody>
          </p:sp>
        </mc:Fallback>
      </mc:AlternateContent>
      <p:sp>
        <p:nvSpPr>
          <p:cNvPr id="8" name="Textfeld 7">
            <a:extLst>
              <a:ext uri="{FF2B5EF4-FFF2-40B4-BE49-F238E27FC236}">
                <a16:creationId xmlns:a16="http://schemas.microsoft.com/office/drawing/2014/main" id="{475CE399-7AF4-7850-CABA-A850BB09A8F5}"/>
              </a:ext>
            </a:extLst>
          </p:cNvPr>
          <p:cNvSpPr txBox="1"/>
          <p:nvPr/>
        </p:nvSpPr>
        <p:spPr>
          <a:xfrm>
            <a:off x="623392" y="5805264"/>
            <a:ext cx="11017224" cy="484748"/>
          </a:xfrm>
          <a:prstGeom prst="rect">
            <a:avLst/>
          </a:prstGeom>
          <a:noFill/>
        </p:spPr>
        <p:txBody>
          <a:bodyPr wrap="square" rtlCol="0">
            <a:spAutoFit/>
          </a:bodyPr>
          <a:lstStyle/>
          <a:p>
            <a:r>
              <a:rPr lang="en-US" sz="850" b="0" i="0" u="none" strike="noStrike" baseline="0" dirty="0"/>
              <a:t>[1] Chi, </a:t>
            </a:r>
            <a:r>
              <a:rPr lang="en-US" sz="850" b="0" i="0" u="none" strike="noStrike" baseline="0" dirty="0" err="1"/>
              <a:t>Lianhua</a:t>
            </a:r>
            <a:r>
              <a:rPr lang="en-US" sz="850" b="0" i="0" u="none" strike="noStrike" baseline="0" dirty="0"/>
              <a:t>; Zhu, </a:t>
            </a:r>
            <a:r>
              <a:rPr lang="en-US" sz="850" b="0" i="0" u="none" strike="noStrike" baseline="0" dirty="0" err="1"/>
              <a:t>Xingquan</a:t>
            </a:r>
            <a:r>
              <a:rPr lang="en-US" sz="850" b="0" i="0" u="none" strike="noStrike" baseline="0" dirty="0"/>
              <a:t> (2018): Hashing Techniques. In ACM </a:t>
            </a:r>
            <a:r>
              <a:rPr lang="en-US" sz="850" b="0" i="0" u="none" strike="noStrike" baseline="0" dirty="0" err="1"/>
              <a:t>Comput</a:t>
            </a:r>
            <a:r>
              <a:rPr lang="en-US" sz="850" b="0" i="0" u="none" strike="noStrike" baseline="0" dirty="0"/>
              <a:t>. </a:t>
            </a:r>
            <a:r>
              <a:rPr lang="en-US" sz="850" b="0" i="0" u="none" strike="noStrike" baseline="0" dirty="0" err="1"/>
              <a:t>Surv</a:t>
            </a:r>
            <a:r>
              <a:rPr lang="en-US" sz="850" b="0" i="0" u="none" strike="noStrike" baseline="0" dirty="0"/>
              <a:t>. 50 (1), pp. 1–36. DOI: 10.1145/3047307.</a:t>
            </a:r>
          </a:p>
          <a:p>
            <a:r>
              <a:rPr lang="en-US" sz="850" dirty="0"/>
              <a:t>[2] </a:t>
            </a:r>
            <a:r>
              <a:rPr lang="en-US" sz="850" b="0" i="0" u="none" strike="noStrike" baseline="0" dirty="0"/>
              <a:t>Menezes, Alfred J. (1996): Handbook of Applied Cryptography. Hoboken: CRC Press (Discrete Mathematics and Its Applications). Available online at </a:t>
            </a:r>
            <a:r>
              <a:rPr lang="en-US" sz="850" b="0" i="0" u="none" strike="noStrike" baseline="0" dirty="0">
                <a:hlinkClick r:id="rId5"/>
              </a:rPr>
              <a:t>https://ebookcentral.proquest.com/lib/kxp/detail.action?docID=1605633</a:t>
            </a:r>
            <a:r>
              <a:rPr lang="en-US" sz="850" b="0" i="0" u="none" strike="noStrike" baseline="0" dirty="0"/>
              <a:t>.</a:t>
            </a:r>
          </a:p>
          <a:p>
            <a:r>
              <a:rPr lang="en-US" sz="850" dirty="0"/>
              <a:t>[3] van </a:t>
            </a:r>
            <a:r>
              <a:rPr lang="en-US" sz="850" dirty="0" err="1"/>
              <a:t>Tilborg</a:t>
            </a:r>
            <a:r>
              <a:rPr lang="en-US" sz="850" dirty="0"/>
              <a:t>, Henk C. A.; </a:t>
            </a:r>
            <a:r>
              <a:rPr lang="en-US" sz="850" dirty="0" err="1"/>
              <a:t>Jajodia</a:t>
            </a:r>
            <a:r>
              <a:rPr lang="en-US" sz="850" dirty="0"/>
              <a:t>, Sushil (Eds.) (2011): Encyclopedia of Cryptography and Security. 2. ed. Boston, MA: Springer US (SpringerLink </a:t>
            </a:r>
            <a:r>
              <a:rPr lang="en-US" sz="850" dirty="0" err="1"/>
              <a:t>Bücher</a:t>
            </a:r>
            <a:r>
              <a:rPr lang="en-US" sz="850" dirty="0"/>
              <a:t>).</a:t>
            </a:r>
            <a:endParaRPr lang="de-DE" sz="850" dirty="0"/>
          </a:p>
        </p:txBody>
      </p:sp>
    </p:spTree>
    <p:extLst>
      <p:ext uri="{BB962C8B-B14F-4D97-AF65-F5344CB8AC3E}">
        <p14:creationId xmlns:p14="http://schemas.microsoft.com/office/powerpoint/2010/main" val="106044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b="1" dirty="0"/>
              <a:t>Klassische Anforderungen (Preimage-, 2nd-Preimage-, </a:t>
            </a:r>
            <a:r>
              <a:rPr lang="de-DE" b="1" dirty="0" err="1"/>
              <a:t>Collision-Resistence</a:t>
            </a:r>
            <a:r>
              <a:rPr lang="de-DE" b="1" dirty="0"/>
              <a:t>)</a:t>
            </a:r>
            <a:r>
              <a:rPr lang="de-DE" sz="900" dirty="0"/>
              <a:t>[1]</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dirty="0"/>
                  <a:t>Kann durch folgende Konstruktion erreicht werden</a:t>
                </a:r>
              </a:p>
              <a:p>
                <a:pPr algn="ct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𝐻</m:t>
                          </m:r>
                        </m:e>
                        <m:sub>
                          <m:r>
                            <a:rPr lang="de-DE" b="0" i="1" smtClean="0">
                              <a:latin typeface="Cambria Math" panose="02040503050406030204" pitchFamily="18" charset="0"/>
                            </a:rPr>
                            <m:t>𝐵</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𝑝𝑎𝑠𝑠𝑤𝑜𝑟𝑑</m:t>
                          </m:r>
                          <m:r>
                            <a:rPr lang="de-DE" b="0" i="1" smtClean="0">
                              <a:latin typeface="Cambria Math" panose="02040503050406030204" pitchFamily="18" charset="0"/>
                            </a:rPr>
                            <m:t>, </m:t>
                          </m:r>
                          <m:r>
                            <a:rPr lang="de-DE" b="0" i="1" smtClean="0">
                              <a:latin typeface="Cambria Math" panose="02040503050406030204" pitchFamily="18" charset="0"/>
                            </a:rPr>
                            <m:t>𝑠𝑎𝑙𝑡</m:t>
                          </m:r>
                        </m:e>
                      </m:d>
                      <m:r>
                        <a:rPr lang="de-DE" b="0" i="1" smtClean="0">
                          <a:latin typeface="Cambria Math" panose="02040503050406030204" pitchFamily="18" charset="0"/>
                        </a:rPr>
                        <m:t>≔</m:t>
                      </m:r>
                      <m:r>
                        <a:rPr lang="de-DE" b="0" i="1" smtClean="0">
                          <a:latin typeface="Cambria Math" panose="02040503050406030204" pitchFamily="18" charset="0"/>
                        </a:rPr>
                        <m:t>𝐻</m:t>
                      </m:r>
                      <m:d>
                        <m:dPr>
                          <m:ctrlPr>
                            <a:rPr lang="de-DE" b="0" i="1" smtClean="0">
                              <a:latin typeface="Cambria Math" panose="02040503050406030204" pitchFamily="18" charset="0"/>
                            </a:rPr>
                          </m:ctrlPr>
                        </m:dPr>
                        <m:e>
                          <m:r>
                            <a:rPr lang="de-DE" b="0" i="1" smtClean="0">
                              <a:latin typeface="Cambria Math" panose="02040503050406030204" pitchFamily="18" charset="0"/>
                            </a:rPr>
                            <m:t>𝑝𝑎𝑠𝑠𝑤𝑜𝑟𝑑</m:t>
                          </m:r>
                          <m:r>
                            <a:rPr lang="de-DE" b="0" i="1" smtClean="0">
                              <a:latin typeface="Cambria Math" panose="02040503050406030204" pitchFamily="18" charset="0"/>
                            </a:rPr>
                            <m:t>, </m:t>
                          </m:r>
                          <m:r>
                            <a:rPr lang="de-DE" b="0" i="1" smtClean="0">
                              <a:latin typeface="Cambria Math" panose="02040503050406030204" pitchFamily="18" charset="0"/>
                            </a:rPr>
                            <m:t>𝑠𝑎𝑙𝑡</m:t>
                          </m:r>
                          <m:r>
                            <a:rPr lang="de-DE" b="0" i="1" smtClean="0">
                              <a:latin typeface="Cambria Math" panose="02040503050406030204" pitchFamily="18" charset="0"/>
                            </a:rPr>
                            <m:t>, </m:t>
                          </m:r>
                          <m:r>
                            <a:rPr lang="de-DE" b="0" i="1" smtClean="0">
                              <a:latin typeface="Cambria Math" panose="02040503050406030204" pitchFamily="18" charset="0"/>
                            </a:rPr>
                            <m:t>𝐵</m:t>
                          </m:r>
                          <m:d>
                            <m:dPr>
                              <m:ctrlPr>
                                <a:rPr lang="de-DE" b="0" i="1" smtClean="0">
                                  <a:latin typeface="Cambria Math" panose="02040503050406030204" pitchFamily="18" charset="0"/>
                                </a:rPr>
                              </m:ctrlPr>
                            </m:dPr>
                            <m:e>
                              <m:r>
                                <a:rPr lang="de-DE" b="0" i="1" smtClean="0">
                                  <a:latin typeface="Cambria Math" panose="02040503050406030204" pitchFamily="18" charset="0"/>
                                </a:rPr>
                                <m:t>𝑝𝑎𝑠𝑠𝑤𝑜𝑟𝑑</m:t>
                              </m:r>
                              <m:r>
                                <a:rPr lang="de-DE" b="0" i="1" smtClean="0">
                                  <a:latin typeface="Cambria Math" panose="02040503050406030204" pitchFamily="18" charset="0"/>
                                </a:rPr>
                                <m:t>, </m:t>
                              </m:r>
                              <m:r>
                                <a:rPr lang="de-DE" b="0" i="1" smtClean="0">
                                  <a:latin typeface="Cambria Math" panose="02040503050406030204" pitchFamily="18" charset="0"/>
                                </a:rPr>
                                <m:t>𝑠𝑎𝑙𝑡</m:t>
                              </m:r>
                            </m:e>
                          </m:d>
                        </m:e>
                      </m:d>
                    </m:oMath>
                    <m:oMath xmlns:m="http://schemas.openxmlformats.org/officeDocument/2006/math">
                      <m:r>
                        <a:rPr lang="de-DE" sz="1400" b="0" i="1" smtClean="0">
                          <a:latin typeface="Cambria Math" panose="02040503050406030204" pitchFamily="18" charset="0"/>
                        </a:rPr>
                        <m:t>                                     </m:t>
                      </m:r>
                      <m:r>
                        <a:rPr lang="de-DE" sz="1400" b="0" i="1" smtClean="0">
                          <a:latin typeface="Cambria Math" panose="02040503050406030204" pitchFamily="18" charset="0"/>
                        </a:rPr>
                        <m:t>𝐵</m:t>
                      </m:r>
                      <m:r>
                        <a:rPr lang="de-DE" sz="1400" b="0" i="1" smtClean="0">
                          <a:latin typeface="Cambria Math" panose="02040503050406030204" pitchFamily="18" charset="0"/>
                        </a:rPr>
                        <m:t>=</m:t>
                      </m:r>
                      <m:r>
                        <a:rPr lang="de-DE" sz="1400" b="0" i="1" smtClean="0">
                          <a:latin typeface="Cambria Math" panose="02040503050406030204" pitchFamily="18" charset="0"/>
                        </a:rPr>
                        <m:t>𝐵𝑎𝑙𝑙𝑜𝑜𝑛</m:t>
                      </m:r>
                      <m:r>
                        <a:rPr lang="de-DE" sz="1400" b="0" i="1" smtClean="0">
                          <a:latin typeface="Cambria Math" panose="02040503050406030204" pitchFamily="18" charset="0"/>
                        </a:rPr>
                        <m:t> </m:t>
                      </m:r>
                      <m:r>
                        <a:rPr lang="de-DE" sz="1400" b="0" i="1" smtClean="0">
                          <a:latin typeface="Cambria Math" panose="02040503050406030204" pitchFamily="18" charset="0"/>
                        </a:rPr>
                        <m:t>𝐻𝑎𝑠h𝑖𝑛𝑔</m:t>
                      </m:r>
                      <m:r>
                        <a:rPr lang="de-DE" sz="1400" b="0" i="1" smtClean="0">
                          <a:latin typeface="Cambria Math" panose="02040503050406030204" pitchFamily="18" charset="0"/>
                        </a:rPr>
                        <m:t> </m:t>
                      </m:r>
                      <m:r>
                        <a:rPr lang="de-DE" sz="1400" b="0" i="1" smtClean="0">
                          <a:latin typeface="Cambria Math" panose="02040503050406030204" pitchFamily="18" charset="0"/>
                        </a:rPr>
                        <m:t>𝐹𝑢𝑛𝑘𝑡𝑖𝑜𝑛</m:t>
                      </m:r>
                    </m:oMath>
                    <m:oMath xmlns:m="http://schemas.openxmlformats.org/officeDocument/2006/math">
                      <m:r>
                        <a:rPr lang="de-DE" sz="1400" b="0" i="1" smtClean="0">
                          <a:latin typeface="Cambria Math" panose="02040503050406030204" pitchFamily="18" charset="0"/>
                        </a:rPr>
                        <m:t>                  </m:t>
                      </m:r>
                      <m:r>
                        <a:rPr lang="de-DE" sz="1400" b="0" i="1" smtClean="0">
                          <a:latin typeface="Cambria Math" panose="02040503050406030204" pitchFamily="18" charset="0"/>
                        </a:rPr>
                        <m:t>𝐻</m:t>
                      </m:r>
                      <m:r>
                        <a:rPr lang="de-DE" sz="1400" b="0" i="1" smtClean="0">
                          <a:latin typeface="Cambria Math" panose="02040503050406030204" pitchFamily="18" charset="0"/>
                        </a:rPr>
                        <m:t>=</m:t>
                      </m:r>
                      <m:r>
                        <a:rPr lang="de-DE" sz="1400" b="0" i="1" smtClean="0">
                          <a:latin typeface="Cambria Math" panose="02040503050406030204" pitchFamily="18" charset="0"/>
                        </a:rPr>
                        <m:t>𝐾𝑟𝑦𝑝𝑡𝑜𝑔𝑟𝑎𝑝h𝑖𝑠𝑐h𝑒</m:t>
                      </m:r>
                      <m:r>
                        <a:rPr lang="de-DE" sz="1400" b="0" i="1" smtClean="0">
                          <a:latin typeface="Cambria Math" panose="02040503050406030204" pitchFamily="18" charset="0"/>
                        </a:rPr>
                        <m:t> </m:t>
                      </m:r>
                      <m:r>
                        <a:rPr lang="de-DE" sz="1400" b="0" i="1" smtClean="0">
                          <a:latin typeface="Cambria Math" panose="02040503050406030204" pitchFamily="18" charset="0"/>
                        </a:rPr>
                        <m:t>𝐻𝑎𝑠h𝑖𝑛𝑔</m:t>
                      </m:r>
                      <m:r>
                        <a:rPr lang="de-DE" sz="1400" b="0" i="1" smtClean="0">
                          <a:latin typeface="Cambria Math" panose="02040503050406030204" pitchFamily="18" charset="0"/>
                        </a:rPr>
                        <m:t> </m:t>
                      </m:r>
                      <m:r>
                        <a:rPr lang="de-DE" sz="1400" b="0" i="1" smtClean="0">
                          <a:latin typeface="Cambria Math" panose="02040503050406030204" pitchFamily="18" charset="0"/>
                        </a:rPr>
                        <m:t>𝐹𝑢𝑛𝑘𝑡𝑖𝑜𝑛</m:t>
                      </m:r>
                      <m:r>
                        <a:rPr lang="de-DE" sz="1400" b="0" i="1" smtClean="0">
                          <a:latin typeface="Cambria Math" panose="02040503050406030204" pitchFamily="18" charset="0"/>
                        </a:rPr>
                        <m:t> (</m:t>
                      </m:r>
                      <m:r>
                        <a:rPr lang="de-DE" sz="1400" b="0" i="1" smtClean="0">
                          <a:latin typeface="Cambria Math" panose="02040503050406030204" pitchFamily="18" charset="0"/>
                        </a:rPr>
                        <m:t>𝑧</m:t>
                      </m:r>
                      <m:r>
                        <a:rPr lang="de-DE" sz="1400" b="0" i="1" smtClean="0">
                          <a:latin typeface="Cambria Math" panose="02040503050406030204" pitchFamily="18" charset="0"/>
                        </a:rPr>
                        <m:t>.</m:t>
                      </m:r>
                      <m:r>
                        <a:rPr lang="de-DE" sz="1400" b="0" i="1" smtClean="0">
                          <a:latin typeface="Cambria Math" panose="02040503050406030204" pitchFamily="18" charset="0"/>
                        </a:rPr>
                        <m:t>𝐵</m:t>
                      </m:r>
                      <m:r>
                        <a:rPr lang="de-DE" sz="1400" b="0" i="1" smtClean="0">
                          <a:latin typeface="Cambria Math" panose="02040503050406030204" pitchFamily="18" charset="0"/>
                        </a:rPr>
                        <m:t>.  </m:t>
                      </m:r>
                      <m:r>
                        <a:rPr lang="de-DE" sz="1400" b="0" i="1" smtClean="0">
                          <a:latin typeface="Cambria Math" panose="02040503050406030204" pitchFamily="18" charset="0"/>
                        </a:rPr>
                        <m:t>𝑆𝐻𝐴</m:t>
                      </m:r>
                      <m:r>
                        <a:rPr lang="de-DE" sz="1400" b="0" i="1" smtClean="0">
                          <a:latin typeface="Cambria Math" panose="02040503050406030204" pitchFamily="18" charset="0"/>
                        </a:rPr>
                        <m:t>256)</m:t>
                      </m:r>
                    </m:oMath>
                  </m:oMathPara>
                </a14:m>
                <a:endParaRPr lang="de-DE" sz="1400" dirty="0"/>
              </a:p>
              <a:p>
                <a:endParaRPr lang="de-DE" b="1" dirty="0"/>
              </a:p>
              <a:p>
                <a:r>
                  <a:rPr lang="de-DE" b="1" dirty="0"/>
                  <a:t>Theorem: </a:t>
                </a:r>
                <a:r>
                  <a:rPr lang="de-DE" dirty="0"/>
                  <a:t>Wenn </a:t>
                </a:r>
                <a14:m>
                  <m:oMath xmlns:m="http://schemas.openxmlformats.org/officeDocument/2006/math">
                    <m:r>
                      <a:rPr lang="de-DE" b="0" i="1" smtClean="0">
                        <a:latin typeface="Cambria Math" panose="02040503050406030204" pitchFamily="18" charset="0"/>
                      </a:rPr>
                      <m:t>𝐻</m:t>
                    </m:r>
                  </m:oMath>
                </a14:m>
                <a:r>
                  <a:rPr lang="de-DE" dirty="0"/>
                  <a:t> kollisions- (</a:t>
                </a:r>
                <a:r>
                  <a:rPr lang="de-DE" dirty="0" err="1"/>
                  <a:t>preimage</a:t>
                </a:r>
                <a:r>
                  <a:rPr lang="de-DE" dirty="0"/>
                  <a:t>- / 2nd-preimage-) resistent ist, dann ist es auch </a:t>
                </a:r>
                <a14:m>
                  <m:oMath xmlns:m="http://schemas.openxmlformats.org/officeDocument/2006/math">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𝐻</m:t>
                        </m:r>
                      </m:e>
                      <m:sub>
                        <m:r>
                          <a:rPr lang="de-DE" i="1" dirty="0" smtClean="0">
                            <a:latin typeface="Cambria Math" panose="02040503050406030204" pitchFamily="18" charset="0"/>
                          </a:rPr>
                          <m:t>𝐵</m:t>
                        </m:r>
                      </m:sub>
                    </m:sSub>
                  </m:oMath>
                </a14:m>
                <a:r>
                  <a:rPr lang="de-DE" dirty="0"/>
                  <a:t> </a:t>
                </a:r>
              </a:p>
              <a:p>
                <a:r>
                  <a:rPr lang="de-DE" dirty="0"/>
                  <a:t>	Jede Eingabe </a:t>
                </a:r>
                <a14:m>
                  <m:oMath xmlns:m="http://schemas.openxmlformats.org/officeDocument/2006/math">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𝑝</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𝑠</m:t>
                            </m:r>
                          </m:sub>
                        </m:sSub>
                      </m:e>
                    </m:d>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𝑝</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𝑠</m:t>
                        </m:r>
                      </m:sub>
                    </m:sSub>
                    <m:r>
                      <a:rPr lang="de-DE" b="0" i="1" smtClean="0">
                        <a:latin typeface="Cambria Math" panose="02040503050406030204" pitchFamily="18" charset="0"/>
                      </a:rPr>
                      <m:t>)</m:t>
                    </m:r>
                  </m:oMath>
                </a14:m>
                <a:r>
                  <a:rPr lang="de-DE" dirty="0"/>
                  <a:t> die eine Kollision in </a:t>
                </a:r>
                <a14:m>
                  <m:oMath xmlns:m="http://schemas.openxmlformats.org/officeDocument/2006/math">
                    <m:r>
                      <a:rPr lang="de-DE" i="1" dirty="0" smtClean="0">
                        <a:latin typeface="Cambria Math" panose="02040503050406030204" pitchFamily="18" charset="0"/>
                      </a:rPr>
                      <m:t>𝐵</m:t>
                    </m:r>
                  </m:oMath>
                </a14:m>
                <a:r>
                  <a:rPr lang="de-DE" dirty="0"/>
                  <a:t> ist (also </a:t>
                </a:r>
                <a14:m>
                  <m:oMath xmlns:m="http://schemas.openxmlformats.org/officeDocument/2006/math">
                    <m:r>
                      <a:rPr lang="de-DE" b="0" i="1" smtClean="0">
                        <a:latin typeface="Cambria Math" panose="02040503050406030204" pitchFamily="18" charset="0"/>
                      </a:rPr>
                      <m:t>𝐵</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𝑝</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𝑠</m:t>
                            </m:r>
                          </m:sub>
                        </m:sSub>
                      </m:e>
                    </m:d>
                    <m:r>
                      <a:rPr lang="de-DE" b="0" i="1" smtClean="0">
                        <a:latin typeface="Cambria Math" panose="02040503050406030204" pitchFamily="18" charset="0"/>
                      </a:rPr>
                      <m:t>=</m:t>
                    </m:r>
                    <m:r>
                      <a:rPr lang="de-DE" b="0" i="1" smtClean="0">
                        <a:latin typeface="Cambria Math" panose="02040503050406030204" pitchFamily="18" charset="0"/>
                      </a:rPr>
                      <m:t>𝐵</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𝑝</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𝑠</m:t>
                            </m:r>
                          </m:sub>
                        </m:sSub>
                      </m:e>
                    </m:d>
                  </m:oMath>
                </a14:m>
                <a:r>
                  <a:rPr lang="de-DE" dirty="0"/>
                  <a:t>) kann keine 	             	Kollision in </a:t>
                </a:r>
                <a14:m>
                  <m:oMath xmlns:m="http://schemas.openxmlformats.org/officeDocument/2006/math">
                    <m:r>
                      <a:rPr lang="de-DE" i="1" dirty="0" smtClean="0">
                        <a:latin typeface="Cambria Math" panose="02040503050406030204" pitchFamily="18" charset="0"/>
                      </a:rPr>
                      <m:t>𝐻</m:t>
                    </m:r>
                  </m:oMath>
                </a14:m>
                <a:r>
                  <a:rPr lang="de-DE" dirty="0"/>
                  <a:t> auslösen, da die Kollisionsresistenz für </a:t>
                </a:r>
                <a14:m>
                  <m:oMath xmlns:m="http://schemas.openxmlformats.org/officeDocument/2006/math">
                    <m:r>
                      <a:rPr lang="de-DE" i="1" dirty="0" smtClean="0">
                        <a:latin typeface="Cambria Math" panose="02040503050406030204" pitchFamily="18" charset="0"/>
                      </a:rPr>
                      <m:t>𝐻</m:t>
                    </m:r>
                  </m:oMath>
                </a14:m>
                <a:r>
                  <a:rPr lang="de-DE" dirty="0"/>
                  <a:t> bewiesen ist.</a:t>
                </a:r>
              </a:p>
              <a:p>
                <a:r>
                  <a:rPr lang="de-DE" dirty="0"/>
                  <a:t>	            		</a:t>
                </a:r>
                <a14:m>
                  <m:oMath xmlns:m="http://schemas.openxmlformats.org/officeDocument/2006/math">
                    <m:r>
                      <a:rPr lang="de-DE" i="1">
                        <a:latin typeface="Cambria Math" panose="02040503050406030204" pitchFamily="18" charset="0"/>
                      </a:rPr>
                      <m:t>𝐻</m:t>
                    </m:r>
                    <m:d>
                      <m:dPr>
                        <m:ctrlPr>
                          <a:rPr lang="de-DE" i="1">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𝑝</m:t>
                            </m:r>
                          </m:sub>
                        </m:sSub>
                        <m:r>
                          <a:rPr lang="de-DE" i="1">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𝑠</m:t>
                            </m:r>
                          </m:sub>
                        </m:sSub>
                        <m:r>
                          <a:rPr lang="de-DE" i="1">
                            <a:latin typeface="Cambria Math" panose="02040503050406030204" pitchFamily="18" charset="0"/>
                          </a:rPr>
                          <m:t>, </m:t>
                        </m:r>
                        <m:r>
                          <a:rPr lang="de-DE" i="1">
                            <a:latin typeface="Cambria Math" panose="02040503050406030204" pitchFamily="18" charset="0"/>
                          </a:rPr>
                          <m:t>𝐵</m:t>
                        </m:r>
                        <m:d>
                          <m:dPr>
                            <m:ctrlPr>
                              <a:rPr lang="de-DE" i="1">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𝑝</m:t>
                                </m:r>
                              </m:sub>
                            </m:sSub>
                            <m:r>
                              <a:rPr lang="de-DE" i="1">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𝑠</m:t>
                                </m:r>
                              </m:sub>
                            </m:sSub>
                          </m:e>
                        </m:d>
                      </m:e>
                    </m:d>
                    <m:r>
                      <a:rPr lang="de-DE" b="0" i="1" smtClean="0">
                        <a:latin typeface="Cambria Math" panose="02040503050406030204" pitchFamily="18" charset="0"/>
                      </a:rPr>
                      <m:t>≠</m:t>
                    </m:r>
                    <m:r>
                      <a:rPr lang="de-DE" b="0" i="1" smtClean="0">
                        <a:latin typeface="Cambria Math" panose="02040503050406030204" pitchFamily="18" charset="0"/>
                      </a:rPr>
                      <m:t>𝐻</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𝑝</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𝑠</m:t>
                            </m:r>
                          </m:sub>
                        </m:sSub>
                        <m:r>
                          <a:rPr lang="de-DE" b="0" i="1" smtClean="0">
                            <a:latin typeface="Cambria Math" panose="02040503050406030204" pitchFamily="18" charset="0"/>
                          </a:rPr>
                          <m:t>, </m:t>
                        </m:r>
                        <m:r>
                          <a:rPr lang="de-DE" b="0" i="1" smtClean="0">
                            <a:latin typeface="Cambria Math" panose="02040503050406030204" pitchFamily="18" charset="0"/>
                          </a:rPr>
                          <m:t>𝐵</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𝑝</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𝑦</m:t>
                                </m:r>
                              </m:e>
                              <m:sub>
                                <m:r>
                                  <a:rPr lang="de-DE" b="0" i="1" smtClean="0">
                                    <a:latin typeface="Cambria Math" panose="02040503050406030204" pitchFamily="18" charset="0"/>
                                  </a:rPr>
                                  <m:t>𝑠</m:t>
                                </m:r>
                              </m:sub>
                            </m:sSub>
                          </m:e>
                        </m:d>
                      </m:e>
                    </m:d>
                  </m:oMath>
                </a14:m>
                <a:r>
                  <a:rPr lang="de-DE" dirty="0"/>
                  <a:t> </a:t>
                </a:r>
              </a:p>
            </p:txBody>
          </p:sp>
        </mc:Choice>
        <mc:Fallback xmlns="">
          <p:sp>
            <p:nvSpPr>
              <p:cNvPr id="3" name="Inhaltsplatzhalter 2">
                <a:extLst>
                  <a:ext uri="{FF2B5EF4-FFF2-40B4-BE49-F238E27FC236}">
                    <a16:creationId xmlns:a16="http://schemas.microsoft.com/office/drawing/2014/main" id="{636B42A9-88B1-9A07-2B84-B5A46F36DCF7}"/>
                  </a:ext>
                </a:extLst>
              </p:cNvPr>
              <p:cNvSpPr>
                <a:spLocks noGrp="1" noRot="1" noChangeAspect="1" noMove="1" noResize="1" noEditPoints="1" noAdjustHandles="1" noChangeArrowheads="1" noChangeShapeType="1" noTextEdit="1"/>
              </p:cNvSpPr>
              <p:nvPr>
                <p:ph idx="1"/>
              </p:nvPr>
            </p:nvSpPr>
            <p:spPr>
              <a:blipFill>
                <a:blip r:embed="rId2"/>
                <a:stretch>
                  <a:fillRect l="-1312" t="-1705"/>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40</a:t>
            </a:fld>
            <a:endParaRPr lang="de-DE" dirty="0"/>
          </a:p>
        </p:txBody>
      </p:sp>
      <p:sp>
        <p:nvSpPr>
          <p:cNvPr id="7" name="Textfeld 6">
            <a:extLst>
              <a:ext uri="{FF2B5EF4-FFF2-40B4-BE49-F238E27FC236}">
                <a16:creationId xmlns:a16="http://schemas.microsoft.com/office/drawing/2014/main" id="{6839A205-E110-AB57-05AB-B8893A5D1C1A}"/>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7962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Ziele von Balloon Hashing</a:t>
            </a:r>
            <a:r>
              <a:rPr lang="de-DE" sz="900" dirty="0"/>
              <a:t>[1]</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Passwort-unabhängiges Speicherzugriffsmuster</a:t>
            </a:r>
          </a:p>
          <a:p>
            <a:pPr marL="743381" lvl="1" indent="-285750">
              <a:buFont typeface="Abadi" panose="020B0604020104020204" pitchFamily="34" charset="0"/>
              <a:buChar char="→"/>
            </a:pPr>
            <a:r>
              <a:rPr lang="de-DE" dirty="0"/>
              <a:t>Muster für Speicherzugriffe ist pseudo-zufällig durch den Salt bestimmt, also unabhängig vom     Passwort</a:t>
            </a:r>
          </a:p>
          <a:p>
            <a:pPr marL="285750" indent="-285750">
              <a:buFontTx/>
              <a:buChar char="-"/>
            </a:pPr>
            <a:endParaRPr lang="de-DE" dirty="0"/>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41</a:t>
            </a:fld>
            <a:endParaRPr lang="de-DE" dirty="0"/>
          </a:p>
        </p:txBody>
      </p:sp>
      <p:sp>
        <p:nvSpPr>
          <p:cNvPr id="7" name="Textfeld 6">
            <a:extLst>
              <a:ext uri="{FF2B5EF4-FFF2-40B4-BE49-F238E27FC236}">
                <a16:creationId xmlns:a16="http://schemas.microsoft.com/office/drawing/2014/main" id="{EB60F466-0326-EE4D-C5E1-83526D2B1854}"/>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855120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Ziele von Balloon Hashing</a:t>
            </a:r>
            <a:r>
              <a:rPr lang="de-DE" sz="900" dirty="0"/>
              <a:t>[1]</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Passwort-unabhängiges Speicherzugriffsmuster</a:t>
            </a:r>
          </a:p>
          <a:p>
            <a:pPr marL="743381" lvl="1" indent="-285750">
              <a:buFont typeface="Abadi" panose="020B0604020104020204" pitchFamily="34" charset="0"/>
              <a:buChar char="→"/>
            </a:pPr>
            <a:r>
              <a:rPr lang="de-DE" dirty="0"/>
              <a:t>Muster für Speicherzugriffe ist pseudo-zufällig durch den Salt bestimmt, also unabhängig vom     Passwort</a:t>
            </a:r>
          </a:p>
          <a:p>
            <a:pPr marL="285750" indent="-285750">
              <a:buFontTx/>
              <a:buChar char="-"/>
            </a:pPr>
            <a:endParaRPr lang="de-DE" dirty="0"/>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42</a:t>
            </a:fld>
            <a:endParaRPr lang="de-DE" dirty="0"/>
          </a:p>
        </p:txBody>
      </p:sp>
      <p:pic>
        <p:nvPicPr>
          <p:cNvPr id="8" name="Grafik 7" descr="Ein Bild, das Text enthält.&#10;&#10;Automatisch generierte Beschreibung">
            <a:extLst>
              <a:ext uri="{FF2B5EF4-FFF2-40B4-BE49-F238E27FC236}">
                <a16:creationId xmlns:a16="http://schemas.microsoft.com/office/drawing/2014/main" id="{FCF083AB-BBC0-AA3B-2BC0-7215F2DE4B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6672" y="2996952"/>
            <a:ext cx="5538656" cy="3219703"/>
          </a:xfrm>
          <a:prstGeom prst="rect">
            <a:avLst/>
          </a:prstGeom>
        </p:spPr>
      </p:pic>
      <p:sp>
        <p:nvSpPr>
          <p:cNvPr id="7" name="Textfeld 6">
            <a:extLst>
              <a:ext uri="{FF2B5EF4-FFF2-40B4-BE49-F238E27FC236}">
                <a16:creationId xmlns:a16="http://schemas.microsoft.com/office/drawing/2014/main" id="{AB2262F6-CEE3-07A3-B588-DAC9F580ADAC}"/>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3996352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Ziele von Balloon Hashing</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Passwort-unabhängiges Speicherzugriffsmuster</a:t>
            </a:r>
          </a:p>
          <a:p>
            <a:pPr marL="743381" lvl="1" indent="-285750">
              <a:buFont typeface="Abadi" panose="020B0604020104020204" pitchFamily="34" charset="0"/>
              <a:buChar char="→"/>
            </a:pPr>
            <a:r>
              <a:rPr lang="de-DE" dirty="0"/>
              <a:t>Muster für Speicherzugriffe ist pseudo-zufällig durch den Salt bestimmt, also unabhängig vom     Passwort</a:t>
            </a:r>
          </a:p>
          <a:p>
            <a:pPr marL="285750" indent="-285750">
              <a:buFontTx/>
              <a:buChar char="-"/>
            </a:pPr>
            <a:endParaRPr lang="de-DE" dirty="0"/>
          </a:p>
          <a:p>
            <a:pPr marL="285750" indent="-285750">
              <a:buFontTx/>
              <a:buChar char="-"/>
            </a:pPr>
            <a:r>
              <a:rPr lang="de-DE" b="1" dirty="0"/>
              <a:t>Geschwindigkeit</a:t>
            </a:r>
            <a:r>
              <a:rPr lang="de-DE" dirty="0"/>
              <a:t>, die mit anderen modernen Passwort-</a:t>
            </a:r>
            <a:r>
              <a:rPr lang="de-DE" dirty="0" err="1"/>
              <a:t>Hashing</a:t>
            </a:r>
            <a:r>
              <a:rPr lang="de-DE" dirty="0"/>
              <a:t> Algorithmen mithalten kann</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43</a:t>
            </a:fld>
            <a:endParaRPr lang="de-DE" dirty="0"/>
          </a:p>
        </p:txBody>
      </p:sp>
      <p:pic>
        <p:nvPicPr>
          <p:cNvPr id="8" name="Grafik 7" descr="Abzeichen Tick1 mit einfarbiger Füllung">
            <a:extLst>
              <a:ext uri="{FF2B5EF4-FFF2-40B4-BE49-F238E27FC236}">
                <a16:creationId xmlns:a16="http://schemas.microsoft.com/office/drawing/2014/main" id="{F5BEF732-5A71-4EC9-1812-10C166950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6040" y="1874374"/>
            <a:ext cx="624644" cy="624644"/>
          </a:xfrm>
          <a:prstGeom prst="rect">
            <a:avLst/>
          </a:prstGeom>
        </p:spPr>
      </p:pic>
    </p:spTree>
    <p:extLst>
      <p:ext uri="{BB962C8B-B14F-4D97-AF65-F5344CB8AC3E}">
        <p14:creationId xmlns:p14="http://schemas.microsoft.com/office/powerpoint/2010/main" val="97158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25DC2-A218-ACFA-9507-ABEC87A2ED21}"/>
              </a:ext>
            </a:extLst>
          </p:cNvPr>
          <p:cNvSpPr>
            <a:spLocks noGrp="1"/>
          </p:cNvSpPr>
          <p:nvPr>
            <p:ph type="title"/>
          </p:nvPr>
        </p:nvSpPr>
        <p:spPr/>
        <p:txBody>
          <a:bodyPr/>
          <a:lstStyle/>
          <a:p>
            <a:r>
              <a:rPr lang="de-DE" dirty="0"/>
              <a:t>Performancevergleich</a:t>
            </a:r>
          </a:p>
        </p:txBody>
      </p:sp>
      <p:sp>
        <p:nvSpPr>
          <p:cNvPr id="4" name="Datumsplatzhalter 3">
            <a:extLst>
              <a:ext uri="{FF2B5EF4-FFF2-40B4-BE49-F238E27FC236}">
                <a16:creationId xmlns:a16="http://schemas.microsoft.com/office/drawing/2014/main" id="{82F12F50-7406-7307-6B55-120E7DF14EF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05AF7747-5617-0B21-89C8-23FD23A3135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F0905DC7-687A-2F30-6FBA-2690C7CD7974}"/>
              </a:ext>
            </a:extLst>
          </p:cNvPr>
          <p:cNvSpPr>
            <a:spLocks noGrp="1"/>
          </p:cNvSpPr>
          <p:nvPr>
            <p:ph type="sldNum" sz="quarter" idx="12"/>
          </p:nvPr>
        </p:nvSpPr>
        <p:spPr/>
        <p:txBody>
          <a:bodyPr/>
          <a:lstStyle/>
          <a:p>
            <a:fld id="{242EEE4B-4F13-4B3B-896D-98344C2D1A3F}" type="slidenum">
              <a:rPr lang="de-DE" smtClean="0"/>
              <a:t>44</a:t>
            </a:fld>
            <a:endParaRPr lang="de-DE" dirty="0"/>
          </a:p>
        </p:txBody>
      </p:sp>
      <p:pic>
        <p:nvPicPr>
          <p:cNvPr id="65" name="Inhaltsplatzhalter 64">
            <a:extLst>
              <a:ext uri="{FF2B5EF4-FFF2-40B4-BE49-F238E27FC236}">
                <a16:creationId xmlns:a16="http://schemas.microsoft.com/office/drawing/2014/main" id="{C9129FBA-9122-26D0-E5F4-E47CE7B8C5FD}"/>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318" t="5092" r="4690" b="7044"/>
          <a:stretch/>
        </p:blipFill>
        <p:spPr>
          <a:xfrm>
            <a:off x="1223424" y="1963579"/>
            <a:ext cx="5184576" cy="3714323"/>
          </a:xfrm>
        </p:spPr>
      </p:pic>
      <mc:AlternateContent xmlns:mc="http://schemas.openxmlformats.org/markup-compatibility/2006" xmlns:a14="http://schemas.microsoft.com/office/drawing/2010/main">
        <mc:Choice Requires="a14">
          <p:sp>
            <p:nvSpPr>
              <p:cNvPr id="66" name="Textfeld 65">
                <a:extLst>
                  <a:ext uri="{FF2B5EF4-FFF2-40B4-BE49-F238E27FC236}">
                    <a16:creationId xmlns:a16="http://schemas.microsoft.com/office/drawing/2014/main" id="{535274F1-1F92-FF9F-2415-9C5E1BBA5A2C}"/>
                  </a:ext>
                </a:extLst>
              </p:cNvPr>
              <p:cNvSpPr txBox="1"/>
              <p:nvPr/>
            </p:nvSpPr>
            <p:spPr>
              <a:xfrm>
                <a:off x="695400" y="5635987"/>
                <a:ext cx="5976664" cy="307777"/>
              </a:xfrm>
              <a:prstGeom prst="rect">
                <a:avLst/>
              </a:prstGeom>
              <a:noFill/>
            </p:spPr>
            <p:txBody>
              <a:bodyPr wrap="square" rtlCol="0">
                <a:spAutoFit/>
              </a:bodyPr>
              <a:lstStyle/>
              <a:p>
                <a:pPr algn="l"/>
                <a:r>
                  <a:rPr lang="en-US" sz="1400" b="0" i="0" u="none" strike="noStrike" baseline="0" dirty="0">
                    <a:solidFill>
                      <a:schemeClr val="tx1">
                        <a:lumMod val="50000"/>
                        <a:lumOff val="50000"/>
                      </a:schemeClr>
                    </a:solidFill>
                  </a:rPr>
                  <a:t>Using Balloon </a:t>
                </a:r>
                <a14:m>
                  <m:oMath xmlns:m="http://schemas.openxmlformats.org/officeDocument/2006/math">
                    <m:r>
                      <a:rPr lang="en-US" sz="1400" b="0" i="1" u="none" strike="noStrike" baseline="0" dirty="0" smtClean="0">
                        <a:solidFill>
                          <a:schemeClr val="tx1">
                            <a:lumMod val="50000"/>
                            <a:lumOff val="50000"/>
                          </a:schemeClr>
                        </a:solidFill>
                        <a:latin typeface="Cambria Math" panose="02040503050406030204" pitchFamily="18" charset="0"/>
                      </a:rPr>
                      <m:t>(</m:t>
                    </m:r>
                    <m:r>
                      <a:rPr lang="en-US" sz="1400" b="0" i="1" u="none" strike="noStrike" baseline="0" dirty="0" smtClean="0">
                        <a:solidFill>
                          <a:schemeClr val="tx1">
                            <a:lumMod val="50000"/>
                            <a:lumOff val="50000"/>
                          </a:schemeClr>
                        </a:solidFill>
                        <a:latin typeface="Cambria Math" panose="02040503050406030204" pitchFamily="18" charset="0"/>
                      </a:rPr>
                      <m:t>𝛿</m:t>
                    </m:r>
                    <m:r>
                      <a:rPr lang="en-US" sz="1400" b="0" i="1" u="none" strike="noStrike" baseline="0" dirty="0" smtClean="0">
                        <a:solidFill>
                          <a:schemeClr val="tx1">
                            <a:lumMod val="50000"/>
                            <a:lumOff val="50000"/>
                          </a:schemeClr>
                        </a:solidFill>
                        <a:latin typeface="Cambria Math" panose="02040503050406030204" pitchFamily="18" charset="0"/>
                      </a:rPr>
                      <m:t>=3)</m:t>
                    </m:r>
                  </m:oMath>
                </a14:m>
                <a:r>
                  <a:rPr lang="en-US" sz="1400" b="0" i="0" u="none" strike="noStrike" baseline="0" dirty="0">
                    <a:solidFill>
                      <a:schemeClr val="tx1">
                        <a:lumMod val="50000"/>
                        <a:lumOff val="50000"/>
                      </a:schemeClr>
                    </a:solidFill>
                  </a:rPr>
                  <a:t>. Both algorithms take four passes over memory.</a:t>
                </a:r>
                <a:endParaRPr lang="de-DE" sz="1400" dirty="0">
                  <a:solidFill>
                    <a:schemeClr val="tx1">
                      <a:lumMod val="50000"/>
                      <a:lumOff val="50000"/>
                    </a:schemeClr>
                  </a:solidFill>
                </a:endParaRPr>
              </a:p>
            </p:txBody>
          </p:sp>
        </mc:Choice>
        <mc:Fallback xmlns="">
          <p:sp>
            <p:nvSpPr>
              <p:cNvPr id="66" name="Textfeld 65">
                <a:extLst>
                  <a:ext uri="{FF2B5EF4-FFF2-40B4-BE49-F238E27FC236}">
                    <a16:creationId xmlns:a16="http://schemas.microsoft.com/office/drawing/2014/main" id="{535274F1-1F92-FF9F-2415-9C5E1BBA5A2C}"/>
                  </a:ext>
                </a:extLst>
              </p:cNvPr>
              <p:cNvSpPr txBox="1">
                <a:spLocks noRot="1" noChangeAspect="1" noMove="1" noResize="1" noEditPoints="1" noAdjustHandles="1" noChangeArrowheads="1" noChangeShapeType="1" noTextEdit="1"/>
              </p:cNvSpPr>
              <p:nvPr/>
            </p:nvSpPr>
            <p:spPr>
              <a:xfrm>
                <a:off x="695400" y="5635987"/>
                <a:ext cx="5976664" cy="307777"/>
              </a:xfrm>
              <a:prstGeom prst="rect">
                <a:avLst/>
              </a:prstGeom>
              <a:blipFill>
                <a:blip r:embed="rId4"/>
                <a:stretch>
                  <a:fillRect l="-306" t="-4000" b="-20000"/>
                </a:stretch>
              </a:blipFill>
            </p:spPr>
            <p:txBody>
              <a:bodyPr/>
              <a:lstStyle/>
              <a:p>
                <a:r>
                  <a:rPr lang="de-DE">
                    <a:noFill/>
                  </a:rPr>
                  <a:t> </a:t>
                </a:r>
              </a:p>
            </p:txBody>
          </p:sp>
        </mc:Fallback>
      </mc:AlternateContent>
      <p:pic>
        <p:nvPicPr>
          <p:cNvPr id="68" name="Grafik 67">
            <a:extLst>
              <a:ext uri="{FF2B5EF4-FFF2-40B4-BE49-F238E27FC236}">
                <a16:creationId xmlns:a16="http://schemas.microsoft.com/office/drawing/2014/main" id="{EE210488-7DA9-C538-CD5D-8F245078E477}"/>
              </a:ext>
            </a:extLst>
          </p:cNvPr>
          <p:cNvPicPr>
            <a:picLocks noChangeAspect="1"/>
          </p:cNvPicPr>
          <p:nvPr/>
        </p:nvPicPr>
        <p:blipFill rotWithShape="1">
          <a:blip r:embed="rId5"/>
          <a:srcRect b="9976"/>
          <a:stretch/>
        </p:blipFill>
        <p:spPr>
          <a:xfrm>
            <a:off x="7539052" y="1738825"/>
            <a:ext cx="3693433" cy="3994431"/>
          </a:xfrm>
          <a:prstGeom prst="rect">
            <a:avLst/>
          </a:prstGeom>
        </p:spPr>
      </p:pic>
      <p:cxnSp>
        <p:nvCxnSpPr>
          <p:cNvPr id="70" name="Verbinder: gekrümmt 69">
            <a:extLst>
              <a:ext uri="{FF2B5EF4-FFF2-40B4-BE49-F238E27FC236}">
                <a16:creationId xmlns:a16="http://schemas.microsoft.com/office/drawing/2014/main" id="{C7BD6CC5-4357-BACF-E12A-8471ABD811F5}"/>
              </a:ext>
            </a:extLst>
          </p:cNvPr>
          <p:cNvCxnSpPr>
            <a:cxnSpLocks/>
            <a:stCxn id="66" idx="1"/>
            <a:endCxn id="65" idx="1"/>
          </p:cNvCxnSpPr>
          <p:nvPr/>
        </p:nvCxnSpPr>
        <p:spPr>
          <a:xfrm rot="10800000" flipH="1">
            <a:off x="695400" y="3820742"/>
            <a:ext cx="528024" cy="1969135"/>
          </a:xfrm>
          <a:prstGeom prst="curvedConnector3">
            <a:avLst>
              <a:gd name="adj1" fmla="val -43293"/>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71" name="Textfeld 70">
            <a:extLst>
              <a:ext uri="{FF2B5EF4-FFF2-40B4-BE49-F238E27FC236}">
                <a16:creationId xmlns:a16="http://schemas.microsoft.com/office/drawing/2014/main" id="{6C8AC482-839F-181D-4325-EF7AE83E13CB}"/>
              </a:ext>
            </a:extLst>
          </p:cNvPr>
          <p:cNvSpPr txBox="1"/>
          <p:nvPr/>
        </p:nvSpPr>
        <p:spPr>
          <a:xfrm>
            <a:off x="11006258" y="1505849"/>
            <a:ext cx="878767" cy="338554"/>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de-DE" sz="1600" dirty="0"/>
              <a:t>Blake2b</a:t>
            </a:r>
          </a:p>
        </p:txBody>
      </p:sp>
      <p:cxnSp>
        <p:nvCxnSpPr>
          <p:cNvPr id="74" name="Verbinder: gekrümmt 73">
            <a:extLst>
              <a:ext uri="{FF2B5EF4-FFF2-40B4-BE49-F238E27FC236}">
                <a16:creationId xmlns:a16="http://schemas.microsoft.com/office/drawing/2014/main" id="{A7FA69CA-1D09-A86E-2F64-CA4415BA0FAD}"/>
              </a:ext>
            </a:extLst>
          </p:cNvPr>
          <p:cNvCxnSpPr>
            <a:cxnSpLocks/>
            <a:stCxn id="71" idx="2"/>
          </p:cNvCxnSpPr>
          <p:nvPr/>
        </p:nvCxnSpPr>
        <p:spPr>
          <a:xfrm rot="5400000">
            <a:off x="10930850" y="1690073"/>
            <a:ext cx="360463" cy="669122"/>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Textfeld 2">
            <a:extLst>
              <a:ext uri="{FF2B5EF4-FFF2-40B4-BE49-F238E27FC236}">
                <a16:creationId xmlns:a16="http://schemas.microsoft.com/office/drawing/2014/main" id="{BCE61ED7-8858-3377-6F89-520D23BC1BE3}"/>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88899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Ziele von Balloon Hashing</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Passwort-unabhängiges Speicherzugriffsmuster</a:t>
            </a:r>
          </a:p>
          <a:p>
            <a:pPr marL="743381" lvl="1" indent="-285750">
              <a:buFont typeface="Abadi" panose="020B0604020104020204" pitchFamily="34" charset="0"/>
              <a:buChar char="→"/>
            </a:pPr>
            <a:r>
              <a:rPr lang="de-DE" dirty="0"/>
              <a:t>Muster für Speicherzugriffe ist pseudo-zufällig durch den Salt bestimmt, also unabhängig vom     Passwort</a:t>
            </a:r>
          </a:p>
          <a:p>
            <a:pPr marL="285750" indent="-285750">
              <a:buFontTx/>
              <a:buChar char="-"/>
            </a:pPr>
            <a:endParaRPr lang="de-DE" dirty="0"/>
          </a:p>
          <a:p>
            <a:pPr marL="285750" indent="-285750">
              <a:buFontTx/>
              <a:buChar char="-"/>
            </a:pPr>
            <a:r>
              <a:rPr lang="de-DE" b="1" dirty="0"/>
              <a:t>Geschwindigkeit</a:t>
            </a:r>
            <a:r>
              <a:rPr lang="de-DE" dirty="0"/>
              <a:t>, die mit anderen modernen Passwort-</a:t>
            </a:r>
            <a:r>
              <a:rPr lang="de-DE" dirty="0" err="1"/>
              <a:t>Hashing</a:t>
            </a:r>
            <a:r>
              <a:rPr lang="de-DE" dirty="0"/>
              <a:t> Algorithmen mithalten kann</a:t>
            </a:r>
          </a:p>
          <a:p>
            <a:pPr marL="743381" lvl="1" indent="-285750">
              <a:buFont typeface="Abadi" panose="020B0604020104020204" pitchFamily="34" charset="0"/>
              <a:buChar char="→"/>
            </a:pPr>
            <a:r>
              <a:rPr lang="de-DE" dirty="0"/>
              <a:t>Siehe vorherige Folie</a:t>
            </a:r>
          </a:p>
          <a:p>
            <a:pPr marL="285750" indent="-285750">
              <a:buFontTx/>
              <a:buChar char="-"/>
            </a:pPr>
            <a:endParaRPr lang="de-DE" dirty="0"/>
          </a:p>
          <a:p>
            <a:pPr marL="285750" indent="-285750">
              <a:buFontTx/>
              <a:buChar char="-"/>
            </a:pPr>
            <a:r>
              <a:rPr lang="de-DE" dirty="0"/>
              <a:t>Beweisbare </a:t>
            </a:r>
            <a:r>
              <a:rPr lang="de-DE" b="1" dirty="0"/>
              <a:t>Memory </a:t>
            </a:r>
            <a:r>
              <a:rPr lang="de-DE" b="1" dirty="0" err="1"/>
              <a:t>Hardness</a:t>
            </a:r>
            <a:r>
              <a:rPr lang="de-DE" b="1" dirty="0"/>
              <a:t> </a:t>
            </a:r>
            <a:r>
              <a:rPr lang="de-DE" dirty="0"/>
              <a:t>Eigenschaft</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45</a:t>
            </a:fld>
            <a:endParaRPr lang="de-DE" dirty="0"/>
          </a:p>
        </p:txBody>
      </p:sp>
      <p:pic>
        <p:nvPicPr>
          <p:cNvPr id="9" name="Grafik 8" descr="Abzeichen Tick1 mit einfarbiger Füllung">
            <a:extLst>
              <a:ext uri="{FF2B5EF4-FFF2-40B4-BE49-F238E27FC236}">
                <a16:creationId xmlns:a16="http://schemas.microsoft.com/office/drawing/2014/main" id="{58D6F930-505E-171A-4574-3AFEDB865B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6040" y="1874374"/>
            <a:ext cx="624644" cy="624644"/>
          </a:xfrm>
          <a:prstGeom prst="rect">
            <a:avLst/>
          </a:prstGeom>
        </p:spPr>
      </p:pic>
      <p:pic>
        <p:nvPicPr>
          <p:cNvPr id="10" name="Grafik 9" descr="Abzeichen Tick1 mit einfarbiger Füllung">
            <a:extLst>
              <a:ext uri="{FF2B5EF4-FFF2-40B4-BE49-F238E27FC236}">
                <a16:creationId xmlns:a16="http://schemas.microsoft.com/office/drawing/2014/main" id="{194BE01A-C645-DD43-86C1-AA46CDFC84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0456" y="3356992"/>
            <a:ext cx="624644" cy="624644"/>
          </a:xfrm>
          <a:prstGeom prst="rect">
            <a:avLst/>
          </a:prstGeom>
        </p:spPr>
      </p:pic>
    </p:spTree>
    <p:extLst>
      <p:ext uri="{BB962C8B-B14F-4D97-AF65-F5344CB8AC3E}">
        <p14:creationId xmlns:p14="http://schemas.microsoft.com/office/powerpoint/2010/main" val="337980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Disclaimer: </a:t>
            </a:r>
            <a:r>
              <a:rPr lang="de-DE" dirty="0"/>
              <a:t>Der vollständige Beweis ist sehr lang und erfordert viele Grundlagen. Hier ist nur eine Kurzfassung dargestellt</a:t>
            </a:r>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pPr marL="285750" indent="-285750">
              <a:buFontTx/>
              <a:buChar char="-"/>
            </a:pPr>
            <a:endParaRPr lang="de-DE" dirty="0"/>
          </a:p>
          <a:p>
            <a:pPr marL="285750" indent="-285750">
              <a:buFontTx/>
              <a:buChar char="-"/>
            </a:pPr>
            <a:r>
              <a:rPr lang="de-DE" dirty="0"/>
              <a:t>Ein Angreifer bezahlt also mit sehr viel Berechnungszeit, wenn er Platz spart</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46</a:t>
            </a:fld>
            <a:endParaRPr lang="de-DE" dirty="0"/>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F2F14ED4-62F3-A79B-F253-61384376A65F}"/>
                  </a:ext>
                </a:extLst>
              </p:cNvPr>
              <p:cNvSpPr txBox="1"/>
              <p:nvPr/>
            </p:nvSpPr>
            <p:spPr>
              <a:xfrm>
                <a:off x="1609133" y="2780928"/>
                <a:ext cx="9671443" cy="2641364"/>
              </a:xfrm>
              <a:prstGeom prst="rect">
                <a:avLst/>
              </a:prstGeom>
              <a:noFill/>
              <a:ln w="28575">
                <a:solidFill>
                  <a:schemeClr val="accent5"/>
                </a:solidFill>
              </a:ln>
            </p:spPr>
            <p:txBody>
              <a:bodyPr wrap="square" rtlCol="0">
                <a:spAutoFit/>
              </a:bodyPr>
              <a:lstStyle/>
              <a:p>
                <a:r>
                  <a:rPr lang="de-DE" sz="1600" b="1" dirty="0"/>
                  <a:t>Theorem:</a:t>
                </a:r>
                <a:r>
                  <a:rPr lang="de-DE" sz="900" b="1" dirty="0"/>
                  <a:t>[1]</a:t>
                </a:r>
              </a:p>
              <a:p>
                <a14:m>
                  <m:oMath xmlns:m="http://schemas.openxmlformats.org/officeDocument/2006/math">
                    <m:r>
                      <a:rPr lang="de-DE" sz="1600" i="1" dirty="0" smtClean="0">
                        <a:latin typeface="Cambria Math" panose="02040503050406030204" pitchFamily="18" charset="0"/>
                      </a:rPr>
                      <m:t>𝐴</m:t>
                    </m:r>
                  </m:oMath>
                </a14:m>
                <a:r>
                  <a:rPr lang="de-DE" sz="1600" dirty="0"/>
                  <a:t> ist ein Algorithmus, der eine </a:t>
                </a:r>
                <a14:m>
                  <m:oMath xmlns:m="http://schemas.openxmlformats.org/officeDocument/2006/math">
                    <m:r>
                      <a:rPr lang="de-DE" sz="1600" i="1" dirty="0" smtClean="0">
                        <a:latin typeface="Cambria Math" panose="02040503050406030204" pitchFamily="18" charset="0"/>
                      </a:rPr>
                      <m:t>𝑛</m:t>
                    </m:r>
                  </m:oMath>
                </a14:m>
                <a:r>
                  <a:rPr lang="de-DE" sz="1600" dirty="0"/>
                  <a:t>-Block, </a:t>
                </a:r>
                <a14:m>
                  <m:oMath xmlns:m="http://schemas.openxmlformats.org/officeDocument/2006/math">
                    <m:r>
                      <a:rPr lang="de-DE" sz="1600" i="1" dirty="0" smtClean="0">
                        <a:latin typeface="Cambria Math" panose="02040503050406030204" pitchFamily="18" charset="0"/>
                      </a:rPr>
                      <m:t>𝑟</m:t>
                    </m:r>
                  </m:oMath>
                </a14:m>
                <a:r>
                  <a:rPr lang="de-DE" sz="1600" dirty="0"/>
                  <a:t>-Runden Balloon Hashing Funktion mit Sicherheitsparameter </a:t>
                </a:r>
                <a14:m>
                  <m:oMath xmlns:m="http://schemas.openxmlformats.org/officeDocument/2006/math">
                    <m:r>
                      <a:rPr lang="de-DE" sz="1600" i="1" dirty="0" smtClean="0">
                        <a:latin typeface="Cambria Math" panose="02040503050406030204" pitchFamily="18" charset="0"/>
                      </a:rPr>
                      <m:t>𝛿</m:t>
                    </m:r>
                    <m:r>
                      <a:rPr lang="de-DE" sz="1600" i="1" dirty="0" smtClean="0">
                        <a:latin typeface="Cambria Math" panose="02040503050406030204" pitchFamily="18" charset="0"/>
                      </a:rPr>
                      <m:t>=3</m:t>
                    </m:r>
                  </m:oMath>
                </a14:m>
                <a:r>
                  <a:rPr lang="de-DE" sz="1600" dirty="0"/>
                  <a:t> berechnet. Die kryptographische Hash-Funktion </a:t>
                </a:r>
                <a14:m>
                  <m:oMath xmlns:m="http://schemas.openxmlformats.org/officeDocument/2006/math">
                    <m:r>
                      <a:rPr lang="de-DE" sz="1600" i="1" dirty="0" smtClean="0">
                        <a:latin typeface="Cambria Math" panose="02040503050406030204" pitchFamily="18" charset="0"/>
                      </a:rPr>
                      <m:t>𝐻</m:t>
                    </m:r>
                  </m:oMath>
                </a14:m>
                <a:r>
                  <a:rPr lang="de-DE" sz="1600" dirty="0"/>
                  <a:t> ist dabei ein Zufallsorakel.  </a:t>
                </a:r>
              </a:p>
              <a:p>
                <a:r>
                  <a:rPr lang="de-DE" sz="1600" dirty="0"/>
                  <a:t>Wenn </a:t>
                </a:r>
                <a14:m>
                  <m:oMath xmlns:m="http://schemas.openxmlformats.org/officeDocument/2006/math">
                    <m:r>
                      <a:rPr lang="de-DE" sz="1600" i="1" dirty="0" smtClean="0">
                        <a:latin typeface="Cambria Math" panose="02040503050406030204" pitchFamily="18" charset="0"/>
                      </a:rPr>
                      <m:t>𝐴</m:t>
                    </m:r>
                  </m:oMath>
                </a14:m>
                <a:r>
                  <a:rPr lang="de-DE" sz="1600" dirty="0"/>
                  <a:t> nun maximal </a:t>
                </a:r>
                <a14:m>
                  <m:oMath xmlns:m="http://schemas.openxmlformats.org/officeDocument/2006/math">
                    <m:r>
                      <a:rPr lang="de-DE" sz="1600" i="1" dirty="0" smtClean="0">
                        <a:latin typeface="Cambria Math" panose="02040503050406030204" pitchFamily="18" charset="0"/>
                      </a:rPr>
                      <m:t>𝑆</m:t>
                    </m:r>
                  </m:oMath>
                </a14:m>
                <a:r>
                  <a:rPr lang="de-DE" sz="1600" dirty="0"/>
                  <a:t> Blöcke Puffer nutzt dann wird die Berechnung (mit sehr hoher Wahrscheinlichkeit) so viel Zeit </a:t>
                </a:r>
                <a14:m>
                  <m:oMath xmlns:m="http://schemas.openxmlformats.org/officeDocument/2006/math">
                    <m:r>
                      <a:rPr lang="de-DE" sz="1600" i="1" dirty="0" smtClean="0">
                        <a:latin typeface="Cambria Math" panose="02040503050406030204" pitchFamily="18" charset="0"/>
                      </a:rPr>
                      <m:t>𝑇</m:t>
                    </m:r>
                  </m:oMath>
                </a14:m>
                <a:r>
                  <a:rPr lang="de-DE" sz="1600" dirty="0"/>
                  <a:t> kosten, dass</a:t>
                </a:r>
              </a:p>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𝑆</m:t>
                      </m:r>
                      <m:r>
                        <a:rPr lang="de-DE" sz="1600" b="0" i="1" smtClean="0">
                          <a:latin typeface="Cambria Math" panose="02040503050406030204" pitchFamily="18" charset="0"/>
                        </a:rPr>
                        <m:t>⋅</m:t>
                      </m:r>
                      <m:r>
                        <a:rPr lang="de-DE" sz="1600" b="0" i="1" smtClean="0">
                          <a:latin typeface="Cambria Math" panose="02040503050406030204" pitchFamily="18" charset="0"/>
                        </a:rPr>
                        <m:t>𝑇</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𝑟</m:t>
                          </m:r>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𝑛</m:t>
                              </m:r>
                            </m:e>
                            <m:sup>
                              <m:r>
                                <a:rPr lang="de-DE" sz="1600" b="0" i="1" smtClean="0">
                                  <a:latin typeface="Cambria Math" panose="02040503050406030204" pitchFamily="18" charset="0"/>
                                </a:rPr>
                                <m:t>2</m:t>
                              </m:r>
                            </m:sup>
                          </m:sSup>
                        </m:num>
                        <m:den>
                          <m:r>
                            <a:rPr lang="de-DE" sz="1600" b="0" i="1" smtClean="0">
                              <a:latin typeface="Cambria Math" panose="02040503050406030204" pitchFamily="18" charset="0"/>
                            </a:rPr>
                            <m:t>32</m:t>
                          </m:r>
                        </m:den>
                      </m:f>
                    </m:oMath>
                  </m:oMathPara>
                </a14:m>
                <a:endParaRPr lang="de-DE" sz="1600" dirty="0"/>
              </a:p>
              <a:p>
                <a:r>
                  <a:rPr lang="de-DE" sz="1600" dirty="0"/>
                  <a:t>erfüllt ist. Bei </a:t>
                </a:r>
                <a14:m>
                  <m:oMath xmlns:m="http://schemas.openxmlformats.org/officeDocument/2006/math">
                    <m:r>
                      <a:rPr lang="de-DE" sz="1600" i="1" dirty="0" smtClean="0">
                        <a:latin typeface="Cambria Math" panose="02040503050406030204" pitchFamily="18" charset="0"/>
                      </a:rPr>
                      <m:t>𝛿</m:t>
                    </m:r>
                    <m:r>
                      <a:rPr lang="de-DE" sz="1600" i="1" dirty="0" smtClean="0">
                        <a:latin typeface="Cambria Math" panose="02040503050406030204" pitchFamily="18" charset="0"/>
                      </a:rPr>
                      <m:t>=7 </m:t>
                    </m:r>
                  </m:oMath>
                </a14:m>
                <a:r>
                  <a:rPr lang="de-DE" sz="1600" dirty="0"/>
                  <a:t>und </a:t>
                </a:r>
                <a14:m>
                  <m:oMath xmlns:m="http://schemas.openxmlformats.org/officeDocument/2006/math">
                    <m:r>
                      <a:rPr lang="de-DE" sz="1600" i="1" dirty="0" smtClean="0">
                        <a:latin typeface="Cambria Math" panose="02040503050406030204" pitchFamily="18" charset="0"/>
                      </a:rPr>
                      <m:t>𝑆</m:t>
                    </m:r>
                    <m:r>
                      <a:rPr lang="de-DE" sz="1600" i="1" dirty="0" smtClean="0">
                        <a:latin typeface="Cambria Math" panose="02040503050406030204" pitchFamily="18" charset="0"/>
                      </a:rPr>
                      <m:t>&lt;</m:t>
                    </m:r>
                    <m:f>
                      <m:fPr>
                        <m:ctrlPr>
                          <a:rPr lang="de-DE" sz="1600" i="1" dirty="0" smtClean="0">
                            <a:latin typeface="Cambria Math" panose="02040503050406030204" pitchFamily="18" charset="0"/>
                          </a:rPr>
                        </m:ctrlPr>
                      </m:fPr>
                      <m:num>
                        <m:r>
                          <a:rPr lang="de-DE" sz="1600" i="1" dirty="0" smtClean="0">
                            <a:latin typeface="Cambria Math" panose="02040503050406030204" pitchFamily="18" charset="0"/>
                          </a:rPr>
                          <m:t>𝑛</m:t>
                        </m:r>
                      </m:num>
                      <m:den>
                        <m:r>
                          <a:rPr lang="de-DE" sz="1600" i="1" dirty="0" smtClean="0">
                            <a:latin typeface="Cambria Math" panose="02040503050406030204" pitchFamily="18" charset="0"/>
                          </a:rPr>
                          <m:t>64</m:t>
                        </m:r>
                      </m:den>
                    </m:f>
                    <m:r>
                      <a:rPr lang="de-DE" sz="1600" i="1" dirty="0" smtClean="0">
                        <a:latin typeface="Cambria Math" panose="02040503050406030204" pitchFamily="18" charset="0"/>
                      </a:rPr>
                      <m:t> </m:t>
                    </m:r>
                  </m:oMath>
                </a14:m>
                <a:r>
                  <a:rPr lang="de-DE" sz="1600" dirty="0"/>
                  <a:t>erhält man</a:t>
                </a:r>
              </a:p>
              <a:p>
                <a:pPr/>
                <a14:m>
                  <m:oMathPara xmlns:m="http://schemas.openxmlformats.org/officeDocument/2006/math">
                    <m:oMathParaPr>
                      <m:jc m:val="centerGroup"/>
                    </m:oMathParaPr>
                    <m:oMath xmlns:m="http://schemas.openxmlformats.org/officeDocument/2006/math">
                      <m:r>
                        <a:rPr lang="de-DE" sz="1600" i="1">
                          <a:latin typeface="Cambria Math" panose="02040503050406030204" pitchFamily="18" charset="0"/>
                        </a:rPr>
                        <m:t>𝑆</m:t>
                      </m:r>
                      <m:r>
                        <a:rPr lang="de-DE" sz="1600" i="1">
                          <a:latin typeface="Cambria Math" panose="02040503050406030204" pitchFamily="18" charset="0"/>
                        </a:rPr>
                        <m:t>⋅</m:t>
                      </m:r>
                      <m:r>
                        <a:rPr lang="de-DE" sz="1600" i="1">
                          <a:latin typeface="Cambria Math" panose="02040503050406030204" pitchFamily="18" charset="0"/>
                        </a:rPr>
                        <m:t>𝑇</m:t>
                      </m:r>
                      <m:r>
                        <a:rPr lang="de-DE" sz="1600" i="1">
                          <a:latin typeface="Cambria Math" panose="02040503050406030204" pitchFamily="18" charset="0"/>
                        </a:rPr>
                        <m:t>≥ </m:t>
                      </m:r>
                      <m:f>
                        <m:fPr>
                          <m:ctrlPr>
                            <a:rPr lang="de-DE" sz="1600" i="1">
                              <a:latin typeface="Cambria Math" panose="02040503050406030204" pitchFamily="18" charset="0"/>
                            </a:rPr>
                          </m:ctrlPr>
                        </m:fPr>
                        <m:num>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2</m:t>
                              </m:r>
                            </m:e>
                            <m:sup>
                              <m:r>
                                <a:rPr lang="de-DE" sz="1600" b="0" i="1" smtClean="0">
                                  <a:latin typeface="Cambria Math" panose="02040503050406030204" pitchFamily="18" charset="0"/>
                                </a:rPr>
                                <m:t>𝑟</m:t>
                              </m:r>
                            </m:sup>
                          </m:sSup>
                          <m:r>
                            <a:rPr lang="de-DE" sz="1600" b="0" i="1" smtClean="0">
                              <a:latin typeface="Cambria Math" panose="02040503050406030204" pitchFamily="18" charset="0"/>
                            </a:rPr>
                            <m:t>−1)</m:t>
                          </m:r>
                          <m:r>
                            <a:rPr lang="de-DE" sz="1600" i="1">
                              <a:latin typeface="Cambria Math" panose="02040503050406030204" pitchFamily="18" charset="0"/>
                            </a:rPr>
                            <m:t>⋅</m:t>
                          </m:r>
                          <m:sSup>
                            <m:sSupPr>
                              <m:ctrlPr>
                                <a:rPr lang="de-DE" sz="1600" i="1">
                                  <a:latin typeface="Cambria Math" panose="02040503050406030204" pitchFamily="18" charset="0"/>
                                </a:rPr>
                              </m:ctrlPr>
                            </m:sSupPr>
                            <m:e>
                              <m:r>
                                <a:rPr lang="de-DE" sz="1600" i="1">
                                  <a:latin typeface="Cambria Math" panose="02040503050406030204" pitchFamily="18" charset="0"/>
                                </a:rPr>
                                <m:t>𝑛</m:t>
                              </m:r>
                            </m:e>
                            <m:sup>
                              <m:r>
                                <a:rPr lang="de-DE" sz="1600" i="1">
                                  <a:latin typeface="Cambria Math" panose="02040503050406030204" pitchFamily="18" charset="0"/>
                                </a:rPr>
                                <m:t>2</m:t>
                              </m:r>
                            </m:sup>
                          </m:sSup>
                        </m:num>
                        <m:den>
                          <m:r>
                            <a:rPr lang="de-DE" sz="1600" i="1">
                              <a:latin typeface="Cambria Math" panose="02040503050406030204" pitchFamily="18" charset="0"/>
                            </a:rPr>
                            <m:t>32</m:t>
                          </m:r>
                        </m:den>
                      </m:f>
                    </m:oMath>
                  </m:oMathPara>
                </a14:m>
                <a:endParaRPr lang="de-DE" sz="1600" dirty="0"/>
              </a:p>
            </p:txBody>
          </p:sp>
        </mc:Choice>
        <mc:Fallback xmlns="">
          <p:sp>
            <p:nvSpPr>
              <p:cNvPr id="11" name="Textfeld 10">
                <a:extLst>
                  <a:ext uri="{FF2B5EF4-FFF2-40B4-BE49-F238E27FC236}">
                    <a16:creationId xmlns:a16="http://schemas.microsoft.com/office/drawing/2014/main" id="{F2F14ED4-62F3-A79B-F253-61384376A65F}"/>
                  </a:ext>
                </a:extLst>
              </p:cNvPr>
              <p:cNvSpPr txBox="1">
                <a:spLocks noRot="1" noChangeAspect="1" noMove="1" noResize="1" noEditPoints="1" noAdjustHandles="1" noChangeArrowheads="1" noChangeShapeType="1" noTextEdit="1"/>
              </p:cNvSpPr>
              <p:nvPr/>
            </p:nvSpPr>
            <p:spPr>
              <a:xfrm>
                <a:off x="1609133" y="2780928"/>
                <a:ext cx="9671443" cy="2641364"/>
              </a:xfrm>
              <a:prstGeom prst="rect">
                <a:avLst/>
              </a:prstGeom>
              <a:blipFill>
                <a:blip r:embed="rId2"/>
                <a:stretch>
                  <a:fillRect l="-251" t="-228" r="-377"/>
                </a:stretch>
              </a:blipFill>
              <a:ln w="28575">
                <a:solidFill>
                  <a:schemeClr val="accent5"/>
                </a:solidFill>
              </a:ln>
            </p:spPr>
            <p:txBody>
              <a:bodyPr/>
              <a:lstStyle/>
              <a:p>
                <a:r>
                  <a:rPr lang="de-DE">
                    <a:noFill/>
                  </a:rPr>
                  <a:t> </a:t>
                </a:r>
              </a:p>
            </p:txBody>
          </p:sp>
        </mc:Fallback>
      </mc:AlternateContent>
      <p:sp>
        <p:nvSpPr>
          <p:cNvPr id="7" name="Textfeld 6">
            <a:extLst>
              <a:ext uri="{FF2B5EF4-FFF2-40B4-BE49-F238E27FC236}">
                <a16:creationId xmlns:a16="http://schemas.microsoft.com/office/drawing/2014/main" id="{C026565C-ED3C-BFF1-8DF3-84A7C08C25AF}"/>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400981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Ziele von Balloon Hashing</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285750" indent="-285750">
              <a:buFontTx/>
              <a:buChar char="-"/>
            </a:pPr>
            <a:r>
              <a:rPr lang="de-DE" b="1" dirty="0"/>
              <a:t>Passwort-unabhängiges Speicherzugriffsmuster</a:t>
            </a:r>
          </a:p>
          <a:p>
            <a:pPr marL="743381" lvl="1" indent="-285750">
              <a:buFont typeface="Abadi" panose="020B0604020104020204" pitchFamily="34" charset="0"/>
              <a:buChar char="→"/>
            </a:pPr>
            <a:r>
              <a:rPr lang="de-DE" dirty="0"/>
              <a:t>Muster für Speicherzugriffe ist pseudo-zufällig durch den Salt bestimmt, also unabhängig vom     Passwort</a:t>
            </a:r>
          </a:p>
          <a:p>
            <a:pPr marL="285750" indent="-285750">
              <a:buFontTx/>
              <a:buChar char="-"/>
            </a:pPr>
            <a:endParaRPr lang="de-DE" dirty="0"/>
          </a:p>
          <a:p>
            <a:pPr marL="285750" indent="-285750">
              <a:buFontTx/>
              <a:buChar char="-"/>
            </a:pPr>
            <a:r>
              <a:rPr lang="de-DE" b="1" dirty="0"/>
              <a:t>Geschwindigkeit</a:t>
            </a:r>
            <a:r>
              <a:rPr lang="de-DE" dirty="0"/>
              <a:t>, die mit anderen modernen Passwort-</a:t>
            </a:r>
            <a:r>
              <a:rPr lang="de-DE" dirty="0" err="1"/>
              <a:t>Hashing</a:t>
            </a:r>
            <a:r>
              <a:rPr lang="de-DE" dirty="0"/>
              <a:t> Algorithmen mithalten kann</a:t>
            </a:r>
          </a:p>
          <a:p>
            <a:pPr marL="743381" lvl="1" indent="-285750">
              <a:buFont typeface="Abadi" panose="020B0604020104020204" pitchFamily="34" charset="0"/>
              <a:buChar char="→"/>
            </a:pPr>
            <a:r>
              <a:rPr lang="de-DE" dirty="0"/>
              <a:t>Siehe vorherige Folie</a:t>
            </a:r>
          </a:p>
          <a:p>
            <a:pPr marL="285750" indent="-285750">
              <a:buFontTx/>
              <a:buChar char="-"/>
            </a:pPr>
            <a:endParaRPr lang="de-DE" dirty="0"/>
          </a:p>
          <a:p>
            <a:pPr marL="285750" indent="-285750">
              <a:buFontTx/>
              <a:buChar char="-"/>
            </a:pPr>
            <a:r>
              <a:rPr lang="de-DE" dirty="0"/>
              <a:t>Beweisbare </a:t>
            </a:r>
            <a:r>
              <a:rPr lang="de-DE" b="1" dirty="0"/>
              <a:t>Memory </a:t>
            </a:r>
            <a:r>
              <a:rPr lang="de-DE" b="1" dirty="0" err="1"/>
              <a:t>Hardness</a:t>
            </a:r>
            <a:r>
              <a:rPr lang="de-DE" b="1" dirty="0"/>
              <a:t> </a:t>
            </a:r>
            <a:r>
              <a:rPr lang="de-DE" dirty="0"/>
              <a:t>Eigenschaft</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47</a:t>
            </a:fld>
            <a:endParaRPr lang="de-DE" dirty="0"/>
          </a:p>
        </p:txBody>
      </p:sp>
      <p:pic>
        <p:nvPicPr>
          <p:cNvPr id="8" name="Grafik 7" descr="Abzeichen Tick1 mit einfarbiger Füllung">
            <a:extLst>
              <a:ext uri="{FF2B5EF4-FFF2-40B4-BE49-F238E27FC236}">
                <a16:creationId xmlns:a16="http://schemas.microsoft.com/office/drawing/2014/main" id="{ED210193-7411-5255-106E-5D3122FD4D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0456" y="3356992"/>
            <a:ext cx="624644" cy="624644"/>
          </a:xfrm>
          <a:prstGeom prst="rect">
            <a:avLst/>
          </a:prstGeom>
        </p:spPr>
      </p:pic>
      <p:pic>
        <p:nvPicPr>
          <p:cNvPr id="9" name="Grafik 8" descr="Abzeichen Tick1 mit einfarbiger Füllung">
            <a:extLst>
              <a:ext uri="{FF2B5EF4-FFF2-40B4-BE49-F238E27FC236}">
                <a16:creationId xmlns:a16="http://schemas.microsoft.com/office/drawing/2014/main" id="{D7EF8F0C-48AB-2885-FBEC-2B23E04C0A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6040" y="1874374"/>
            <a:ext cx="624644" cy="624644"/>
          </a:xfrm>
          <a:prstGeom prst="rect">
            <a:avLst/>
          </a:prstGeom>
        </p:spPr>
      </p:pic>
      <p:pic>
        <p:nvPicPr>
          <p:cNvPr id="10" name="Grafik 9" descr="Abzeichen Tick1 mit einfarbiger Füllung">
            <a:extLst>
              <a:ext uri="{FF2B5EF4-FFF2-40B4-BE49-F238E27FC236}">
                <a16:creationId xmlns:a16="http://schemas.microsoft.com/office/drawing/2014/main" id="{D6145275-2A81-7B65-379B-7C6824ED5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63952" y="4581128"/>
            <a:ext cx="624644" cy="624644"/>
          </a:xfrm>
          <a:prstGeom prst="rect">
            <a:avLst/>
          </a:prstGeom>
        </p:spPr>
      </p:pic>
    </p:spTree>
    <p:extLst>
      <p:ext uri="{BB962C8B-B14F-4D97-AF65-F5344CB8AC3E}">
        <p14:creationId xmlns:p14="http://schemas.microsoft.com/office/powerpoint/2010/main" val="2492713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5195762" cy="610056"/>
          </a:xfrm>
        </p:spPr>
        <p:txBody>
          <a:bodyPr/>
          <a:lstStyle/>
          <a:p>
            <a:r>
              <a:rPr lang="de-DE" sz="4000" dirty="0"/>
              <a:t>Diskussion</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48</a:t>
            </a:fld>
            <a:endParaRPr lang="de-DE" dirty="0"/>
          </a:p>
        </p:txBody>
      </p:sp>
      <p:sp>
        <p:nvSpPr>
          <p:cNvPr id="3" name="Inhaltsplatzhalter 2">
            <a:extLst>
              <a:ext uri="{FF2B5EF4-FFF2-40B4-BE49-F238E27FC236}">
                <a16:creationId xmlns:a16="http://schemas.microsoft.com/office/drawing/2014/main" id="{79328F03-F53A-EC78-A56F-3A03E439AE7E}"/>
              </a:ext>
            </a:extLst>
          </p:cNvPr>
          <p:cNvSpPr>
            <a:spLocks noGrp="1"/>
          </p:cNvSpPr>
          <p:nvPr>
            <p:ph idx="1"/>
          </p:nvPr>
        </p:nvSpPr>
        <p:spPr>
          <a:xfrm>
            <a:off x="1332286" y="2420888"/>
            <a:ext cx="10224000" cy="3816424"/>
          </a:xfrm>
        </p:spPr>
        <p:txBody>
          <a:bodyPr/>
          <a:lstStyle/>
          <a:p>
            <a:pPr marL="285750" indent="-285750">
              <a:buFont typeface="Arial" panose="020B0604020202020204" pitchFamily="34" charset="0"/>
              <a:buChar char="•"/>
            </a:pPr>
            <a:r>
              <a:rPr lang="de-DE" dirty="0"/>
              <a:t>Parallelisierte Angriffe im Random Oracle Model</a:t>
            </a:r>
          </a:p>
          <a:p>
            <a:pPr marL="285750" indent="-285750">
              <a:buFont typeface="Arial" panose="020B0604020202020204" pitchFamily="34" charset="0"/>
              <a:buChar char="•"/>
            </a:pPr>
            <a:r>
              <a:rPr lang="de-DE" dirty="0"/>
              <a:t>Unterspezifiziert und nicht aktiv unterstützt</a:t>
            </a:r>
          </a:p>
        </p:txBody>
      </p:sp>
    </p:spTree>
    <p:extLst>
      <p:ext uri="{BB962C8B-B14F-4D97-AF65-F5344CB8AC3E}">
        <p14:creationId xmlns:p14="http://schemas.microsoft.com/office/powerpoint/2010/main" val="2691767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F10320-2860-8520-6268-A122DB58CF85}"/>
              </a:ext>
            </a:extLst>
          </p:cNvPr>
          <p:cNvSpPr>
            <a:spLocks noGrp="1"/>
          </p:cNvSpPr>
          <p:nvPr>
            <p:ph type="title"/>
          </p:nvPr>
        </p:nvSpPr>
        <p:spPr/>
        <p:txBody>
          <a:bodyPr/>
          <a:lstStyle/>
          <a:p>
            <a:r>
              <a:rPr lang="de-DE" dirty="0"/>
              <a:t>Parallelisierte Angriffe</a:t>
            </a:r>
          </a:p>
        </p:txBody>
      </p:sp>
      <p:sp>
        <p:nvSpPr>
          <p:cNvPr id="3" name="Inhaltsplatzhalter 2">
            <a:extLst>
              <a:ext uri="{FF2B5EF4-FFF2-40B4-BE49-F238E27FC236}">
                <a16:creationId xmlns:a16="http://schemas.microsoft.com/office/drawing/2014/main" id="{3FBD1542-F73B-A227-6BC3-676030652CDA}"/>
              </a:ext>
            </a:extLst>
          </p:cNvPr>
          <p:cNvSpPr>
            <a:spLocks noGrp="1"/>
          </p:cNvSpPr>
          <p:nvPr>
            <p:ph idx="1"/>
          </p:nvPr>
        </p:nvSpPr>
        <p:spPr/>
        <p:txBody>
          <a:bodyPr/>
          <a:lstStyle/>
          <a:p>
            <a:pPr marL="285750" indent="-285750">
              <a:buFontTx/>
              <a:buChar char="-"/>
            </a:pPr>
            <a:r>
              <a:rPr lang="de-DE" dirty="0"/>
              <a:t>Balloon ist Memory-Hard (im Random-Oracle Model)</a:t>
            </a:r>
          </a:p>
          <a:p>
            <a:pPr marL="743381" lvl="1" indent="-285750">
              <a:buFontTx/>
              <a:buChar char="-"/>
            </a:pPr>
            <a:r>
              <a:rPr lang="de-DE" b="1" dirty="0"/>
              <a:t>Problem: </a:t>
            </a:r>
            <a:r>
              <a:rPr lang="de-DE" dirty="0"/>
              <a:t>Das Model ist auf eine sequentielle Berechnung beschränkt </a:t>
            </a:r>
            <a:r>
              <a:rPr lang="de-DE" dirty="0">
                <a:latin typeface="Abadi" panose="020B0604020104020204" pitchFamily="34" charset="0"/>
              </a:rPr>
              <a:t>→ </a:t>
            </a:r>
            <a:r>
              <a:rPr lang="de-DE" dirty="0"/>
              <a:t>d.h. ein Angreifer kann zu jedem Zeitpunkt genau eine Anfrage an das Orakel stellen</a:t>
            </a:r>
            <a:r>
              <a:rPr lang="de-DE" sz="900" dirty="0"/>
              <a:t>[1]</a:t>
            </a:r>
          </a:p>
          <a:p>
            <a:pPr marL="1200104" lvl="2" indent="-285750">
              <a:buFontTx/>
              <a:buChar char="-"/>
            </a:pPr>
            <a:r>
              <a:rPr lang="de-DE" dirty="0"/>
              <a:t>Wörterbuchangriffe nutzen jedoch meist sehr viele Prozessoren bzw. Kerne, da sich diese Aufgabe trivial parallelisieren lässt </a:t>
            </a:r>
            <a:r>
              <a:rPr lang="de-DE" sz="900" dirty="0"/>
              <a:t>[2][3]</a:t>
            </a:r>
          </a:p>
        </p:txBody>
      </p:sp>
      <p:sp>
        <p:nvSpPr>
          <p:cNvPr id="4" name="Datumsplatzhalter 3">
            <a:extLst>
              <a:ext uri="{FF2B5EF4-FFF2-40B4-BE49-F238E27FC236}">
                <a16:creationId xmlns:a16="http://schemas.microsoft.com/office/drawing/2014/main" id="{CB876206-CF15-C16C-FE10-97AC222AA83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58DB8FBA-2DC3-55E2-846F-DE240E29EDC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734A50A6-0A98-0750-58B2-96C3AA7DD7C7}"/>
              </a:ext>
            </a:extLst>
          </p:cNvPr>
          <p:cNvSpPr>
            <a:spLocks noGrp="1"/>
          </p:cNvSpPr>
          <p:nvPr>
            <p:ph type="sldNum" sz="quarter" idx="12"/>
          </p:nvPr>
        </p:nvSpPr>
        <p:spPr/>
        <p:txBody>
          <a:bodyPr/>
          <a:lstStyle/>
          <a:p>
            <a:fld id="{242EEE4B-4F13-4B3B-896D-98344C2D1A3F}" type="slidenum">
              <a:rPr lang="de-DE" smtClean="0"/>
              <a:t>49</a:t>
            </a:fld>
            <a:endParaRPr lang="de-DE" dirty="0"/>
          </a:p>
        </p:txBody>
      </p:sp>
      <p:sp>
        <p:nvSpPr>
          <p:cNvPr id="7" name="Textfeld 6">
            <a:extLst>
              <a:ext uri="{FF2B5EF4-FFF2-40B4-BE49-F238E27FC236}">
                <a16:creationId xmlns:a16="http://schemas.microsoft.com/office/drawing/2014/main" id="{BD1458CC-D9A2-6B26-45EC-1DF49D683A05}"/>
              </a:ext>
            </a:extLst>
          </p:cNvPr>
          <p:cNvSpPr txBox="1"/>
          <p:nvPr/>
        </p:nvSpPr>
        <p:spPr>
          <a:xfrm>
            <a:off x="623392" y="5517232"/>
            <a:ext cx="11017224" cy="746358"/>
          </a:xfrm>
          <a:prstGeom prst="rect">
            <a:avLst/>
          </a:prstGeom>
          <a:noFill/>
        </p:spPr>
        <p:txBody>
          <a:bodyPr wrap="square" rtlCol="0">
            <a:spAutoFit/>
          </a:bodyPr>
          <a:lstStyle/>
          <a:p>
            <a:r>
              <a:rPr lang="en-US" sz="850" b="0" i="0" u="none" strike="noStrike" baseline="0" dirty="0"/>
              <a:t>[1] Alwen, Joël; </a:t>
            </a:r>
            <a:r>
              <a:rPr lang="en-US" sz="850" b="0" i="0" u="none" strike="noStrike" baseline="0" dirty="0" err="1"/>
              <a:t>Serbinenko</a:t>
            </a:r>
            <a:r>
              <a:rPr lang="en-US" sz="850" b="0" i="0" u="none" strike="noStrike" baseline="0" dirty="0"/>
              <a:t>, Vladimir (2015): High Parallel Complexity Graphs and Memory-Hard Functions. In Rocco </a:t>
            </a:r>
            <a:r>
              <a:rPr lang="en-US" sz="850" b="0" i="0" u="none" strike="noStrike" baseline="0" dirty="0" err="1"/>
              <a:t>Servedio</a:t>
            </a:r>
            <a:r>
              <a:rPr lang="en-US" sz="850" b="0" i="0" u="none" strike="noStrike" baseline="0" dirty="0"/>
              <a:t>, </a:t>
            </a:r>
            <a:r>
              <a:rPr lang="en-US" sz="850" b="0" i="0" u="none" strike="noStrike" baseline="0" dirty="0" err="1"/>
              <a:t>Ronitt</a:t>
            </a:r>
            <a:r>
              <a:rPr lang="en-US" sz="850" b="0" i="0" u="none" strike="noStrike" baseline="0" dirty="0"/>
              <a:t> </a:t>
            </a:r>
            <a:r>
              <a:rPr lang="en-US" sz="850" b="0" i="0" u="none" strike="noStrike" baseline="0" dirty="0" err="1"/>
              <a:t>Rubinfeld</a:t>
            </a:r>
            <a:r>
              <a:rPr lang="en-US" sz="850" b="0" i="0" u="none" strike="noStrike" baseline="0" dirty="0"/>
              <a:t> (Eds.): Proceedings of the forty-seventh annual ACM symposium on Theory of Computing. STOC '15: Symposium on Theory of Computing. Portland Oregon USA, 14 06 2015 17 06 2015. New York, NY, USA: ACM, pp. 595–603.</a:t>
            </a:r>
          </a:p>
          <a:p>
            <a:r>
              <a:rPr lang="en-US" sz="850" dirty="0"/>
              <a:t>[2] Electronic Frontier Foundation (1998): Cracking DES. Secrets of encryption research, wiretap politics &amp; chip design. 1. ed. Sebastopol, Calif.: O'Reilly.</a:t>
            </a:r>
            <a:endParaRPr lang="de-DE" sz="850" dirty="0"/>
          </a:p>
          <a:p>
            <a:r>
              <a:rPr lang="de-DE" sz="850" dirty="0"/>
              <a:t>[3] </a:t>
            </a:r>
            <a:r>
              <a:rPr lang="en-US" sz="850" dirty="0" err="1"/>
              <a:t>Jeremi</a:t>
            </a:r>
            <a:r>
              <a:rPr lang="en-US" sz="850" dirty="0"/>
              <a:t> </a:t>
            </a:r>
            <a:r>
              <a:rPr lang="en-US" sz="850" dirty="0" err="1"/>
              <a:t>Gosney</a:t>
            </a:r>
            <a:r>
              <a:rPr lang="en-US" sz="850" dirty="0"/>
              <a:t>. Password Cracking HPC. Presented at Passwordˆ12 in Oslo, Norway, 2012. </a:t>
            </a:r>
            <a:r>
              <a:rPr lang="en-US" sz="850" dirty="0" err="1"/>
              <a:t>Verfügbar</a:t>
            </a:r>
            <a:r>
              <a:rPr lang="en-US" sz="850" dirty="0"/>
              <a:t> </a:t>
            </a:r>
            <a:r>
              <a:rPr lang="en-US" sz="850" dirty="0" err="1"/>
              <a:t>unter</a:t>
            </a:r>
            <a:r>
              <a:rPr lang="en-US" sz="850" dirty="0"/>
              <a:t>: </a:t>
            </a:r>
            <a:r>
              <a:rPr lang="en-US" sz="850" dirty="0">
                <a:hlinkClick r:id="rId3"/>
              </a:rPr>
              <a:t>http://passwords12.project.ifi.uio.no/Jeremi_Gosney_Password_Cracking_HPC/Jeremi_Gosney_Password_Cracking_HPC_Passwords12.pdf</a:t>
            </a:r>
            <a:r>
              <a:rPr lang="en-US" sz="850" dirty="0"/>
              <a:t> [</a:t>
            </a:r>
            <a:r>
              <a:rPr lang="en-US" sz="850" dirty="0" err="1"/>
              <a:t>Abgerufen</a:t>
            </a:r>
            <a:r>
              <a:rPr lang="en-US" sz="850" dirty="0"/>
              <a:t>: 21.01.2023]</a:t>
            </a:r>
          </a:p>
        </p:txBody>
      </p:sp>
    </p:spTree>
    <p:extLst>
      <p:ext uri="{BB962C8B-B14F-4D97-AF65-F5344CB8AC3E}">
        <p14:creationId xmlns:p14="http://schemas.microsoft.com/office/powerpoint/2010/main" val="338844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Hashing?</a:t>
            </a:r>
          </a:p>
        </p:txBody>
      </p:sp>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pPr marL="285750" indent="-285750">
              <a:buFontTx/>
              <a:buChar char="-"/>
            </a:pPr>
            <a:r>
              <a:rPr lang="de-DE" b="1" dirty="0"/>
              <a:t>Anwendungsgebiete</a:t>
            </a:r>
            <a:r>
              <a:rPr lang="de-DE" dirty="0"/>
              <a:t> </a:t>
            </a:r>
            <a:r>
              <a:rPr lang="de-DE" sz="800" dirty="0"/>
              <a:t>[1][2]</a:t>
            </a:r>
            <a:endParaRPr lang="de-DE" dirty="0"/>
          </a:p>
          <a:p>
            <a:pPr marL="743381" lvl="1" indent="-285750">
              <a:buFontTx/>
              <a:buChar char="-"/>
            </a:pPr>
            <a:r>
              <a:rPr lang="de-DE" b="1" dirty="0"/>
              <a:t>Kryptographie: </a:t>
            </a:r>
            <a:r>
              <a:rPr lang="de-DE" dirty="0"/>
              <a:t>Digitale Signaturen, Public-Key Verfahren, Integritätsverifikation (Prüfsummen), Message Authentication (MACs), Passwortschutz</a:t>
            </a:r>
          </a:p>
          <a:p>
            <a:pPr marL="743381" lvl="1" indent="-285750">
              <a:buFontTx/>
              <a:buChar char="-"/>
            </a:pPr>
            <a:r>
              <a:rPr lang="de-DE" b="1" dirty="0"/>
              <a:t>Datenspeicherung: </a:t>
            </a:r>
            <a:r>
              <a:rPr lang="de-DE" dirty="0"/>
              <a:t>Datenduplikate erkennen, Änderungen an Daten erkennen</a:t>
            </a:r>
          </a:p>
          <a:p>
            <a:pPr marL="743381" lvl="1" indent="-285750">
              <a:buFontTx/>
              <a:buChar char="-"/>
            </a:pPr>
            <a:r>
              <a:rPr lang="de-DE" b="1" dirty="0"/>
              <a:t>IDS: </a:t>
            </a:r>
            <a:r>
              <a:rPr lang="de-DE" dirty="0"/>
              <a:t>Datenänderungen erkennen / Hashes von bekannter Malware erkennen</a:t>
            </a:r>
          </a:p>
          <a:p>
            <a:pPr marL="743381" lvl="1" indent="-285750">
              <a:buFontTx/>
              <a:buChar char="-"/>
            </a:pPr>
            <a:r>
              <a:rPr lang="de-DE" b="1" dirty="0"/>
              <a:t>Digitale Forensik: </a:t>
            </a:r>
            <a:r>
              <a:rPr lang="de-DE" dirty="0"/>
              <a:t>Beweisen / Sicherstellen, dass Daten nicht verändert wurden (z.B. </a:t>
            </a:r>
            <a:r>
              <a:rPr lang="de-DE" dirty="0" err="1"/>
              <a:t>EnCase</a:t>
            </a:r>
            <a:r>
              <a:rPr lang="de-DE" dirty="0"/>
              <a:t> Format bzw. Expert </a:t>
            </a:r>
            <a:r>
              <a:rPr lang="de-DE" dirty="0" err="1"/>
              <a:t>Witness</a:t>
            </a:r>
            <a:r>
              <a:rPr lang="de-DE" dirty="0"/>
              <a:t> </a:t>
            </a:r>
            <a:r>
              <a:rPr lang="de-DE" dirty="0" err="1"/>
              <a:t>format</a:t>
            </a:r>
            <a:r>
              <a:rPr lang="de-DE" sz="800" dirty="0"/>
              <a:t>[3]</a:t>
            </a:r>
            <a:r>
              <a:rPr lang="de-DE" dirty="0"/>
              <a:t>)</a:t>
            </a:r>
          </a:p>
          <a:p>
            <a:pPr marL="743381" lvl="1" indent="-285750">
              <a:buFontTx/>
              <a:buChar char="-"/>
            </a:pPr>
            <a:r>
              <a:rPr lang="de-DE" b="1" dirty="0"/>
              <a:t>Digitale Währung </a:t>
            </a:r>
            <a:r>
              <a:rPr lang="de-DE" dirty="0"/>
              <a:t>und Blockchain</a:t>
            </a:r>
          </a:p>
          <a:p>
            <a:pPr marL="743381" lvl="1" indent="-285750">
              <a:buFontTx/>
              <a:buChar char="-"/>
            </a:pPr>
            <a:r>
              <a:rPr lang="de-DE" b="1" dirty="0"/>
              <a:t>Datenbanken: </a:t>
            </a:r>
            <a:r>
              <a:rPr lang="de-DE" dirty="0"/>
              <a:t>Indexe, Datenstrukturen (</a:t>
            </a:r>
            <a:r>
              <a:rPr lang="de-DE" dirty="0" err="1"/>
              <a:t>Hashmap</a:t>
            </a:r>
            <a:r>
              <a:rPr lang="de-DE" dirty="0"/>
              <a:t>, Hash Tabelle)</a:t>
            </a:r>
          </a:p>
        </p:txBody>
      </p:sp>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5</a:t>
            </a:fld>
            <a:endParaRPr lang="de-DE" dirty="0"/>
          </a:p>
        </p:txBody>
      </p:sp>
      <p:sp>
        <p:nvSpPr>
          <p:cNvPr id="8" name="Textfeld 7">
            <a:extLst>
              <a:ext uri="{FF2B5EF4-FFF2-40B4-BE49-F238E27FC236}">
                <a16:creationId xmlns:a16="http://schemas.microsoft.com/office/drawing/2014/main" id="{475CE399-7AF4-7850-CABA-A850BB09A8F5}"/>
              </a:ext>
            </a:extLst>
          </p:cNvPr>
          <p:cNvSpPr txBox="1"/>
          <p:nvPr/>
        </p:nvSpPr>
        <p:spPr>
          <a:xfrm>
            <a:off x="623392" y="5805264"/>
            <a:ext cx="11233248" cy="615553"/>
          </a:xfrm>
          <a:prstGeom prst="rect">
            <a:avLst/>
          </a:prstGeom>
          <a:noFill/>
        </p:spPr>
        <p:txBody>
          <a:bodyPr wrap="square" rtlCol="0">
            <a:spAutoFit/>
          </a:bodyPr>
          <a:lstStyle/>
          <a:p>
            <a:pPr marR="0" algn="l" rtl="0"/>
            <a:r>
              <a:rPr lang="en-US" sz="850" b="0" i="0" u="none" strike="noStrike" baseline="0" dirty="0"/>
              <a:t>[1] </a:t>
            </a:r>
            <a:r>
              <a:rPr lang="de-DE" sz="850" b="0" i="0" u="none" strike="noStrike" baseline="0" dirty="0" err="1"/>
              <a:t>Aumasson</a:t>
            </a:r>
            <a:r>
              <a:rPr lang="de-DE" sz="850" b="0" i="0" u="none" strike="noStrike" baseline="0" dirty="0"/>
              <a:t>, Jean-Philippe (2018): </a:t>
            </a:r>
            <a:r>
              <a:rPr lang="de-DE" sz="850" b="0" i="0" u="none" strike="noStrike" baseline="0" dirty="0" err="1"/>
              <a:t>Serious</a:t>
            </a:r>
            <a:r>
              <a:rPr lang="de-DE" sz="850" b="0" i="0" u="none" strike="noStrike" baseline="0" dirty="0"/>
              <a:t> </a:t>
            </a:r>
            <a:r>
              <a:rPr lang="de-DE" sz="850" b="0" i="0" u="none" strike="noStrike" baseline="0" dirty="0" err="1"/>
              <a:t>Cryptography</a:t>
            </a:r>
            <a:r>
              <a:rPr lang="de-DE" sz="850" b="0" i="0" u="none" strike="noStrike" baseline="0" dirty="0"/>
              <a:t>. A </a:t>
            </a:r>
            <a:r>
              <a:rPr lang="de-DE" sz="850" b="0" i="0" u="none" strike="noStrike" baseline="0" dirty="0" err="1"/>
              <a:t>Practical</a:t>
            </a:r>
            <a:r>
              <a:rPr lang="de-DE" sz="850" b="0" i="0" u="none" strike="noStrike" baseline="0" dirty="0"/>
              <a:t> </a:t>
            </a:r>
            <a:r>
              <a:rPr lang="de-DE" sz="850" b="0" i="0" u="none" strike="noStrike" baseline="0" dirty="0" err="1"/>
              <a:t>Introduction</a:t>
            </a:r>
            <a:r>
              <a:rPr lang="de-DE" sz="850" b="0" i="0" u="none" strike="noStrike" baseline="0" dirty="0"/>
              <a:t> to Modern Encryption. San Francisco, CA: </a:t>
            </a:r>
            <a:r>
              <a:rPr lang="de-DE" sz="850" b="0" i="0" u="none" strike="noStrike" baseline="0" dirty="0" err="1"/>
              <a:t>No</a:t>
            </a:r>
            <a:r>
              <a:rPr lang="de-DE" sz="850" b="0" i="0" u="none" strike="noStrike" baseline="0" dirty="0"/>
              <a:t> </a:t>
            </a:r>
            <a:r>
              <a:rPr lang="de-DE" sz="850" b="0" i="0" u="none" strike="noStrike" baseline="0" dirty="0" err="1"/>
              <a:t>Starch</a:t>
            </a:r>
            <a:r>
              <a:rPr lang="de-DE" sz="850" b="0" i="0" u="none" strike="noStrike" baseline="0" dirty="0"/>
              <a:t> Press Incorporated. </a:t>
            </a:r>
          </a:p>
          <a:p>
            <a:pPr marR="0" algn="l" rtl="0"/>
            <a:r>
              <a:rPr lang="de-DE" sz="850" dirty="0"/>
              <a:t>[2] Chi, </a:t>
            </a:r>
            <a:r>
              <a:rPr lang="de-DE" sz="850" dirty="0" err="1"/>
              <a:t>Lianhua</a:t>
            </a:r>
            <a:r>
              <a:rPr lang="de-DE" sz="850" dirty="0"/>
              <a:t>; Zhu, </a:t>
            </a:r>
            <a:r>
              <a:rPr lang="de-DE" sz="850" dirty="0" err="1"/>
              <a:t>Xingquan</a:t>
            </a:r>
            <a:r>
              <a:rPr lang="de-DE" sz="850" dirty="0"/>
              <a:t> (2018): Hashing </a:t>
            </a:r>
            <a:r>
              <a:rPr lang="de-DE" sz="850" dirty="0" err="1"/>
              <a:t>Techniques</a:t>
            </a:r>
            <a:r>
              <a:rPr lang="de-DE" sz="850" dirty="0"/>
              <a:t>. In ACM </a:t>
            </a:r>
            <a:r>
              <a:rPr lang="de-DE" sz="850" dirty="0" err="1"/>
              <a:t>Comput</a:t>
            </a:r>
            <a:r>
              <a:rPr lang="de-DE" sz="850" dirty="0"/>
              <a:t>. </a:t>
            </a:r>
            <a:r>
              <a:rPr lang="de-DE" sz="850" dirty="0" err="1"/>
              <a:t>Surv</a:t>
            </a:r>
            <a:r>
              <a:rPr lang="de-DE" sz="850" dirty="0"/>
              <a:t>. 50 (1), pp. 1–36. DOI: 10.1145/3047307.</a:t>
            </a:r>
          </a:p>
          <a:p>
            <a:pPr marR="0" algn="l" rtl="0"/>
            <a:r>
              <a:rPr lang="de-DE" sz="850" dirty="0"/>
              <a:t>[3] https://github.com/libyal/libewf/blob/main/documentation/Expert%20Witness%20Compression%20Format%202%20(EWF2).asciidoc</a:t>
            </a:r>
            <a:endParaRPr lang="de-DE" sz="850" b="0" i="0" u="none" strike="noStrike" baseline="0" dirty="0"/>
          </a:p>
          <a:p>
            <a:pPr algn="l"/>
            <a:endParaRPr lang="de-DE" sz="850" dirty="0"/>
          </a:p>
        </p:txBody>
      </p:sp>
    </p:spTree>
    <p:extLst>
      <p:ext uri="{BB962C8B-B14F-4D97-AF65-F5344CB8AC3E}">
        <p14:creationId xmlns:p14="http://schemas.microsoft.com/office/powerpoint/2010/main" val="613651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F10320-2860-8520-6268-A122DB58CF85}"/>
              </a:ext>
            </a:extLst>
          </p:cNvPr>
          <p:cNvSpPr>
            <a:spLocks noGrp="1"/>
          </p:cNvSpPr>
          <p:nvPr>
            <p:ph type="title"/>
          </p:nvPr>
        </p:nvSpPr>
        <p:spPr/>
        <p:txBody>
          <a:bodyPr/>
          <a:lstStyle/>
          <a:p>
            <a:r>
              <a:rPr lang="de-DE" dirty="0"/>
              <a:t>Parallelisierte Angriffe</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3FBD1542-F73B-A227-6BC3-676030652CDA}"/>
                  </a:ext>
                </a:extLst>
              </p:cNvPr>
              <p:cNvSpPr>
                <a:spLocks noGrp="1"/>
              </p:cNvSpPr>
              <p:nvPr>
                <p:ph idx="1"/>
              </p:nvPr>
            </p:nvSpPr>
            <p:spPr/>
            <p:txBody>
              <a:bodyPr/>
              <a:lstStyle/>
              <a:p>
                <a:pPr marL="285750" indent="-285750">
                  <a:buFontTx/>
                  <a:buChar char="-"/>
                </a:pPr>
                <a:r>
                  <a:rPr lang="de-DE" dirty="0"/>
                  <a:t>Es gibt das (verbesserte) </a:t>
                </a:r>
                <a:r>
                  <a:rPr lang="de-DE" b="1" dirty="0"/>
                  <a:t>parallel </a:t>
                </a:r>
                <a:r>
                  <a:rPr lang="de-DE" b="1" dirty="0" err="1"/>
                  <a:t>random-oracle</a:t>
                </a:r>
                <a:r>
                  <a:rPr lang="de-DE" b="1" dirty="0"/>
                  <a:t> </a:t>
                </a:r>
                <a:r>
                  <a:rPr lang="de-DE" b="1" dirty="0" err="1"/>
                  <a:t>model</a:t>
                </a:r>
                <a:r>
                  <a:rPr lang="de-DE" b="1" dirty="0"/>
                  <a:t> (</a:t>
                </a:r>
                <a:r>
                  <a:rPr lang="de-DE" b="1" dirty="0" err="1"/>
                  <a:t>pROM</a:t>
                </a:r>
                <a:r>
                  <a:rPr lang="de-DE" b="1" dirty="0"/>
                  <a:t>)</a:t>
                </a:r>
                <a:r>
                  <a:rPr lang="de-DE" sz="900" b="1" dirty="0"/>
                  <a:t>[1]</a:t>
                </a:r>
              </a:p>
              <a:p>
                <a:pPr marL="743381" lvl="1" indent="-285750">
                  <a:buFontTx/>
                  <a:buChar char="-"/>
                </a:pPr>
                <a:r>
                  <a:rPr lang="de-DE" dirty="0" err="1"/>
                  <a:t>Alwen</a:t>
                </a:r>
                <a:r>
                  <a:rPr lang="de-DE" dirty="0"/>
                  <a:t> und </a:t>
                </a:r>
                <a:r>
                  <a:rPr lang="de-DE" dirty="0" err="1"/>
                  <a:t>Blocki</a:t>
                </a:r>
                <a:r>
                  <a:rPr lang="de-DE" dirty="0"/>
                  <a:t> zeigten, dass in diesem Modell keine Funktion mit einem passwort-unabhängigen Speicherzugriffsmuster „perfekt“ Memory Hard sein kann </a:t>
                </a:r>
                <a:r>
                  <a:rPr lang="de-DE" dirty="0">
                    <a:latin typeface="Abadi" panose="020B0604020104020204" pitchFamily="34" charset="0"/>
                  </a:rPr>
                  <a:t>→ </a:t>
                </a:r>
                <a:r>
                  <a:rPr lang="de-DE" dirty="0"/>
                  <a:t>man kann bestenfalls </a:t>
                </a:r>
                <a14:m>
                  <m:oMath xmlns:m="http://schemas.openxmlformats.org/officeDocument/2006/math">
                    <m:r>
                      <m:rPr>
                        <m:sty m:val="p"/>
                      </m:rPr>
                      <a:rPr lang="de-DE" b="0" i="0" smtClean="0">
                        <a:latin typeface="Cambria Math" panose="02040503050406030204" pitchFamily="18" charset="0"/>
                      </a:rPr>
                      <m:t>Ω</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𝑛</m:t>
                            </m:r>
                          </m:e>
                          <m:sup>
                            <m:r>
                              <a:rPr lang="de-DE" b="0" i="1" smtClean="0">
                                <a:latin typeface="Cambria Math" panose="02040503050406030204" pitchFamily="18" charset="0"/>
                              </a:rPr>
                              <m:t>2</m:t>
                            </m:r>
                          </m:sup>
                        </m:sSup>
                      </m:num>
                      <m:den>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log</m:t>
                            </m:r>
                          </m:fName>
                          <m:e>
                            <m:r>
                              <a:rPr lang="de-DE" b="0" i="1" smtClean="0">
                                <a:latin typeface="Cambria Math" panose="02040503050406030204" pitchFamily="18" charset="0"/>
                              </a:rPr>
                              <m:t>𝑛</m:t>
                            </m:r>
                          </m:e>
                        </m:func>
                      </m:den>
                    </m:f>
                    <m:r>
                      <a:rPr lang="de-DE" b="0" i="1" smtClean="0">
                        <a:latin typeface="Cambria Math" panose="02040503050406030204" pitchFamily="18" charset="0"/>
                      </a:rPr>
                      <m:t>)</m:t>
                    </m:r>
                  </m:oMath>
                </a14:m>
                <a:r>
                  <a:rPr lang="de-DE" dirty="0"/>
                  <a:t> erreichen</a:t>
                </a:r>
                <a:r>
                  <a:rPr lang="de-DE" sz="900" dirty="0"/>
                  <a:t>[2]</a:t>
                </a:r>
              </a:p>
              <a:p>
                <a:pPr marL="743381" lvl="1" indent="-285750">
                  <a:buFontTx/>
                  <a:buChar char="-"/>
                </a:pPr>
                <a:r>
                  <a:rPr lang="de-DE" dirty="0"/>
                  <a:t>Ebenfalls zeigen sie einen „Space-</a:t>
                </a:r>
                <a:r>
                  <a:rPr lang="de-DE" dirty="0" err="1"/>
                  <a:t>saving</a:t>
                </a:r>
                <a:r>
                  <a:rPr lang="de-DE" dirty="0"/>
                  <a:t>“ Angriff auf Balloon (und andere Hashfunktionen)</a:t>
                </a:r>
                <a:r>
                  <a:rPr lang="de-DE" sz="900" dirty="0"/>
                  <a:t>[2]</a:t>
                </a:r>
              </a:p>
              <a:p>
                <a:pPr marL="743381" lvl="1" indent="-285750">
                  <a:buFontTx/>
                  <a:buChar char="-"/>
                </a:pPr>
                <a:r>
                  <a:rPr lang="de-DE" dirty="0" err="1"/>
                  <a:t>Alwen</a:t>
                </a:r>
                <a:r>
                  <a:rPr lang="de-DE" dirty="0"/>
                  <a:t> et al. zeigten ebenfalls, dass sich Angriffe auf Balloon nicht unendlich parallelisieren lassen</a:t>
                </a:r>
                <a:r>
                  <a:rPr lang="de-DE" sz="900" dirty="0"/>
                  <a:t>[3]</a:t>
                </a:r>
              </a:p>
            </p:txBody>
          </p:sp>
        </mc:Choice>
        <mc:Fallback xmlns="">
          <p:sp>
            <p:nvSpPr>
              <p:cNvPr id="3" name="Inhaltsplatzhalter 2">
                <a:extLst>
                  <a:ext uri="{FF2B5EF4-FFF2-40B4-BE49-F238E27FC236}">
                    <a16:creationId xmlns:a16="http://schemas.microsoft.com/office/drawing/2014/main" id="{3FBD1542-F73B-A227-6BC3-676030652CDA}"/>
                  </a:ext>
                </a:extLst>
              </p:cNvPr>
              <p:cNvSpPr>
                <a:spLocks noGrp="1" noRot="1" noChangeAspect="1" noMove="1" noResize="1" noEditPoints="1" noAdjustHandles="1" noChangeArrowheads="1" noChangeShapeType="1" noTextEdit="1"/>
              </p:cNvSpPr>
              <p:nvPr>
                <p:ph idx="1"/>
              </p:nvPr>
            </p:nvSpPr>
            <p:spPr>
              <a:blipFill>
                <a:blip r:embed="rId3"/>
                <a:stretch>
                  <a:fillRect l="-1312" t="-1705" r="-6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CB876206-CF15-C16C-FE10-97AC222AA83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58DB8FBA-2DC3-55E2-846F-DE240E29EDC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734A50A6-0A98-0750-58B2-96C3AA7DD7C7}"/>
              </a:ext>
            </a:extLst>
          </p:cNvPr>
          <p:cNvSpPr>
            <a:spLocks noGrp="1"/>
          </p:cNvSpPr>
          <p:nvPr>
            <p:ph type="sldNum" sz="quarter" idx="12"/>
          </p:nvPr>
        </p:nvSpPr>
        <p:spPr/>
        <p:txBody>
          <a:bodyPr/>
          <a:lstStyle/>
          <a:p>
            <a:fld id="{242EEE4B-4F13-4B3B-896D-98344C2D1A3F}" type="slidenum">
              <a:rPr lang="de-DE" smtClean="0"/>
              <a:t>50</a:t>
            </a:fld>
            <a:endParaRPr lang="de-DE" dirty="0"/>
          </a:p>
        </p:txBody>
      </p:sp>
      <p:sp>
        <p:nvSpPr>
          <p:cNvPr id="7" name="Textfeld 6">
            <a:extLst>
              <a:ext uri="{FF2B5EF4-FFF2-40B4-BE49-F238E27FC236}">
                <a16:creationId xmlns:a16="http://schemas.microsoft.com/office/drawing/2014/main" id="{BD1458CC-D9A2-6B26-45EC-1DF49D683A05}"/>
              </a:ext>
            </a:extLst>
          </p:cNvPr>
          <p:cNvSpPr txBox="1"/>
          <p:nvPr/>
        </p:nvSpPr>
        <p:spPr>
          <a:xfrm>
            <a:off x="623392" y="5517232"/>
            <a:ext cx="11017224" cy="869469"/>
          </a:xfrm>
          <a:prstGeom prst="rect">
            <a:avLst/>
          </a:prstGeom>
          <a:noFill/>
        </p:spPr>
        <p:txBody>
          <a:bodyPr wrap="square" rtlCol="0">
            <a:spAutoFit/>
          </a:bodyPr>
          <a:lstStyle/>
          <a:p>
            <a:r>
              <a:rPr lang="en-US" sz="850" b="0" i="0" u="none" strike="noStrike" baseline="0" dirty="0"/>
              <a:t>[1] Alwen, Joël; </a:t>
            </a:r>
            <a:r>
              <a:rPr lang="en-US" sz="850" b="0" i="0" u="none" strike="noStrike" baseline="0" dirty="0" err="1"/>
              <a:t>Serbinenko</a:t>
            </a:r>
            <a:r>
              <a:rPr lang="en-US" sz="850" b="0" i="0" u="none" strike="noStrike" baseline="0" dirty="0"/>
              <a:t>, Vladimir (2015): High Parallel Complexity Graphs and Memory-Hard Functions. In Rocco </a:t>
            </a:r>
            <a:r>
              <a:rPr lang="en-US" sz="850" b="0" i="0" u="none" strike="noStrike" baseline="0" dirty="0" err="1"/>
              <a:t>Servedio</a:t>
            </a:r>
            <a:r>
              <a:rPr lang="en-US" sz="850" b="0" i="0" u="none" strike="noStrike" baseline="0" dirty="0"/>
              <a:t>, </a:t>
            </a:r>
            <a:r>
              <a:rPr lang="en-US" sz="850" b="0" i="0" u="none" strike="noStrike" baseline="0" dirty="0" err="1"/>
              <a:t>Ronitt</a:t>
            </a:r>
            <a:r>
              <a:rPr lang="en-US" sz="850" b="0" i="0" u="none" strike="noStrike" baseline="0" dirty="0"/>
              <a:t> </a:t>
            </a:r>
            <a:r>
              <a:rPr lang="en-US" sz="850" b="0" i="0" u="none" strike="noStrike" baseline="0" dirty="0" err="1"/>
              <a:t>Rubinfeld</a:t>
            </a:r>
            <a:r>
              <a:rPr lang="en-US" sz="850" b="0" i="0" u="none" strike="noStrike" baseline="0" dirty="0"/>
              <a:t> (Eds.): Proceedings of the forty-seventh annual ACM symposium on Theory of Computing. STOC '15: Symposium on Theory of Computing. Portland Oregon USA, 14 06 2015 17 06 2015. New York, NY, USA: ACM, pp. 595–603.</a:t>
            </a:r>
          </a:p>
          <a:p>
            <a:r>
              <a:rPr lang="en-US" sz="850" b="0" i="0" u="none" strike="noStrike" baseline="0" dirty="0"/>
              <a:t>[</a:t>
            </a:r>
            <a:r>
              <a:rPr lang="en-US" sz="850" dirty="0"/>
              <a:t>2</a:t>
            </a:r>
            <a:r>
              <a:rPr lang="en-US" sz="850" b="0" i="0" u="none" strike="noStrike" baseline="0" dirty="0"/>
              <a:t>] Alwen, Joel; </a:t>
            </a:r>
            <a:r>
              <a:rPr lang="en-US" sz="850" b="0" i="0" u="none" strike="noStrike" baseline="0" dirty="0" err="1"/>
              <a:t>Blocki</a:t>
            </a:r>
            <a:r>
              <a:rPr lang="en-US" sz="850" b="0" i="0" u="none" strike="noStrike" baseline="0" dirty="0"/>
              <a:t>, Jeremiah (2017): Towards Practical Attacks on Argon2i and Balloon Hashing. In : 2017 IEEE European Symposium on Security and Privacy (</a:t>
            </a:r>
            <a:r>
              <a:rPr lang="en-US" sz="850" b="0" i="0" u="none" strike="noStrike" baseline="0" dirty="0" err="1"/>
              <a:t>EuroS&amp;P</a:t>
            </a:r>
            <a:r>
              <a:rPr lang="en-US" sz="850" b="0" i="0" u="none" strike="noStrike" baseline="0" dirty="0"/>
              <a:t>): IEEE.</a:t>
            </a:r>
          </a:p>
          <a:p>
            <a:r>
              <a:rPr lang="en-US" sz="850" dirty="0"/>
              <a:t>[3] Alwen, Joël; </a:t>
            </a:r>
            <a:r>
              <a:rPr lang="en-US" sz="850" dirty="0" err="1"/>
              <a:t>Blocki</a:t>
            </a:r>
            <a:r>
              <a:rPr lang="en-US" sz="850" dirty="0"/>
              <a:t>, Jeremiah (2016): Efficiently Computing Data-Independent Memory-Hard Functions. In Matthew Robshaw, Jonathan Katz (Eds.): Advances in Cryptology – CRYPTO 2016, vol. 9815. Berlin, Heidelberg: Springer Berlin Heidelberg (Lecture Notes in Computer Science), pp. 241–271.</a:t>
            </a:r>
            <a:endParaRPr lang="en-US" sz="850" b="0" i="0" u="none" strike="noStrike" baseline="0" dirty="0"/>
          </a:p>
          <a:p>
            <a:endParaRPr lang="de-DE" sz="800" b="0" i="0" u="none" strike="noStrike" baseline="0" dirty="0"/>
          </a:p>
        </p:txBody>
      </p:sp>
    </p:spTree>
    <p:extLst>
      <p:ext uri="{BB962C8B-B14F-4D97-AF65-F5344CB8AC3E}">
        <p14:creationId xmlns:p14="http://schemas.microsoft.com/office/powerpoint/2010/main" val="757848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6325962-422A-BE4C-2D4E-0CC708A9B7F8}"/>
              </a:ext>
            </a:extLst>
          </p:cNvPr>
          <p:cNvSpPr>
            <a:spLocks noGrp="1"/>
          </p:cNvSpPr>
          <p:nvPr>
            <p:ph idx="1"/>
          </p:nvPr>
        </p:nvSpPr>
        <p:spPr/>
        <p:txBody>
          <a:bodyPr/>
          <a:lstStyle/>
          <a:p>
            <a:pPr marL="285750" indent="-285750">
              <a:buFontTx/>
              <a:buChar char="-"/>
            </a:pPr>
            <a:r>
              <a:rPr lang="de-DE" dirty="0"/>
              <a:t>Die „Spezifikation“ von Balloon ist vergleichsweise kurz und verschachtelt</a:t>
            </a:r>
            <a:r>
              <a:rPr lang="de-DE" sz="900" dirty="0"/>
              <a:t>[1]</a:t>
            </a:r>
          </a:p>
          <a:p>
            <a:pPr marL="285750" indent="-285750">
              <a:buFontTx/>
              <a:buChar char="-"/>
            </a:pPr>
            <a:r>
              <a:rPr lang="de-DE" dirty="0"/>
              <a:t>Keine (gute) Referenzimplementierung</a:t>
            </a:r>
            <a:r>
              <a:rPr lang="de-DE" sz="900" dirty="0"/>
              <a:t>[2]</a:t>
            </a:r>
          </a:p>
          <a:p>
            <a:pPr marL="285750" indent="-285750">
              <a:buFontTx/>
              <a:buChar char="-"/>
            </a:pPr>
            <a:r>
              <a:rPr lang="de-DE" dirty="0"/>
              <a:t>Keine Teilnahme an einem Hashing Wettbewerb</a:t>
            </a:r>
            <a:br>
              <a:rPr lang="de-DE" dirty="0"/>
            </a:br>
            <a:r>
              <a:rPr lang="de-DE" dirty="0"/>
              <a:t>o.Ä. </a:t>
            </a:r>
            <a:r>
              <a:rPr lang="de-DE" dirty="0">
                <a:latin typeface="Abadi" panose="020B0604020104020204" pitchFamily="34" charset="0"/>
              </a:rPr>
              <a:t>→ </a:t>
            </a:r>
            <a:r>
              <a:rPr lang="de-DE" dirty="0"/>
              <a:t>keine weitere Untersuchung der</a:t>
            </a:r>
            <a:br>
              <a:rPr lang="de-DE" dirty="0"/>
            </a:br>
            <a:r>
              <a:rPr lang="de-DE" dirty="0"/>
              <a:t>Sicherheitseigenschaften von Balloon</a:t>
            </a:r>
            <a:br>
              <a:rPr lang="de-DE" dirty="0">
                <a:latin typeface="Abadi" panose="020B0604020104020204" pitchFamily="34" charset="0"/>
              </a:rPr>
            </a:br>
            <a:r>
              <a:rPr lang="de-DE" dirty="0"/>
              <a:t> </a:t>
            </a:r>
          </a:p>
        </p:txBody>
      </p:sp>
      <p:sp>
        <p:nvSpPr>
          <p:cNvPr id="4" name="Datumsplatzhalter 3">
            <a:extLst>
              <a:ext uri="{FF2B5EF4-FFF2-40B4-BE49-F238E27FC236}">
                <a16:creationId xmlns:a16="http://schemas.microsoft.com/office/drawing/2014/main" id="{C5D9BB21-BB95-B42E-8AE4-0FECEC7A1EB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C2F7489-B034-449A-EB70-1689933F32E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5E629E3-2896-42FE-636B-DC20CF59EE72}"/>
              </a:ext>
            </a:extLst>
          </p:cNvPr>
          <p:cNvSpPr>
            <a:spLocks noGrp="1"/>
          </p:cNvSpPr>
          <p:nvPr>
            <p:ph type="sldNum" sz="quarter" idx="12"/>
          </p:nvPr>
        </p:nvSpPr>
        <p:spPr/>
        <p:txBody>
          <a:bodyPr/>
          <a:lstStyle/>
          <a:p>
            <a:fld id="{242EEE4B-4F13-4B3B-896D-98344C2D1A3F}" type="slidenum">
              <a:rPr lang="de-DE" smtClean="0"/>
              <a:t>51</a:t>
            </a:fld>
            <a:endParaRPr lang="de-DE" dirty="0"/>
          </a:p>
        </p:txBody>
      </p:sp>
      <p:sp>
        <p:nvSpPr>
          <p:cNvPr id="17" name="Textfeld 16">
            <a:extLst>
              <a:ext uri="{FF2B5EF4-FFF2-40B4-BE49-F238E27FC236}">
                <a16:creationId xmlns:a16="http://schemas.microsoft.com/office/drawing/2014/main" id="{8A46B785-B657-A39C-A699-27CA5A83F8C6}"/>
              </a:ext>
            </a:extLst>
          </p:cNvPr>
          <p:cNvSpPr txBox="1"/>
          <p:nvPr/>
        </p:nvSpPr>
        <p:spPr>
          <a:xfrm>
            <a:off x="623392" y="5793794"/>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endParaRPr lang="en-US" sz="850" b="0" i="0" u="none" strike="noStrike" baseline="0" dirty="0"/>
          </a:p>
          <a:p>
            <a:r>
              <a:rPr lang="en-US" sz="850" b="0" i="0" u="none" strike="noStrike" baseline="0" dirty="0"/>
              <a:t>[</a:t>
            </a:r>
            <a:r>
              <a:rPr lang="en-US" sz="850" dirty="0"/>
              <a:t>2]</a:t>
            </a:r>
            <a:r>
              <a:rPr lang="en-US" sz="850" b="0" i="0" u="none" strike="noStrike" baseline="0" dirty="0"/>
              <a:t> </a:t>
            </a:r>
            <a:r>
              <a:rPr lang="de-DE" sz="850" b="0" i="0" u="none" strike="noStrike" baseline="0" dirty="0" err="1"/>
              <a:t>Hatzivasilis</a:t>
            </a:r>
            <a:r>
              <a:rPr lang="de-DE" sz="850" b="0" i="0" u="none" strike="noStrike" baseline="0" dirty="0"/>
              <a:t>, George (2017): Password-Hashing Status. In </a:t>
            </a:r>
            <a:r>
              <a:rPr lang="de-DE" sz="850" b="0" i="0" u="none" strike="noStrike" baseline="0" dirty="0" err="1"/>
              <a:t>Cryptography</a:t>
            </a:r>
            <a:r>
              <a:rPr lang="de-DE" sz="850" b="0" i="0" u="none" strike="noStrike" baseline="0" dirty="0"/>
              <a:t> 1 (2), p. 10. DOI: 10.3390/cryptography1020010.</a:t>
            </a:r>
            <a:endParaRPr lang="de-DE" sz="850" dirty="0"/>
          </a:p>
        </p:txBody>
      </p:sp>
      <p:sp>
        <p:nvSpPr>
          <p:cNvPr id="10" name="Titel 1">
            <a:extLst>
              <a:ext uri="{FF2B5EF4-FFF2-40B4-BE49-F238E27FC236}">
                <a16:creationId xmlns:a16="http://schemas.microsoft.com/office/drawing/2014/main" id="{754F654A-D61E-99F6-AB59-AE5D788D8A4A}"/>
              </a:ext>
            </a:extLst>
          </p:cNvPr>
          <p:cNvSpPr>
            <a:spLocks noGrp="1"/>
          </p:cNvSpPr>
          <p:nvPr>
            <p:ph type="title"/>
          </p:nvPr>
        </p:nvSpPr>
        <p:spPr>
          <a:xfrm>
            <a:off x="1296000" y="1522800"/>
            <a:ext cx="10224000" cy="394032"/>
          </a:xfrm>
        </p:spPr>
        <p:txBody>
          <a:bodyPr/>
          <a:lstStyle/>
          <a:p>
            <a:r>
              <a:rPr lang="de-DE" dirty="0"/>
              <a:t>Unterspezifiziert und nicht mehr unterstützt</a:t>
            </a:r>
          </a:p>
        </p:txBody>
      </p:sp>
      <p:sp>
        <p:nvSpPr>
          <p:cNvPr id="2" name="Textfeld 1">
            <a:extLst>
              <a:ext uri="{FF2B5EF4-FFF2-40B4-BE49-F238E27FC236}">
                <a16:creationId xmlns:a16="http://schemas.microsoft.com/office/drawing/2014/main" id="{A970F482-9D2A-75AD-9BD4-A7F54A35498A}"/>
              </a:ext>
            </a:extLst>
          </p:cNvPr>
          <p:cNvSpPr txBox="1"/>
          <p:nvPr/>
        </p:nvSpPr>
        <p:spPr>
          <a:xfrm>
            <a:off x="11433715" y="5361962"/>
            <a:ext cx="360040" cy="230832"/>
          </a:xfrm>
          <a:prstGeom prst="rect">
            <a:avLst/>
          </a:prstGeom>
          <a:noFill/>
        </p:spPr>
        <p:txBody>
          <a:bodyPr wrap="square" rtlCol="0">
            <a:spAutoFit/>
          </a:bodyPr>
          <a:lstStyle/>
          <a:p>
            <a:r>
              <a:rPr lang="de-DE" sz="900" dirty="0"/>
              <a:t>[2]</a:t>
            </a:r>
          </a:p>
        </p:txBody>
      </p:sp>
      <p:pic>
        <p:nvPicPr>
          <p:cNvPr id="8" name="Grafik 7">
            <a:extLst>
              <a:ext uri="{FF2B5EF4-FFF2-40B4-BE49-F238E27FC236}">
                <a16:creationId xmlns:a16="http://schemas.microsoft.com/office/drawing/2014/main" id="{EB55A1F6-0D6E-13E8-27E9-B99C934E34C1}"/>
              </a:ext>
            </a:extLst>
          </p:cNvPr>
          <p:cNvPicPr>
            <a:picLocks noChangeAspect="1"/>
          </p:cNvPicPr>
          <p:nvPr/>
        </p:nvPicPr>
        <p:blipFill>
          <a:blip r:embed="rId3"/>
          <a:stretch>
            <a:fillRect/>
          </a:stretch>
        </p:blipFill>
        <p:spPr>
          <a:xfrm>
            <a:off x="6359293" y="2516201"/>
            <a:ext cx="5140172" cy="3106425"/>
          </a:xfrm>
          <a:prstGeom prst="rect">
            <a:avLst/>
          </a:prstGeom>
        </p:spPr>
      </p:pic>
    </p:spTree>
    <p:extLst>
      <p:ext uri="{BB962C8B-B14F-4D97-AF65-F5344CB8AC3E}">
        <p14:creationId xmlns:p14="http://schemas.microsoft.com/office/powerpoint/2010/main" val="261074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51513D-9722-81CE-54B8-4CD03B5763DB}"/>
              </a:ext>
            </a:extLst>
          </p:cNvPr>
          <p:cNvSpPr>
            <a:spLocks noGrp="1"/>
          </p:cNvSpPr>
          <p:nvPr>
            <p:ph type="title"/>
          </p:nvPr>
        </p:nvSpPr>
        <p:spPr/>
        <p:txBody>
          <a:bodyPr/>
          <a:lstStyle/>
          <a:p>
            <a:r>
              <a:rPr lang="de-DE" dirty="0"/>
              <a:t>Unterspezifiziert und nicht mehr unterstützt</a:t>
            </a:r>
          </a:p>
        </p:txBody>
      </p:sp>
      <p:sp>
        <p:nvSpPr>
          <p:cNvPr id="3" name="Inhaltsplatzhalter 2">
            <a:extLst>
              <a:ext uri="{FF2B5EF4-FFF2-40B4-BE49-F238E27FC236}">
                <a16:creationId xmlns:a16="http://schemas.microsoft.com/office/drawing/2014/main" id="{46325962-422A-BE4C-2D4E-0CC708A9B7F8}"/>
              </a:ext>
            </a:extLst>
          </p:cNvPr>
          <p:cNvSpPr>
            <a:spLocks noGrp="1"/>
          </p:cNvSpPr>
          <p:nvPr>
            <p:ph idx="1"/>
          </p:nvPr>
        </p:nvSpPr>
        <p:spPr/>
        <p:txBody>
          <a:bodyPr/>
          <a:lstStyle/>
          <a:p>
            <a:pPr marL="285750" indent="-285750">
              <a:buFontTx/>
              <a:buChar char="-"/>
            </a:pPr>
            <a:r>
              <a:rPr lang="de-DE" dirty="0"/>
              <a:t>Das Referenzimplementierung wird nicht mehr unterstützt / weiterentwickelt</a:t>
            </a:r>
            <a:r>
              <a:rPr lang="de-DE" sz="900" dirty="0"/>
              <a:t>[1]</a:t>
            </a:r>
          </a:p>
          <a:p>
            <a:pPr marL="285750" indent="-285750">
              <a:buFontTx/>
              <a:buChar char="-"/>
            </a:pPr>
            <a:r>
              <a:rPr lang="de-DE" dirty="0"/>
              <a:t>Es gab keine weiteren Veröffentlichungen (bzw. Updates) der Autoren bzgl. Balloon</a:t>
            </a:r>
            <a:r>
              <a:rPr lang="de-DE" sz="900" dirty="0"/>
              <a:t>[2][3][4]</a:t>
            </a:r>
          </a:p>
        </p:txBody>
      </p:sp>
      <p:sp>
        <p:nvSpPr>
          <p:cNvPr id="4" name="Datumsplatzhalter 3">
            <a:extLst>
              <a:ext uri="{FF2B5EF4-FFF2-40B4-BE49-F238E27FC236}">
                <a16:creationId xmlns:a16="http://schemas.microsoft.com/office/drawing/2014/main" id="{C5D9BB21-BB95-B42E-8AE4-0FECEC7A1EB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C2F7489-B034-449A-EB70-1689933F32E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5E629E3-2896-42FE-636B-DC20CF59EE72}"/>
              </a:ext>
            </a:extLst>
          </p:cNvPr>
          <p:cNvSpPr>
            <a:spLocks noGrp="1"/>
          </p:cNvSpPr>
          <p:nvPr>
            <p:ph type="sldNum" sz="quarter" idx="12"/>
          </p:nvPr>
        </p:nvSpPr>
        <p:spPr/>
        <p:txBody>
          <a:bodyPr/>
          <a:lstStyle/>
          <a:p>
            <a:fld id="{242EEE4B-4F13-4B3B-896D-98344C2D1A3F}" type="slidenum">
              <a:rPr lang="de-DE" smtClean="0"/>
              <a:t>52</a:t>
            </a:fld>
            <a:endParaRPr lang="de-DE" dirty="0"/>
          </a:p>
        </p:txBody>
      </p:sp>
      <p:sp>
        <p:nvSpPr>
          <p:cNvPr id="17" name="Textfeld 16">
            <a:extLst>
              <a:ext uri="{FF2B5EF4-FFF2-40B4-BE49-F238E27FC236}">
                <a16:creationId xmlns:a16="http://schemas.microsoft.com/office/drawing/2014/main" id="{8A46B785-B657-A39C-A699-27CA5A83F8C6}"/>
              </a:ext>
            </a:extLst>
          </p:cNvPr>
          <p:cNvSpPr txBox="1"/>
          <p:nvPr/>
        </p:nvSpPr>
        <p:spPr>
          <a:xfrm>
            <a:off x="623392" y="5562962"/>
            <a:ext cx="11017224" cy="746358"/>
          </a:xfrm>
          <a:prstGeom prst="rect">
            <a:avLst/>
          </a:prstGeom>
          <a:noFill/>
        </p:spPr>
        <p:txBody>
          <a:bodyPr wrap="square" rtlCol="0">
            <a:spAutoFit/>
          </a:bodyPr>
          <a:lstStyle/>
          <a:p>
            <a:r>
              <a:rPr lang="en-US" sz="850" b="0" i="0" u="none" strike="noStrike" baseline="0" dirty="0"/>
              <a:t>[1] </a:t>
            </a:r>
            <a:r>
              <a:rPr lang="de-DE" sz="850" b="0" i="0" u="none" strike="noStrike" baseline="0" dirty="0">
                <a:hlinkClick r:id="rId3"/>
              </a:rPr>
              <a:t>https://github.com/henrycg/balloon</a:t>
            </a:r>
            <a:r>
              <a:rPr lang="de-DE" sz="850" b="0" i="0" u="none" strike="noStrike" baseline="0" dirty="0"/>
              <a:t> [Abgerufen: 19.01.2023]</a:t>
            </a:r>
          </a:p>
          <a:p>
            <a:r>
              <a:rPr lang="de-DE" sz="850" dirty="0"/>
              <a:t>[2] </a:t>
            </a:r>
            <a:r>
              <a:rPr lang="de-DE" sz="850" b="0" i="0" u="none" strike="noStrike" baseline="0" dirty="0">
                <a:hlinkClick r:id="rId4"/>
              </a:rPr>
              <a:t>https://dblp.uni-trier.de/pid/b/DanBoneh.html</a:t>
            </a:r>
            <a:r>
              <a:rPr lang="de-DE" sz="850" b="0" i="0" u="none" strike="noStrike" baseline="0" dirty="0"/>
              <a:t> [Abgerufen: 21.01.2023]</a:t>
            </a:r>
          </a:p>
          <a:p>
            <a:r>
              <a:rPr lang="de-DE" sz="850" dirty="0"/>
              <a:t>[3] </a:t>
            </a:r>
            <a:r>
              <a:rPr lang="de-DE" sz="850" dirty="0">
                <a:hlinkClick r:id="rId5"/>
              </a:rPr>
              <a:t>https://dblp.uni-trier.de/pid/87/8037.html</a:t>
            </a:r>
            <a:r>
              <a:rPr lang="de-DE" sz="850" dirty="0"/>
              <a:t> </a:t>
            </a:r>
            <a:r>
              <a:rPr lang="de-DE" sz="850" b="0" i="0" u="none" strike="noStrike" baseline="0" dirty="0"/>
              <a:t>[Abgerufen: 21.01.2023]</a:t>
            </a:r>
            <a:endParaRPr lang="de-DE" sz="850" dirty="0"/>
          </a:p>
          <a:p>
            <a:r>
              <a:rPr lang="de-DE" sz="850" dirty="0"/>
              <a:t>[4] </a:t>
            </a:r>
            <a:r>
              <a:rPr lang="de-DE" sz="850" dirty="0">
                <a:hlinkClick r:id="rId6"/>
              </a:rPr>
              <a:t>https://dblp.uni-trier.de/pid/s/SESchechter.html</a:t>
            </a:r>
            <a:r>
              <a:rPr lang="de-DE" sz="850" dirty="0"/>
              <a:t> </a:t>
            </a:r>
            <a:r>
              <a:rPr lang="de-DE" sz="850" b="0" i="0" u="none" strike="noStrike" baseline="0" dirty="0"/>
              <a:t>[Abgerufen: 21.01.2023]</a:t>
            </a:r>
          </a:p>
          <a:p>
            <a:r>
              <a:rPr lang="de-DE" sz="850" dirty="0"/>
              <a:t>[5] </a:t>
            </a:r>
            <a:r>
              <a:rPr lang="de-DE" sz="850" dirty="0">
                <a:hlinkClick r:id="rId7"/>
              </a:rPr>
              <a:t>https://crypto.stanford.edu/balloon/</a:t>
            </a:r>
            <a:r>
              <a:rPr lang="de-DE" sz="850" dirty="0"/>
              <a:t> </a:t>
            </a:r>
            <a:r>
              <a:rPr lang="de-DE" sz="850" b="0" i="0" u="none" strike="noStrike" baseline="0" dirty="0"/>
              <a:t>[Abgerufen: 21.01.2023]</a:t>
            </a:r>
          </a:p>
        </p:txBody>
      </p:sp>
      <p:pic>
        <p:nvPicPr>
          <p:cNvPr id="21" name="Grafik 20">
            <a:extLst>
              <a:ext uri="{FF2B5EF4-FFF2-40B4-BE49-F238E27FC236}">
                <a16:creationId xmlns:a16="http://schemas.microsoft.com/office/drawing/2014/main" id="{5EADA7E1-E64A-4A01-F136-665A04A5625F}"/>
              </a:ext>
            </a:extLst>
          </p:cNvPr>
          <p:cNvPicPr>
            <a:picLocks noChangeAspect="1"/>
          </p:cNvPicPr>
          <p:nvPr/>
        </p:nvPicPr>
        <p:blipFill rotWithShape="1">
          <a:blip r:embed="rId8"/>
          <a:srcRect l="86645" t="9361"/>
          <a:stretch/>
        </p:blipFill>
        <p:spPr>
          <a:xfrm>
            <a:off x="10570209" y="1737701"/>
            <a:ext cx="953364" cy="3560839"/>
          </a:xfrm>
          <a:prstGeom prst="rect">
            <a:avLst/>
          </a:prstGeom>
        </p:spPr>
      </p:pic>
      <p:pic>
        <p:nvPicPr>
          <p:cNvPr id="19" name="Grafik 18">
            <a:extLst>
              <a:ext uri="{FF2B5EF4-FFF2-40B4-BE49-F238E27FC236}">
                <a16:creationId xmlns:a16="http://schemas.microsoft.com/office/drawing/2014/main" id="{213F6DC8-BE59-8FF8-CFDD-D6AA1C9B5705}"/>
              </a:ext>
            </a:extLst>
          </p:cNvPr>
          <p:cNvPicPr>
            <a:picLocks noChangeAspect="1"/>
          </p:cNvPicPr>
          <p:nvPr/>
        </p:nvPicPr>
        <p:blipFill>
          <a:blip r:embed="rId9"/>
          <a:stretch>
            <a:fillRect/>
          </a:stretch>
        </p:blipFill>
        <p:spPr>
          <a:xfrm>
            <a:off x="1487488" y="4086880"/>
            <a:ext cx="7986714" cy="1211660"/>
          </a:xfrm>
          <a:prstGeom prst="rect">
            <a:avLst/>
          </a:prstGeom>
        </p:spPr>
      </p:pic>
      <p:pic>
        <p:nvPicPr>
          <p:cNvPr id="8" name="Grafik 7">
            <a:extLst>
              <a:ext uri="{FF2B5EF4-FFF2-40B4-BE49-F238E27FC236}">
                <a16:creationId xmlns:a16="http://schemas.microsoft.com/office/drawing/2014/main" id="{AC3D7877-459C-FC92-2BE1-F3041D2543BB}"/>
              </a:ext>
            </a:extLst>
          </p:cNvPr>
          <p:cNvPicPr>
            <a:picLocks noChangeAspect="1"/>
          </p:cNvPicPr>
          <p:nvPr/>
        </p:nvPicPr>
        <p:blipFill>
          <a:blip r:embed="rId10"/>
          <a:stretch>
            <a:fillRect/>
          </a:stretch>
        </p:blipFill>
        <p:spPr>
          <a:xfrm>
            <a:off x="1076226" y="3386848"/>
            <a:ext cx="8668960" cy="409632"/>
          </a:xfrm>
          <a:prstGeom prst="rect">
            <a:avLst/>
          </a:prstGeom>
        </p:spPr>
      </p:pic>
      <p:sp>
        <p:nvSpPr>
          <p:cNvPr id="7" name="Textfeld 6">
            <a:extLst>
              <a:ext uri="{FF2B5EF4-FFF2-40B4-BE49-F238E27FC236}">
                <a16:creationId xmlns:a16="http://schemas.microsoft.com/office/drawing/2014/main" id="{C08983D9-446D-1443-0BCA-7D9F40976CCC}"/>
              </a:ext>
            </a:extLst>
          </p:cNvPr>
          <p:cNvSpPr txBox="1"/>
          <p:nvPr/>
        </p:nvSpPr>
        <p:spPr>
          <a:xfrm>
            <a:off x="11400520" y="5281938"/>
            <a:ext cx="720080" cy="230832"/>
          </a:xfrm>
          <a:prstGeom prst="rect">
            <a:avLst/>
          </a:prstGeom>
          <a:noFill/>
        </p:spPr>
        <p:txBody>
          <a:bodyPr wrap="square" rtlCol="0">
            <a:spAutoFit/>
          </a:bodyPr>
          <a:lstStyle/>
          <a:p>
            <a:r>
              <a:rPr lang="de-DE" sz="900" dirty="0"/>
              <a:t>[1]</a:t>
            </a:r>
          </a:p>
        </p:txBody>
      </p:sp>
      <p:sp>
        <p:nvSpPr>
          <p:cNvPr id="9" name="Textfeld 8">
            <a:extLst>
              <a:ext uri="{FF2B5EF4-FFF2-40B4-BE49-F238E27FC236}">
                <a16:creationId xmlns:a16="http://schemas.microsoft.com/office/drawing/2014/main" id="{2B9DC01C-49B0-C4FA-82F0-35BF39C24584}"/>
              </a:ext>
            </a:extLst>
          </p:cNvPr>
          <p:cNvSpPr txBox="1"/>
          <p:nvPr/>
        </p:nvSpPr>
        <p:spPr>
          <a:xfrm>
            <a:off x="9333343" y="5294801"/>
            <a:ext cx="720080" cy="230832"/>
          </a:xfrm>
          <a:prstGeom prst="rect">
            <a:avLst/>
          </a:prstGeom>
          <a:noFill/>
        </p:spPr>
        <p:txBody>
          <a:bodyPr wrap="square" rtlCol="0">
            <a:spAutoFit/>
          </a:bodyPr>
          <a:lstStyle/>
          <a:p>
            <a:r>
              <a:rPr lang="de-DE" sz="900" dirty="0"/>
              <a:t>[1]</a:t>
            </a:r>
          </a:p>
        </p:txBody>
      </p:sp>
      <p:sp>
        <p:nvSpPr>
          <p:cNvPr id="10" name="Textfeld 9">
            <a:extLst>
              <a:ext uri="{FF2B5EF4-FFF2-40B4-BE49-F238E27FC236}">
                <a16:creationId xmlns:a16="http://schemas.microsoft.com/office/drawing/2014/main" id="{4330E964-48D3-D85A-1F08-6AD3C0611A04}"/>
              </a:ext>
            </a:extLst>
          </p:cNvPr>
          <p:cNvSpPr txBox="1"/>
          <p:nvPr/>
        </p:nvSpPr>
        <p:spPr>
          <a:xfrm>
            <a:off x="9569127" y="3709862"/>
            <a:ext cx="720080" cy="230832"/>
          </a:xfrm>
          <a:prstGeom prst="rect">
            <a:avLst/>
          </a:prstGeom>
          <a:noFill/>
        </p:spPr>
        <p:txBody>
          <a:bodyPr wrap="square" rtlCol="0">
            <a:spAutoFit/>
          </a:bodyPr>
          <a:lstStyle/>
          <a:p>
            <a:r>
              <a:rPr lang="de-DE" sz="900" dirty="0"/>
              <a:t>[5]</a:t>
            </a:r>
          </a:p>
        </p:txBody>
      </p:sp>
    </p:spTree>
    <p:extLst>
      <p:ext uri="{BB962C8B-B14F-4D97-AF65-F5344CB8AC3E}">
        <p14:creationId xmlns:p14="http://schemas.microsoft.com/office/powerpoint/2010/main" val="2469251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7890576" cy="610056"/>
          </a:xfrm>
        </p:spPr>
        <p:txBody>
          <a:bodyPr/>
          <a:lstStyle/>
          <a:p>
            <a:r>
              <a:rPr lang="de-DE" sz="4000" dirty="0"/>
              <a:t>Zusammenfassung und Ausblick</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53</a:t>
            </a:fld>
            <a:endParaRPr lang="de-DE" dirty="0"/>
          </a:p>
        </p:txBody>
      </p:sp>
      <p:sp>
        <p:nvSpPr>
          <p:cNvPr id="3" name="Inhaltsplatzhalter 2">
            <a:extLst>
              <a:ext uri="{FF2B5EF4-FFF2-40B4-BE49-F238E27FC236}">
                <a16:creationId xmlns:a16="http://schemas.microsoft.com/office/drawing/2014/main" id="{EB53AE56-46DA-34A0-B68A-66C3A60C5F49}"/>
              </a:ext>
            </a:extLst>
          </p:cNvPr>
          <p:cNvSpPr>
            <a:spLocks noGrp="1"/>
          </p:cNvSpPr>
          <p:nvPr>
            <p:ph idx="1"/>
          </p:nvPr>
        </p:nvSpPr>
        <p:spPr>
          <a:xfrm>
            <a:off x="1332286" y="2420888"/>
            <a:ext cx="10224000" cy="3816424"/>
          </a:xfrm>
        </p:spPr>
        <p:txBody>
          <a:bodyPr/>
          <a:lstStyle/>
          <a:p>
            <a:pPr marL="285750" indent="-285750">
              <a:buFont typeface="Arial" panose="020B0604020202020204" pitchFamily="34" charset="0"/>
              <a:buChar char="•"/>
            </a:pPr>
            <a:r>
              <a:rPr lang="de-DE" dirty="0"/>
              <a:t>Was sollte man mitnehmen?</a:t>
            </a:r>
          </a:p>
          <a:p>
            <a:pPr marL="285750" indent="-285750">
              <a:buFont typeface="Arial" panose="020B0604020202020204" pitchFamily="34" charset="0"/>
              <a:buChar char="•"/>
            </a:pPr>
            <a:r>
              <a:rPr lang="de-DE" dirty="0"/>
              <a:t>Zukünftige Forschung</a:t>
            </a:r>
          </a:p>
        </p:txBody>
      </p:sp>
    </p:spTree>
    <p:extLst>
      <p:ext uri="{BB962C8B-B14F-4D97-AF65-F5344CB8AC3E}">
        <p14:creationId xmlns:p14="http://schemas.microsoft.com/office/powerpoint/2010/main" val="1371024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F01C4-A43E-AEDB-092E-21C835D3198A}"/>
              </a:ext>
            </a:extLst>
          </p:cNvPr>
          <p:cNvSpPr>
            <a:spLocks noGrp="1"/>
          </p:cNvSpPr>
          <p:nvPr>
            <p:ph type="title"/>
          </p:nvPr>
        </p:nvSpPr>
        <p:spPr/>
        <p:txBody>
          <a:bodyPr/>
          <a:lstStyle/>
          <a:p>
            <a:r>
              <a:rPr lang="de-DE" dirty="0"/>
              <a:t>Was sollte man mitnehmen?</a:t>
            </a:r>
          </a:p>
        </p:txBody>
      </p:sp>
      <p:sp>
        <p:nvSpPr>
          <p:cNvPr id="3" name="Inhaltsplatzhalter 2">
            <a:extLst>
              <a:ext uri="{FF2B5EF4-FFF2-40B4-BE49-F238E27FC236}">
                <a16:creationId xmlns:a16="http://schemas.microsoft.com/office/drawing/2014/main" id="{5C0F42CF-6881-B73F-A245-BB3995161D94}"/>
              </a:ext>
            </a:extLst>
          </p:cNvPr>
          <p:cNvSpPr>
            <a:spLocks noGrp="1"/>
          </p:cNvSpPr>
          <p:nvPr>
            <p:ph idx="1"/>
          </p:nvPr>
        </p:nvSpPr>
        <p:spPr/>
        <p:txBody>
          <a:bodyPr/>
          <a:lstStyle/>
          <a:p>
            <a:pPr marL="285750" indent="-285750">
              <a:buFontTx/>
              <a:buChar char="-"/>
            </a:pPr>
            <a:r>
              <a:rPr lang="de-DE" dirty="0"/>
              <a:t>Es gibt viele Hashfunktionen für verschiedene Anwendungsfälle</a:t>
            </a:r>
          </a:p>
          <a:p>
            <a:pPr marL="285750" indent="-285750">
              <a:buFontTx/>
              <a:buChar char="-"/>
            </a:pPr>
            <a:r>
              <a:rPr lang="de-DE" dirty="0"/>
              <a:t>Kryptographische Hashfunktionen haben besondere Anforderungen</a:t>
            </a:r>
          </a:p>
          <a:p>
            <a:pPr marL="743381" lvl="1" indent="-285750">
              <a:buFontTx/>
              <a:buChar char="-"/>
            </a:pPr>
            <a:r>
              <a:rPr lang="de-DE" dirty="0"/>
              <a:t>Kollisionsresistenz, Preimage-Resistenz, 2nd-Preimage Resistenz</a:t>
            </a:r>
          </a:p>
          <a:p>
            <a:pPr marL="743381" lvl="1" indent="-285750">
              <a:buFontTx/>
              <a:buChar char="-"/>
            </a:pPr>
            <a:r>
              <a:rPr lang="de-DE" dirty="0"/>
              <a:t>Memory-Hardness, (Cache-Hardness), Password (Data) Independent Memory Access Pattern</a:t>
            </a:r>
          </a:p>
          <a:p>
            <a:pPr marL="285750" indent="-285750">
              <a:buFontTx/>
              <a:buChar char="-"/>
            </a:pPr>
            <a:r>
              <a:rPr lang="de-DE" dirty="0"/>
              <a:t>Memory Hard Passwort Hashing Funktionen erschweren den Aufwand von Wörterbuchangriffen</a:t>
            </a:r>
          </a:p>
          <a:p>
            <a:pPr marL="285750" indent="-285750">
              <a:buFontTx/>
              <a:buChar char="-"/>
            </a:pPr>
            <a:r>
              <a:rPr lang="de-DE" dirty="0"/>
              <a:t>Balloon Hashing ist eine von mehreren Alternativen, um Passwörter zu schützen</a:t>
            </a:r>
          </a:p>
          <a:p>
            <a:pPr marL="743381" lvl="1" indent="-285750">
              <a:buFontTx/>
              <a:buChar char="-"/>
            </a:pPr>
            <a:r>
              <a:rPr lang="de-DE" dirty="0"/>
              <a:t>Diese Funktionen sind besser als iterierte Hashing-Funktionen</a:t>
            </a:r>
          </a:p>
        </p:txBody>
      </p:sp>
      <p:sp>
        <p:nvSpPr>
          <p:cNvPr id="4" name="Datumsplatzhalter 3">
            <a:extLst>
              <a:ext uri="{FF2B5EF4-FFF2-40B4-BE49-F238E27FC236}">
                <a16:creationId xmlns:a16="http://schemas.microsoft.com/office/drawing/2014/main" id="{89391AE4-26CD-313E-F786-FA42C23660F7}"/>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13EF7FE9-3F6B-E608-F7A3-DB8C48F90724}"/>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A3504AF-DE55-C3A1-684C-2383AD881F6F}"/>
              </a:ext>
            </a:extLst>
          </p:cNvPr>
          <p:cNvSpPr>
            <a:spLocks noGrp="1"/>
          </p:cNvSpPr>
          <p:nvPr>
            <p:ph type="sldNum" sz="quarter" idx="12"/>
          </p:nvPr>
        </p:nvSpPr>
        <p:spPr/>
        <p:txBody>
          <a:bodyPr/>
          <a:lstStyle/>
          <a:p>
            <a:fld id="{242EEE4B-4F13-4B3B-896D-98344C2D1A3F}" type="slidenum">
              <a:rPr lang="de-DE" smtClean="0"/>
              <a:t>54</a:t>
            </a:fld>
            <a:endParaRPr lang="de-DE" dirty="0"/>
          </a:p>
        </p:txBody>
      </p:sp>
    </p:spTree>
    <p:extLst>
      <p:ext uri="{BB962C8B-B14F-4D97-AF65-F5344CB8AC3E}">
        <p14:creationId xmlns:p14="http://schemas.microsoft.com/office/powerpoint/2010/main" val="117490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AF01C4-A43E-AEDB-092E-21C835D3198A}"/>
              </a:ext>
            </a:extLst>
          </p:cNvPr>
          <p:cNvSpPr>
            <a:spLocks noGrp="1"/>
          </p:cNvSpPr>
          <p:nvPr>
            <p:ph type="title"/>
          </p:nvPr>
        </p:nvSpPr>
        <p:spPr/>
        <p:txBody>
          <a:bodyPr/>
          <a:lstStyle/>
          <a:p>
            <a:r>
              <a:rPr lang="de-DE" dirty="0"/>
              <a:t>Zukünftige Forschung</a:t>
            </a:r>
          </a:p>
        </p:txBody>
      </p:sp>
      <p:sp>
        <p:nvSpPr>
          <p:cNvPr id="3" name="Inhaltsplatzhalter 2">
            <a:extLst>
              <a:ext uri="{FF2B5EF4-FFF2-40B4-BE49-F238E27FC236}">
                <a16:creationId xmlns:a16="http://schemas.microsoft.com/office/drawing/2014/main" id="{5C0F42CF-6881-B73F-A245-BB3995161D94}"/>
              </a:ext>
            </a:extLst>
          </p:cNvPr>
          <p:cNvSpPr>
            <a:spLocks noGrp="1"/>
          </p:cNvSpPr>
          <p:nvPr>
            <p:ph idx="1"/>
          </p:nvPr>
        </p:nvSpPr>
        <p:spPr/>
        <p:txBody>
          <a:bodyPr/>
          <a:lstStyle/>
          <a:p>
            <a:pPr marL="285750" indent="-285750">
              <a:buFontTx/>
              <a:buChar char="-"/>
            </a:pPr>
            <a:r>
              <a:rPr lang="de-DE" dirty="0"/>
              <a:t>Gibt es im </a:t>
            </a:r>
            <a:r>
              <a:rPr lang="de-DE" dirty="0" err="1"/>
              <a:t>pROM</a:t>
            </a:r>
            <a:r>
              <a:rPr lang="de-DE" dirty="0"/>
              <a:t> quasi perfekte Memory Hard Funktionen, die zusätzlich ein Password-Independent Memory Access Pattern haben?</a:t>
            </a:r>
          </a:p>
          <a:p>
            <a:pPr marL="743381" lvl="1" indent="-285750">
              <a:buFontTx/>
              <a:buChar char="-"/>
            </a:pPr>
            <a:r>
              <a:rPr lang="de-DE" dirty="0"/>
              <a:t>Wäre so eine Funktion praktisch umsetzbar bzgl. Leistungsfähigkeit</a:t>
            </a:r>
          </a:p>
          <a:p>
            <a:pPr marL="743381" lvl="1" indent="-285750">
              <a:buFontTx/>
              <a:buChar char="-"/>
            </a:pPr>
            <a:endParaRPr lang="de-DE" dirty="0"/>
          </a:p>
          <a:p>
            <a:pPr marL="285750" indent="-285750">
              <a:buFontTx/>
              <a:buChar char="-"/>
            </a:pPr>
            <a:r>
              <a:rPr lang="de-DE" dirty="0"/>
              <a:t>Ist es überhaupt möglich Hardware zu bauen, die den Angriff auf Balloon und Argon2, effizient umsetzen kann im </a:t>
            </a:r>
            <a:r>
              <a:rPr lang="de-DE" dirty="0" err="1"/>
              <a:t>pROM</a:t>
            </a:r>
            <a:r>
              <a:rPr lang="de-DE" dirty="0"/>
              <a:t> Kontext?</a:t>
            </a:r>
          </a:p>
          <a:p>
            <a:pPr marL="743381" lvl="1" indent="-285750">
              <a:buFontTx/>
              <a:buChar char="-"/>
            </a:pPr>
            <a:r>
              <a:rPr lang="de-DE" dirty="0"/>
              <a:t>Wie wäre der Unterschied zu einem Angriff mit sequentieller Hardware?</a:t>
            </a:r>
          </a:p>
          <a:p>
            <a:pPr marL="285750" indent="-285750">
              <a:buFontTx/>
              <a:buChar char="-"/>
            </a:pPr>
            <a:endParaRPr lang="de-DE" dirty="0"/>
          </a:p>
        </p:txBody>
      </p:sp>
      <p:sp>
        <p:nvSpPr>
          <p:cNvPr id="4" name="Datumsplatzhalter 3">
            <a:extLst>
              <a:ext uri="{FF2B5EF4-FFF2-40B4-BE49-F238E27FC236}">
                <a16:creationId xmlns:a16="http://schemas.microsoft.com/office/drawing/2014/main" id="{89391AE4-26CD-313E-F786-FA42C23660F7}"/>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13EF7FE9-3F6B-E608-F7A3-DB8C48F90724}"/>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A3504AF-DE55-C3A1-684C-2383AD881F6F}"/>
              </a:ext>
            </a:extLst>
          </p:cNvPr>
          <p:cNvSpPr>
            <a:spLocks noGrp="1"/>
          </p:cNvSpPr>
          <p:nvPr>
            <p:ph type="sldNum" sz="quarter" idx="12"/>
          </p:nvPr>
        </p:nvSpPr>
        <p:spPr/>
        <p:txBody>
          <a:bodyPr/>
          <a:lstStyle/>
          <a:p>
            <a:fld id="{242EEE4B-4F13-4B3B-896D-98344C2D1A3F}" type="slidenum">
              <a:rPr lang="de-DE" smtClean="0"/>
              <a:t>55</a:t>
            </a:fld>
            <a:endParaRPr lang="de-DE" dirty="0"/>
          </a:p>
        </p:txBody>
      </p:sp>
    </p:spTree>
    <p:extLst>
      <p:ext uri="{BB962C8B-B14F-4D97-AF65-F5344CB8AC3E}">
        <p14:creationId xmlns:p14="http://schemas.microsoft.com/office/powerpoint/2010/main" val="1623376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7890576" cy="610056"/>
          </a:xfrm>
        </p:spPr>
        <p:txBody>
          <a:bodyPr/>
          <a:lstStyle/>
          <a:p>
            <a:r>
              <a:rPr lang="de-DE" sz="4000" dirty="0"/>
              <a:t>Literaturverzeichnis</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56</a:t>
            </a:fld>
            <a:endParaRPr lang="de-DE" dirty="0"/>
          </a:p>
        </p:txBody>
      </p:sp>
    </p:spTree>
    <p:extLst>
      <p:ext uri="{BB962C8B-B14F-4D97-AF65-F5344CB8AC3E}">
        <p14:creationId xmlns:p14="http://schemas.microsoft.com/office/powerpoint/2010/main" val="3336781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71CDF9C-FC7E-AB06-EE43-F25427336944}"/>
              </a:ext>
            </a:extLst>
          </p:cNvPr>
          <p:cNvSpPr>
            <a:spLocks noGrp="1"/>
          </p:cNvSpPr>
          <p:nvPr>
            <p:ph idx="1"/>
          </p:nvPr>
        </p:nvSpPr>
        <p:spPr>
          <a:xfrm>
            <a:off x="1296000" y="1268760"/>
            <a:ext cx="10224000" cy="4752527"/>
          </a:xfrm>
        </p:spPr>
        <p:txBody>
          <a:bodyPr/>
          <a:lstStyle/>
          <a:p>
            <a:pPr marL="171450" indent="-171450">
              <a:buFont typeface="Arial" panose="020B0604020202020204" pitchFamily="34" charset="0"/>
              <a:buChar char="•"/>
            </a:pPr>
            <a:r>
              <a:rPr lang="de-DE" sz="1000" dirty="0"/>
              <a:t>Alwen, Joel; Blocki, Jeremiah (2017): </a:t>
            </a:r>
            <a:r>
              <a:rPr lang="de-DE" sz="1000" dirty="0" err="1"/>
              <a:t>Towards</a:t>
            </a:r>
            <a:r>
              <a:rPr lang="de-DE" sz="1000" dirty="0"/>
              <a:t> </a:t>
            </a:r>
            <a:r>
              <a:rPr lang="de-DE" sz="1000" dirty="0" err="1"/>
              <a:t>Practical</a:t>
            </a:r>
            <a:r>
              <a:rPr lang="de-DE" sz="1000" dirty="0"/>
              <a:t> </a:t>
            </a:r>
            <a:r>
              <a:rPr lang="de-DE" sz="1000" dirty="0" err="1"/>
              <a:t>Attacks</a:t>
            </a:r>
            <a:r>
              <a:rPr lang="de-DE" sz="1000" dirty="0"/>
              <a:t> on Argon2i and Balloon Hashing. In : 2017 IEEE European Symposium on Security and Privacy (</a:t>
            </a:r>
            <a:r>
              <a:rPr lang="de-DE" sz="1000" dirty="0" err="1"/>
              <a:t>EuroS&amp;P</a:t>
            </a:r>
            <a:r>
              <a:rPr lang="de-DE" sz="1000" dirty="0"/>
              <a:t>): IEEE.</a:t>
            </a:r>
          </a:p>
          <a:p>
            <a:pPr marL="171450" indent="-171450">
              <a:buFont typeface="Arial" panose="020B0604020202020204" pitchFamily="34" charset="0"/>
              <a:buChar char="•"/>
            </a:pPr>
            <a:r>
              <a:rPr lang="de-DE" sz="1000" dirty="0" err="1"/>
              <a:t>Alwen</a:t>
            </a:r>
            <a:r>
              <a:rPr lang="de-DE" sz="1000" dirty="0"/>
              <a:t>, Joel; Gazi, Peter; </a:t>
            </a:r>
            <a:r>
              <a:rPr lang="de-DE" sz="1000" dirty="0" err="1"/>
              <a:t>Kamath</a:t>
            </a:r>
            <a:r>
              <a:rPr lang="de-DE" sz="1000" dirty="0"/>
              <a:t>, </a:t>
            </a:r>
            <a:r>
              <a:rPr lang="de-DE" sz="1000" dirty="0" err="1"/>
              <a:t>Chethan</a:t>
            </a:r>
            <a:r>
              <a:rPr lang="de-DE" sz="1000" dirty="0"/>
              <a:t>; Klein, Karen; Osang, Georg; Pietrzak, Krzysztof et al. (2018): On </a:t>
            </a:r>
            <a:r>
              <a:rPr lang="de-DE" sz="1000" dirty="0" err="1"/>
              <a:t>the</a:t>
            </a:r>
            <a:r>
              <a:rPr lang="de-DE" sz="1000" dirty="0"/>
              <a:t> Memory-</a:t>
            </a:r>
            <a:r>
              <a:rPr lang="de-DE" sz="1000" dirty="0" err="1"/>
              <a:t>Hardness</a:t>
            </a:r>
            <a:r>
              <a:rPr lang="de-DE" sz="1000" dirty="0"/>
              <a:t> </a:t>
            </a:r>
            <a:r>
              <a:rPr lang="de-DE" sz="1000" dirty="0" err="1"/>
              <a:t>of</a:t>
            </a:r>
            <a:r>
              <a:rPr lang="de-DE" sz="1000" dirty="0"/>
              <a:t> Data-Independent Password-Hashing </a:t>
            </a:r>
            <a:r>
              <a:rPr lang="de-DE" sz="1000" dirty="0" err="1"/>
              <a:t>Functions</a:t>
            </a:r>
            <a:r>
              <a:rPr lang="de-DE" sz="1000" dirty="0"/>
              <a:t>. In Jong Kim, Gail-Joon Ahn, </a:t>
            </a:r>
            <a:r>
              <a:rPr lang="de-DE" sz="1000" dirty="0" err="1"/>
              <a:t>Seungjoo</a:t>
            </a:r>
            <a:r>
              <a:rPr lang="de-DE" sz="1000" dirty="0"/>
              <a:t> Kim, </a:t>
            </a:r>
            <a:r>
              <a:rPr lang="de-DE" sz="1000" dirty="0" err="1"/>
              <a:t>Yongdae</a:t>
            </a:r>
            <a:r>
              <a:rPr lang="de-DE" sz="1000" dirty="0"/>
              <a:t> Kim, Javier Lopez, </a:t>
            </a:r>
            <a:r>
              <a:rPr lang="de-DE" sz="1000" dirty="0" err="1"/>
              <a:t>Taesoo</a:t>
            </a:r>
            <a:r>
              <a:rPr lang="de-DE" sz="1000" dirty="0"/>
              <a:t> Kim (Eds.): Proceedings </a:t>
            </a:r>
            <a:r>
              <a:rPr lang="de-DE" sz="1000" dirty="0" err="1"/>
              <a:t>of</a:t>
            </a:r>
            <a:r>
              <a:rPr lang="de-DE" sz="1000" dirty="0"/>
              <a:t> </a:t>
            </a:r>
            <a:r>
              <a:rPr lang="de-DE" sz="1000" dirty="0" err="1"/>
              <a:t>the</a:t>
            </a:r>
            <a:r>
              <a:rPr lang="de-DE" sz="1000" dirty="0"/>
              <a:t> 2018 on Asia Conference on Computer and Communications Security. ASIA CCS '18: ACM Asia Conference on Computer and Communications Security. Incheon </a:t>
            </a:r>
            <a:r>
              <a:rPr lang="de-DE" sz="1000" dirty="0" err="1"/>
              <a:t>Republic</a:t>
            </a:r>
            <a:r>
              <a:rPr lang="de-DE" sz="1000" dirty="0"/>
              <a:t> </a:t>
            </a:r>
            <a:r>
              <a:rPr lang="de-DE" sz="1000" dirty="0" err="1"/>
              <a:t>of</a:t>
            </a:r>
            <a:r>
              <a:rPr lang="de-DE" sz="1000" dirty="0"/>
              <a:t> Korea, 04 06 2018 04 06 2018. New York, NY, USA: ACM, pp. 51–65.</a:t>
            </a:r>
          </a:p>
          <a:p>
            <a:pPr marL="171450" indent="-171450">
              <a:buFont typeface="Arial" panose="020B0604020202020204" pitchFamily="34" charset="0"/>
              <a:buChar char="•"/>
            </a:pPr>
            <a:r>
              <a:rPr lang="de-DE" sz="1000" dirty="0" err="1"/>
              <a:t>Alwen</a:t>
            </a:r>
            <a:r>
              <a:rPr lang="de-DE" sz="1000" dirty="0"/>
              <a:t>, Joël; </a:t>
            </a:r>
            <a:r>
              <a:rPr lang="de-DE" sz="1000" dirty="0" err="1"/>
              <a:t>Blocki</a:t>
            </a:r>
            <a:r>
              <a:rPr lang="de-DE" sz="1000" dirty="0"/>
              <a:t>, Jeremiah (2016): </a:t>
            </a:r>
            <a:r>
              <a:rPr lang="de-DE" sz="1000" dirty="0" err="1"/>
              <a:t>Efficiently</a:t>
            </a:r>
            <a:r>
              <a:rPr lang="de-DE" sz="1000" dirty="0"/>
              <a:t> Computing Data-Independent Memory-Hard </a:t>
            </a:r>
            <a:r>
              <a:rPr lang="de-DE" sz="1000" dirty="0" err="1"/>
              <a:t>Functions</a:t>
            </a:r>
            <a:r>
              <a:rPr lang="de-DE" sz="1000" dirty="0"/>
              <a:t>. In Matthew </a:t>
            </a:r>
            <a:r>
              <a:rPr lang="de-DE" sz="1000" dirty="0" err="1"/>
              <a:t>Robshaw</a:t>
            </a:r>
            <a:r>
              <a:rPr lang="de-DE" sz="1000" dirty="0"/>
              <a:t>, Jonathan Katz (Eds.): </a:t>
            </a:r>
            <a:r>
              <a:rPr lang="de-DE" sz="1000" dirty="0" err="1"/>
              <a:t>Advances</a:t>
            </a:r>
            <a:r>
              <a:rPr lang="de-DE" sz="1000" dirty="0"/>
              <a:t> in </a:t>
            </a:r>
            <a:r>
              <a:rPr lang="de-DE" sz="1000" dirty="0" err="1"/>
              <a:t>Cryptology</a:t>
            </a:r>
            <a:r>
              <a:rPr lang="de-DE" sz="1000" dirty="0"/>
              <a:t> – CRYPTO 2016, vol. 9815. Berlin, Heidelberg: Springer Berlin Heidelberg (</a:t>
            </a:r>
            <a:r>
              <a:rPr lang="de-DE" sz="1000" dirty="0" err="1"/>
              <a:t>Lecture</a:t>
            </a:r>
            <a:r>
              <a:rPr lang="de-DE" sz="1000" dirty="0"/>
              <a:t> Notes in Computer Science), pp. 241–271.</a:t>
            </a:r>
          </a:p>
          <a:p>
            <a:pPr marL="171450" indent="-171450">
              <a:buFont typeface="Arial" panose="020B0604020202020204" pitchFamily="34" charset="0"/>
              <a:buChar char="•"/>
            </a:pPr>
            <a:r>
              <a:rPr lang="de-DE" sz="1000" dirty="0" err="1"/>
              <a:t>Alwen</a:t>
            </a:r>
            <a:r>
              <a:rPr lang="de-DE" sz="1000" dirty="0"/>
              <a:t>, Joël; </a:t>
            </a:r>
            <a:r>
              <a:rPr lang="de-DE" sz="1000" dirty="0" err="1"/>
              <a:t>Serbinenko</a:t>
            </a:r>
            <a:r>
              <a:rPr lang="de-DE" sz="1000" dirty="0"/>
              <a:t>, Vladimir (2015): High Parallel </a:t>
            </a:r>
            <a:r>
              <a:rPr lang="de-DE" sz="1000" dirty="0" err="1"/>
              <a:t>Complexity</a:t>
            </a:r>
            <a:r>
              <a:rPr lang="de-DE" sz="1000" dirty="0"/>
              <a:t> Graphs and Memory-Hard </a:t>
            </a:r>
            <a:r>
              <a:rPr lang="de-DE" sz="1000" dirty="0" err="1"/>
              <a:t>Functions</a:t>
            </a:r>
            <a:r>
              <a:rPr lang="de-DE" sz="1000" dirty="0"/>
              <a:t>. In Rocco </a:t>
            </a:r>
            <a:r>
              <a:rPr lang="de-DE" sz="1000" dirty="0" err="1"/>
              <a:t>Servedio</a:t>
            </a:r>
            <a:r>
              <a:rPr lang="de-DE" sz="1000" dirty="0"/>
              <a:t>, </a:t>
            </a:r>
            <a:r>
              <a:rPr lang="de-DE" sz="1000" dirty="0" err="1"/>
              <a:t>Ronitt</a:t>
            </a:r>
            <a:r>
              <a:rPr lang="de-DE" sz="1000" dirty="0"/>
              <a:t> Rubinfeld (Eds.): Proceedings </a:t>
            </a:r>
            <a:r>
              <a:rPr lang="de-DE" sz="1000" dirty="0" err="1"/>
              <a:t>of</a:t>
            </a:r>
            <a:r>
              <a:rPr lang="de-DE" sz="1000" dirty="0"/>
              <a:t> </a:t>
            </a:r>
            <a:r>
              <a:rPr lang="de-DE" sz="1000" dirty="0" err="1"/>
              <a:t>the</a:t>
            </a:r>
            <a:r>
              <a:rPr lang="de-DE" sz="1000" dirty="0"/>
              <a:t> </a:t>
            </a:r>
            <a:r>
              <a:rPr lang="de-DE" sz="1000" dirty="0" err="1"/>
              <a:t>forty-seventh</a:t>
            </a:r>
            <a:r>
              <a:rPr lang="de-DE" sz="1000" dirty="0"/>
              <a:t> annual ACM </a:t>
            </a:r>
            <a:r>
              <a:rPr lang="de-DE" sz="1000" dirty="0" err="1"/>
              <a:t>symposium</a:t>
            </a:r>
            <a:r>
              <a:rPr lang="de-DE" sz="1000" dirty="0"/>
              <a:t> on Theory </a:t>
            </a:r>
            <a:r>
              <a:rPr lang="de-DE" sz="1000" dirty="0" err="1"/>
              <a:t>of</a:t>
            </a:r>
            <a:r>
              <a:rPr lang="de-DE" sz="1000" dirty="0"/>
              <a:t> Computing. STOC '15: Symposium on Theory </a:t>
            </a:r>
            <a:r>
              <a:rPr lang="de-DE" sz="1000" dirty="0" err="1"/>
              <a:t>of</a:t>
            </a:r>
            <a:r>
              <a:rPr lang="de-DE" sz="1000" dirty="0"/>
              <a:t> Computing. Portland Oregon USA, 14 06 2015 17 06 2015. New York, NY, USA: ACM, pp. 595–603.</a:t>
            </a:r>
          </a:p>
          <a:p>
            <a:pPr marL="171450" indent="-171450">
              <a:buFont typeface="Arial" panose="020B0604020202020204" pitchFamily="34" charset="0"/>
              <a:buChar char="•"/>
            </a:pPr>
            <a:r>
              <a:rPr lang="de-DE" sz="1000" dirty="0" err="1"/>
              <a:t>Aumasson</a:t>
            </a:r>
            <a:r>
              <a:rPr lang="de-DE" sz="1000" dirty="0"/>
              <a:t>, Jean-Philippe (2018): </a:t>
            </a:r>
            <a:r>
              <a:rPr lang="de-DE" sz="1000" dirty="0" err="1"/>
              <a:t>Serious</a:t>
            </a:r>
            <a:r>
              <a:rPr lang="de-DE" sz="1000" dirty="0"/>
              <a:t> </a:t>
            </a:r>
            <a:r>
              <a:rPr lang="de-DE" sz="1000" dirty="0" err="1"/>
              <a:t>Cryptography</a:t>
            </a:r>
            <a:r>
              <a:rPr lang="de-DE" sz="1000" dirty="0"/>
              <a:t>. A </a:t>
            </a:r>
            <a:r>
              <a:rPr lang="de-DE" sz="1000" dirty="0" err="1"/>
              <a:t>Practical</a:t>
            </a:r>
            <a:r>
              <a:rPr lang="de-DE" sz="1000" dirty="0"/>
              <a:t> </a:t>
            </a:r>
            <a:r>
              <a:rPr lang="de-DE" sz="1000" dirty="0" err="1"/>
              <a:t>Introduction</a:t>
            </a:r>
            <a:r>
              <a:rPr lang="de-DE" sz="1000" dirty="0"/>
              <a:t> </a:t>
            </a:r>
            <a:r>
              <a:rPr lang="de-DE" sz="1000" dirty="0" err="1"/>
              <a:t>to</a:t>
            </a:r>
            <a:r>
              <a:rPr lang="de-DE" sz="1000" dirty="0"/>
              <a:t> Modern Encryption. San Francisco, CA: </a:t>
            </a:r>
            <a:r>
              <a:rPr lang="de-DE" sz="1000" dirty="0" err="1"/>
              <a:t>No</a:t>
            </a:r>
            <a:r>
              <a:rPr lang="de-DE" sz="1000" dirty="0"/>
              <a:t> </a:t>
            </a:r>
            <a:r>
              <a:rPr lang="de-DE" sz="1000" dirty="0" err="1"/>
              <a:t>Starch</a:t>
            </a:r>
            <a:r>
              <a:rPr lang="de-DE" sz="1000" dirty="0"/>
              <a:t> Press Incorporated. </a:t>
            </a:r>
            <a:r>
              <a:rPr lang="de-DE" sz="1000" dirty="0" err="1"/>
              <a:t>Available</a:t>
            </a:r>
            <a:r>
              <a:rPr lang="de-DE" sz="1000" dirty="0"/>
              <a:t> online at https://ebookcentral.proquest.com/lib/kxp/detail.action?docID=5331332.</a:t>
            </a:r>
          </a:p>
          <a:p>
            <a:pPr marL="171450" indent="-171450">
              <a:buFont typeface="Arial" panose="020B0604020202020204" pitchFamily="34" charset="0"/>
              <a:buChar char="•"/>
            </a:pPr>
            <a:r>
              <a:rPr lang="de-DE" sz="1000" dirty="0" err="1"/>
              <a:t>Bellare</a:t>
            </a:r>
            <a:r>
              <a:rPr lang="de-DE" sz="1000" dirty="0"/>
              <a:t>, </a:t>
            </a:r>
            <a:r>
              <a:rPr lang="de-DE" sz="1000" dirty="0" err="1"/>
              <a:t>Mihir</a:t>
            </a:r>
            <a:r>
              <a:rPr lang="de-DE" sz="1000" dirty="0"/>
              <a:t>; </a:t>
            </a:r>
            <a:r>
              <a:rPr lang="de-DE" sz="1000" dirty="0" err="1"/>
              <a:t>Rogaway</a:t>
            </a:r>
            <a:r>
              <a:rPr lang="de-DE" sz="1000" dirty="0"/>
              <a:t>, Phillip (1993): Random </a:t>
            </a:r>
            <a:r>
              <a:rPr lang="de-DE" sz="1000" dirty="0" err="1"/>
              <a:t>oracles</a:t>
            </a:r>
            <a:r>
              <a:rPr lang="de-DE" sz="1000" dirty="0"/>
              <a:t> </a:t>
            </a:r>
            <a:r>
              <a:rPr lang="de-DE" sz="1000" dirty="0" err="1"/>
              <a:t>are</a:t>
            </a:r>
            <a:r>
              <a:rPr lang="de-DE" sz="1000" dirty="0"/>
              <a:t> </a:t>
            </a:r>
            <a:r>
              <a:rPr lang="de-DE" sz="1000" dirty="0" err="1"/>
              <a:t>practical</a:t>
            </a:r>
            <a:r>
              <a:rPr lang="de-DE" sz="1000" dirty="0"/>
              <a:t>. In Dorothy Denning, Ray Pyle, Ravi </a:t>
            </a:r>
            <a:r>
              <a:rPr lang="de-DE" sz="1000" dirty="0" err="1"/>
              <a:t>Ganesan</a:t>
            </a:r>
            <a:r>
              <a:rPr lang="de-DE" sz="1000" dirty="0"/>
              <a:t>, Ravi </a:t>
            </a:r>
            <a:r>
              <a:rPr lang="de-DE" sz="1000" dirty="0" err="1"/>
              <a:t>Sandhu</a:t>
            </a:r>
            <a:r>
              <a:rPr lang="de-DE" sz="1000" dirty="0"/>
              <a:t>, Victoria Ashby (Eds.): Proceedings </a:t>
            </a:r>
            <a:r>
              <a:rPr lang="de-DE" sz="1000" dirty="0" err="1"/>
              <a:t>of</a:t>
            </a:r>
            <a:r>
              <a:rPr lang="de-DE" sz="1000" dirty="0"/>
              <a:t> </a:t>
            </a:r>
            <a:r>
              <a:rPr lang="de-DE" sz="1000" dirty="0" err="1"/>
              <a:t>the</a:t>
            </a:r>
            <a:r>
              <a:rPr lang="de-DE" sz="1000" dirty="0"/>
              <a:t> 1st ACM </a:t>
            </a:r>
            <a:r>
              <a:rPr lang="de-DE" sz="1000" dirty="0" err="1"/>
              <a:t>conference</a:t>
            </a:r>
            <a:r>
              <a:rPr lang="de-DE" sz="1000" dirty="0"/>
              <a:t> on Computer and </a:t>
            </a:r>
            <a:r>
              <a:rPr lang="de-DE" sz="1000" dirty="0" err="1"/>
              <a:t>communications</a:t>
            </a:r>
            <a:r>
              <a:rPr lang="de-DE" sz="1000" dirty="0"/>
              <a:t> </a:t>
            </a:r>
            <a:r>
              <a:rPr lang="de-DE" sz="1000" dirty="0" err="1"/>
              <a:t>security</a:t>
            </a:r>
            <a:r>
              <a:rPr lang="de-DE" sz="1000" dirty="0"/>
              <a:t> - CCS '93. </a:t>
            </a:r>
            <a:r>
              <a:rPr lang="de-DE" sz="1000" dirty="0" err="1"/>
              <a:t>the</a:t>
            </a:r>
            <a:r>
              <a:rPr lang="de-DE" sz="1000" dirty="0"/>
              <a:t> 1st ACM </a:t>
            </a:r>
            <a:r>
              <a:rPr lang="de-DE" sz="1000" dirty="0" err="1"/>
              <a:t>conference</a:t>
            </a:r>
            <a:r>
              <a:rPr lang="de-DE" sz="1000" dirty="0"/>
              <a:t>. Fairfax, Virginia, United States, 03.11.1993 - 05.11.1993. New York, New York, USA: ACM Press, pp. 62–73.</a:t>
            </a:r>
          </a:p>
          <a:p>
            <a:pPr marL="171450" indent="-171450">
              <a:buFont typeface="Arial" panose="020B0604020202020204" pitchFamily="34" charset="0"/>
              <a:buChar char="•"/>
            </a:pPr>
            <a:r>
              <a:rPr lang="de-DE" sz="1000" dirty="0" err="1"/>
              <a:t>Bellare</a:t>
            </a:r>
            <a:r>
              <a:rPr lang="de-DE" sz="1000" dirty="0"/>
              <a:t>, </a:t>
            </a:r>
            <a:r>
              <a:rPr lang="de-DE" sz="1000" dirty="0" err="1"/>
              <a:t>Mihir</a:t>
            </a:r>
            <a:r>
              <a:rPr lang="de-DE" sz="1000" dirty="0"/>
              <a:t>; </a:t>
            </a:r>
            <a:r>
              <a:rPr lang="de-DE" sz="1000" dirty="0" err="1"/>
              <a:t>Rogaway</a:t>
            </a:r>
            <a:r>
              <a:rPr lang="de-DE" sz="1000" dirty="0"/>
              <a:t>, Phillip (1996): The Exact Security </a:t>
            </a:r>
            <a:r>
              <a:rPr lang="de-DE" sz="1000" dirty="0" err="1"/>
              <a:t>of</a:t>
            </a:r>
            <a:r>
              <a:rPr lang="de-DE" sz="1000" dirty="0"/>
              <a:t> Digital </a:t>
            </a:r>
            <a:r>
              <a:rPr lang="de-DE" sz="1000" dirty="0" err="1"/>
              <a:t>Signatures-How</a:t>
            </a:r>
            <a:r>
              <a:rPr lang="de-DE" sz="1000" dirty="0"/>
              <a:t> </a:t>
            </a:r>
            <a:r>
              <a:rPr lang="de-DE" sz="1000" dirty="0" err="1"/>
              <a:t>to</a:t>
            </a:r>
            <a:r>
              <a:rPr lang="de-DE" sz="1000" dirty="0"/>
              <a:t> </a:t>
            </a:r>
            <a:r>
              <a:rPr lang="de-DE" sz="1000" dirty="0" err="1"/>
              <a:t>Sign</a:t>
            </a:r>
            <a:r>
              <a:rPr lang="de-DE" sz="1000" dirty="0"/>
              <a:t> </a:t>
            </a:r>
            <a:r>
              <a:rPr lang="de-DE" sz="1000" dirty="0" err="1"/>
              <a:t>with</a:t>
            </a:r>
            <a:r>
              <a:rPr lang="de-DE" sz="1000" dirty="0"/>
              <a:t> RSA and Rabin. In Ueli Maurer (Ed.): </a:t>
            </a:r>
            <a:r>
              <a:rPr lang="de-DE" sz="1000" dirty="0" err="1"/>
              <a:t>Advances</a:t>
            </a:r>
            <a:r>
              <a:rPr lang="de-DE" sz="1000" dirty="0"/>
              <a:t> in </a:t>
            </a:r>
            <a:r>
              <a:rPr lang="de-DE" sz="1000" dirty="0" err="1"/>
              <a:t>cryptology</a:t>
            </a:r>
            <a:r>
              <a:rPr lang="de-DE" sz="1000" dirty="0"/>
              <a:t> - EUROCRYPT '96. International Conference on </a:t>
            </a:r>
            <a:r>
              <a:rPr lang="de-DE" sz="1000" dirty="0" err="1"/>
              <a:t>the</a:t>
            </a:r>
            <a:r>
              <a:rPr lang="de-DE" sz="1000" dirty="0"/>
              <a:t> Theory and Application </a:t>
            </a:r>
            <a:r>
              <a:rPr lang="de-DE" sz="1000" dirty="0" err="1"/>
              <a:t>of</a:t>
            </a:r>
            <a:r>
              <a:rPr lang="de-DE" sz="1000" dirty="0"/>
              <a:t> </a:t>
            </a:r>
            <a:r>
              <a:rPr lang="de-DE" sz="1000" dirty="0" err="1"/>
              <a:t>Cryptographic</a:t>
            </a:r>
            <a:r>
              <a:rPr lang="de-DE" sz="1000" dirty="0"/>
              <a:t> </a:t>
            </a:r>
            <a:r>
              <a:rPr lang="de-DE" sz="1000" dirty="0" err="1"/>
              <a:t>Techniques</a:t>
            </a:r>
            <a:r>
              <a:rPr lang="de-DE" sz="1000" dirty="0"/>
              <a:t>, Saragossa, Spain, May 12 - 16, 1996 ; </a:t>
            </a:r>
            <a:r>
              <a:rPr lang="de-DE" sz="1000" dirty="0" err="1"/>
              <a:t>proceedings</a:t>
            </a:r>
            <a:r>
              <a:rPr lang="de-DE" sz="1000" dirty="0"/>
              <a:t>, vol. 1070. Berlin, Heidelberg: Springer (</a:t>
            </a:r>
            <a:r>
              <a:rPr lang="de-DE" sz="1000" dirty="0" err="1"/>
              <a:t>Lecture</a:t>
            </a:r>
            <a:r>
              <a:rPr lang="de-DE" sz="1000" dirty="0"/>
              <a:t> Notes in Computer Science, 1070), pp. 399–416.</a:t>
            </a:r>
          </a:p>
          <a:p>
            <a:pPr marL="171450" indent="-171450">
              <a:buFont typeface="Arial" panose="020B0604020202020204" pitchFamily="34" charset="0"/>
              <a:buChar char="•"/>
            </a:pPr>
            <a:r>
              <a:rPr lang="de-DE" sz="1000" dirty="0" err="1"/>
              <a:t>Boneh</a:t>
            </a:r>
            <a:r>
              <a:rPr lang="de-DE" sz="1000" dirty="0"/>
              <a:t>, Dan; Corrigan-Gibbs, Henry; Schechter, Stuart (2016): Balloon Hashing: A Memory-Hard </a:t>
            </a:r>
            <a:r>
              <a:rPr lang="de-DE" sz="1000" dirty="0" err="1"/>
              <a:t>Function</a:t>
            </a:r>
            <a:r>
              <a:rPr lang="de-DE" sz="1000" dirty="0"/>
              <a:t> Providing </a:t>
            </a:r>
            <a:r>
              <a:rPr lang="de-DE" sz="1000" dirty="0" err="1"/>
              <a:t>Provable</a:t>
            </a:r>
            <a:r>
              <a:rPr lang="de-DE" sz="1000" dirty="0"/>
              <a:t> </a:t>
            </a:r>
            <a:r>
              <a:rPr lang="de-DE" sz="1000" dirty="0" err="1"/>
              <a:t>Protection</a:t>
            </a:r>
            <a:r>
              <a:rPr lang="de-DE" sz="1000" dirty="0"/>
              <a:t> </a:t>
            </a:r>
            <a:r>
              <a:rPr lang="de-DE" sz="1000" dirty="0" err="1"/>
              <a:t>Against</a:t>
            </a:r>
            <a:r>
              <a:rPr lang="de-DE" sz="1000" dirty="0"/>
              <a:t> </a:t>
            </a:r>
            <a:r>
              <a:rPr lang="de-DE" sz="1000" dirty="0" err="1"/>
              <a:t>Sequential</a:t>
            </a:r>
            <a:r>
              <a:rPr lang="de-DE" sz="1000" dirty="0"/>
              <a:t> </a:t>
            </a:r>
            <a:r>
              <a:rPr lang="de-DE" sz="1000" dirty="0" err="1"/>
              <a:t>Attacks</a:t>
            </a:r>
            <a:r>
              <a:rPr lang="de-DE" sz="1000" dirty="0"/>
              <a:t>. In Jung Hee </a:t>
            </a:r>
            <a:r>
              <a:rPr lang="de-DE" sz="1000" dirty="0" err="1"/>
              <a:t>Cheon</a:t>
            </a:r>
            <a:r>
              <a:rPr lang="de-DE" sz="1000" dirty="0"/>
              <a:t>, </a:t>
            </a:r>
            <a:r>
              <a:rPr lang="de-DE" sz="1000" dirty="0" err="1"/>
              <a:t>Tsuyoshi</a:t>
            </a:r>
            <a:r>
              <a:rPr lang="de-DE" sz="1000" dirty="0"/>
              <a:t> </a:t>
            </a:r>
            <a:r>
              <a:rPr lang="de-DE" sz="1000" dirty="0" err="1"/>
              <a:t>Takagi</a:t>
            </a:r>
            <a:r>
              <a:rPr lang="de-DE" sz="1000" dirty="0"/>
              <a:t> (Eds.): </a:t>
            </a:r>
            <a:r>
              <a:rPr lang="de-DE" sz="1000" dirty="0" err="1"/>
              <a:t>Advances</a:t>
            </a:r>
            <a:r>
              <a:rPr lang="de-DE" sz="1000" dirty="0"/>
              <a:t> in </a:t>
            </a:r>
            <a:r>
              <a:rPr lang="de-DE" sz="1000" dirty="0" err="1"/>
              <a:t>Cryptology</a:t>
            </a:r>
            <a:r>
              <a:rPr lang="de-DE" sz="1000" dirty="0"/>
              <a:t> – ASIACRYPT 2016, vol. 10031. Berlin, Heidelberg: Springer Berlin Heidelberg (</a:t>
            </a:r>
            <a:r>
              <a:rPr lang="de-DE" sz="1000" dirty="0" err="1"/>
              <a:t>Lecture</a:t>
            </a:r>
            <a:r>
              <a:rPr lang="de-DE" sz="1000" dirty="0"/>
              <a:t> Notes in Computer Science), pp. 220–248.</a:t>
            </a:r>
          </a:p>
          <a:p>
            <a:pPr marL="171450" indent="-171450">
              <a:buFont typeface="Arial" panose="020B0604020202020204" pitchFamily="34" charset="0"/>
              <a:buChar char="•"/>
            </a:pPr>
            <a:r>
              <a:rPr lang="de-DE" sz="1000" dirty="0" err="1"/>
              <a:t>Bonneau</a:t>
            </a:r>
            <a:r>
              <a:rPr lang="de-DE" sz="1000" dirty="0"/>
              <a:t>, Joseph; Mironov, Ilya (2006): Cache-</a:t>
            </a:r>
            <a:r>
              <a:rPr lang="de-DE" sz="1000" dirty="0" err="1"/>
              <a:t>Collision</a:t>
            </a:r>
            <a:r>
              <a:rPr lang="de-DE" sz="1000" dirty="0"/>
              <a:t> Timing </a:t>
            </a:r>
            <a:r>
              <a:rPr lang="de-DE" sz="1000" dirty="0" err="1"/>
              <a:t>Attacks</a:t>
            </a:r>
            <a:r>
              <a:rPr lang="de-DE" sz="1000" dirty="0"/>
              <a:t> </a:t>
            </a:r>
            <a:r>
              <a:rPr lang="de-DE" sz="1000" dirty="0" err="1"/>
              <a:t>Against</a:t>
            </a:r>
            <a:r>
              <a:rPr lang="de-DE" sz="1000" dirty="0"/>
              <a:t> AES. In Louis </a:t>
            </a:r>
            <a:r>
              <a:rPr lang="de-DE" sz="1000" dirty="0" err="1"/>
              <a:t>Goubin</a:t>
            </a:r>
            <a:r>
              <a:rPr lang="de-DE" sz="1000" dirty="0"/>
              <a:t>, </a:t>
            </a:r>
            <a:r>
              <a:rPr lang="de-DE" sz="1000" dirty="0" err="1"/>
              <a:t>Mitsuru</a:t>
            </a:r>
            <a:r>
              <a:rPr lang="de-DE" sz="1000" dirty="0"/>
              <a:t> Matsui (Eds.): </a:t>
            </a:r>
            <a:r>
              <a:rPr lang="de-DE" sz="1000" dirty="0" err="1"/>
              <a:t>Cryptographic</a:t>
            </a:r>
            <a:r>
              <a:rPr lang="de-DE" sz="1000" dirty="0"/>
              <a:t> </a:t>
            </a:r>
            <a:r>
              <a:rPr lang="de-DE" sz="1000" dirty="0" err="1"/>
              <a:t>hardware</a:t>
            </a:r>
            <a:r>
              <a:rPr lang="de-DE" sz="1000" dirty="0"/>
              <a:t> and </a:t>
            </a:r>
            <a:r>
              <a:rPr lang="de-DE" sz="1000" dirty="0" err="1"/>
              <a:t>embedded</a:t>
            </a:r>
            <a:r>
              <a:rPr lang="de-DE" sz="1000" dirty="0"/>
              <a:t> </a:t>
            </a:r>
            <a:r>
              <a:rPr lang="de-DE" sz="1000" dirty="0" err="1"/>
              <a:t>systems</a:t>
            </a:r>
            <a:r>
              <a:rPr lang="de-DE" sz="1000" dirty="0"/>
              <a:t> - CHES 2006. 8th international </a:t>
            </a:r>
            <a:r>
              <a:rPr lang="de-DE" sz="1000" dirty="0" err="1"/>
              <a:t>workshop</a:t>
            </a:r>
            <a:r>
              <a:rPr lang="de-DE" sz="1000" dirty="0"/>
              <a:t>, Yokohama, Japan, </a:t>
            </a:r>
            <a:r>
              <a:rPr lang="de-DE" sz="1000" dirty="0" err="1"/>
              <a:t>October</a:t>
            </a:r>
            <a:r>
              <a:rPr lang="de-DE" sz="1000" dirty="0"/>
              <a:t> 10-13, 2006 ; </a:t>
            </a:r>
            <a:r>
              <a:rPr lang="de-DE" sz="1000" dirty="0" err="1"/>
              <a:t>proceedings</a:t>
            </a:r>
            <a:r>
              <a:rPr lang="de-DE" sz="1000" dirty="0"/>
              <a:t>, vol. 4249. Berlin, Heidelberg: Springer (</a:t>
            </a:r>
            <a:r>
              <a:rPr lang="de-DE" sz="1000" dirty="0" err="1"/>
              <a:t>Lecture</a:t>
            </a:r>
            <a:r>
              <a:rPr lang="de-DE" sz="1000" dirty="0"/>
              <a:t> Notes in Computer Science, 4249), pp. 201–215.</a:t>
            </a:r>
          </a:p>
        </p:txBody>
      </p:sp>
      <p:sp>
        <p:nvSpPr>
          <p:cNvPr id="4" name="Datumsplatzhalter 3">
            <a:extLst>
              <a:ext uri="{FF2B5EF4-FFF2-40B4-BE49-F238E27FC236}">
                <a16:creationId xmlns:a16="http://schemas.microsoft.com/office/drawing/2014/main" id="{353B4BA5-28C2-BC48-6D92-4A86DC755DC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867A2BCB-AA5C-D6AA-D777-5D113363C43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0EF5E790-8BED-4198-9F9D-5033D0B00D79}"/>
              </a:ext>
            </a:extLst>
          </p:cNvPr>
          <p:cNvSpPr>
            <a:spLocks noGrp="1"/>
          </p:cNvSpPr>
          <p:nvPr>
            <p:ph type="sldNum" sz="quarter" idx="12"/>
          </p:nvPr>
        </p:nvSpPr>
        <p:spPr/>
        <p:txBody>
          <a:bodyPr/>
          <a:lstStyle/>
          <a:p>
            <a:fld id="{242EEE4B-4F13-4B3B-896D-98344C2D1A3F}" type="slidenum">
              <a:rPr lang="de-DE" smtClean="0"/>
              <a:t>57</a:t>
            </a:fld>
            <a:endParaRPr lang="de-DE" dirty="0"/>
          </a:p>
        </p:txBody>
      </p:sp>
    </p:spTree>
    <p:extLst>
      <p:ext uri="{BB962C8B-B14F-4D97-AF65-F5344CB8AC3E}">
        <p14:creationId xmlns:p14="http://schemas.microsoft.com/office/powerpoint/2010/main" val="291804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71CDF9C-FC7E-AB06-EE43-F25427336944}"/>
              </a:ext>
            </a:extLst>
          </p:cNvPr>
          <p:cNvSpPr>
            <a:spLocks noGrp="1"/>
          </p:cNvSpPr>
          <p:nvPr>
            <p:ph idx="1"/>
          </p:nvPr>
        </p:nvSpPr>
        <p:spPr>
          <a:xfrm>
            <a:off x="1296000" y="1268760"/>
            <a:ext cx="10224000" cy="4752527"/>
          </a:xfrm>
        </p:spPr>
        <p:txBody>
          <a:bodyPr/>
          <a:lstStyle/>
          <a:p>
            <a:pPr marL="171450" indent="-171450">
              <a:buFont typeface="Arial" panose="020B0604020202020204" pitchFamily="34" charset="0"/>
              <a:buChar char="•"/>
            </a:pPr>
            <a:r>
              <a:rPr lang="de-DE" sz="1000" dirty="0"/>
              <a:t>Chi, </a:t>
            </a:r>
            <a:r>
              <a:rPr lang="de-DE" sz="1000" dirty="0" err="1"/>
              <a:t>Lianhua</a:t>
            </a:r>
            <a:r>
              <a:rPr lang="de-DE" sz="1000" dirty="0"/>
              <a:t>; Zhu, </a:t>
            </a:r>
            <a:r>
              <a:rPr lang="de-DE" sz="1000" dirty="0" err="1"/>
              <a:t>Xingquan</a:t>
            </a:r>
            <a:r>
              <a:rPr lang="de-DE" sz="1000" dirty="0"/>
              <a:t> (2018): Hashing </a:t>
            </a:r>
            <a:r>
              <a:rPr lang="de-DE" sz="1000" dirty="0" err="1"/>
              <a:t>Techniques</a:t>
            </a:r>
            <a:r>
              <a:rPr lang="de-DE" sz="1000" dirty="0"/>
              <a:t>. In ACM </a:t>
            </a:r>
            <a:r>
              <a:rPr lang="de-DE" sz="1000" dirty="0" err="1"/>
              <a:t>Comput</a:t>
            </a:r>
            <a:r>
              <a:rPr lang="de-DE" sz="1000" dirty="0"/>
              <a:t>. </a:t>
            </a:r>
            <a:r>
              <a:rPr lang="de-DE" sz="1000" dirty="0" err="1"/>
              <a:t>Surv</a:t>
            </a:r>
            <a:r>
              <a:rPr lang="de-DE" sz="1000" dirty="0"/>
              <a:t>. 50 (1), pp. 1–36. DOI: 10.1145/3047307.</a:t>
            </a:r>
          </a:p>
          <a:p>
            <a:pPr marL="171450" indent="-171450">
              <a:buFont typeface="Arial" panose="020B0604020202020204" pitchFamily="34" charset="0"/>
              <a:buChar char="•"/>
            </a:pPr>
            <a:r>
              <a:rPr lang="de-DE" sz="1000" dirty="0"/>
              <a:t>Colin Percival (2009): STRONGER KEY DERIVATION VIA SEQUENTIAL MEMORY-HARD FUNCTIONS. </a:t>
            </a:r>
            <a:r>
              <a:rPr lang="de-DE" sz="1000" dirty="0" err="1"/>
              <a:t>Available</a:t>
            </a:r>
            <a:r>
              <a:rPr lang="de-DE" sz="1000" dirty="0"/>
              <a:t> online at https://www.semanticscholar.org/paper/STRONGER-KEY-DERIVATION-VIA-SEQUENTIAL-MEMORY-HARD-Percival/7c74956d21f0466c9771bb583e2fdf854c2aedbf.</a:t>
            </a:r>
          </a:p>
          <a:p>
            <a:pPr marL="171450" indent="-171450">
              <a:buFont typeface="Arial" panose="020B0604020202020204" pitchFamily="34" charset="0"/>
              <a:buChar char="•"/>
            </a:pPr>
            <a:r>
              <a:rPr lang="de-DE" sz="1000" dirty="0"/>
              <a:t>Dang, </a:t>
            </a:r>
            <a:r>
              <a:rPr lang="de-DE" sz="1000" dirty="0" err="1"/>
              <a:t>Quynh</a:t>
            </a:r>
            <a:r>
              <a:rPr lang="de-DE" sz="1000" dirty="0"/>
              <a:t> H. (2015): Secure Hash Standard.</a:t>
            </a:r>
          </a:p>
          <a:p>
            <a:pPr marL="171450" indent="-171450">
              <a:buFont typeface="Arial" panose="020B0604020202020204" pitchFamily="34" charset="0"/>
              <a:buChar char="•"/>
            </a:pPr>
            <a:r>
              <a:rPr lang="de-DE" sz="1000" dirty="0"/>
              <a:t>Das, Anupam; </a:t>
            </a:r>
            <a:r>
              <a:rPr lang="de-DE" sz="1000" dirty="0" err="1"/>
              <a:t>Bonneau</a:t>
            </a:r>
            <a:r>
              <a:rPr lang="de-DE" sz="1000" dirty="0"/>
              <a:t>, Joseph; Caesar, Matthew; Borisov, Nikita; Wang, </a:t>
            </a:r>
            <a:r>
              <a:rPr lang="de-DE" sz="1000" dirty="0" err="1"/>
              <a:t>XiaoFeng</a:t>
            </a:r>
            <a:r>
              <a:rPr lang="de-DE" sz="1000" dirty="0"/>
              <a:t> (2014): The </a:t>
            </a:r>
            <a:r>
              <a:rPr lang="de-DE" sz="1000" dirty="0" err="1"/>
              <a:t>Tangled</a:t>
            </a:r>
            <a:r>
              <a:rPr lang="de-DE" sz="1000" dirty="0"/>
              <a:t> Web </a:t>
            </a:r>
            <a:r>
              <a:rPr lang="de-DE" sz="1000" dirty="0" err="1"/>
              <a:t>of</a:t>
            </a:r>
            <a:r>
              <a:rPr lang="de-DE" sz="1000" dirty="0"/>
              <a:t> Password Reuse. In : Proceedings 2014 Network and Distributed System Security Symposium. Reston, VA. Reston, VA: Internet Society.</a:t>
            </a:r>
          </a:p>
          <a:p>
            <a:pPr marL="171450" indent="-171450">
              <a:buFont typeface="Arial" panose="020B0604020202020204" pitchFamily="34" charset="0"/>
              <a:buChar char="•"/>
            </a:pPr>
            <a:r>
              <a:rPr lang="de-DE" sz="1000" dirty="0" err="1"/>
              <a:t>Dwork</a:t>
            </a:r>
            <a:r>
              <a:rPr lang="de-DE" sz="1000" dirty="0"/>
              <a:t>, Cynthia; Naor, Moni; Wee, </a:t>
            </a:r>
            <a:r>
              <a:rPr lang="de-DE" sz="1000" dirty="0" err="1"/>
              <a:t>Hoeteck</a:t>
            </a:r>
            <a:r>
              <a:rPr lang="de-DE" sz="1000" dirty="0"/>
              <a:t> (2005): </a:t>
            </a:r>
            <a:r>
              <a:rPr lang="de-DE" sz="1000" dirty="0" err="1"/>
              <a:t>Pebbling</a:t>
            </a:r>
            <a:r>
              <a:rPr lang="de-DE" sz="1000" dirty="0"/>
              <a:t> and Proofs </a:t>
            </a:r>
            <a:r>
              <a:rPr lang="de-DE" sz="1000" dirty="0" err="1"/>
              <a:t>of</a:t>
            </a:r>
            <a:r>
              <a:rPr lang="de-DE" sz="1000" dirty="0"/>
              <a:t> Work. In David Hutchison, Takeo </a:t>
            </a:r>
            <a:r>
              <a:rPr lang="de-DE" sz="1000" dirty="0" err="1"/>
              <a:t>Kanade</a:t>
            </a:r>
            <a:r>
              <a:rPr lang="de-DE" sz="1000" dirty="0"/>
              <a:t>, Josef Kittler, Jon M. Kleinberg, Friedemann Mattern, John C. Mitchell et al. (Eds.): </a:t>
            </a:r>
            <a:r>
              <a:rPr lang="de-DE" sz="1000" dirty="0" err="1"/>
              <a:t>Advances</a:t>
            </a:r>
            <a:r>
              <a:rPr lang="de-DE" sz="1000" dirty="0"/>
              <a:t> in </a:t>
            </a:r>
            <a:r>
              <a:rPr lang="de-DE" sz="1000" dirty="0" err="1"/>
              <a:t>Cryptology</a:t>
            </a:r>
            <a:r>
              <a:rPr lang="de-DE" sz="1000" dirty="0"/>
              <a:t> – CRYPTO 2005, vol. 3621. Berlin, Heidelberg: Springer Berlin Heidelberg (</a:t>
            </a:r>
            <a:r>
              <a:rPr lang="de-DE" sz="1000" dirty="0" err="1"/>
              <a:t>Lecture</a:t>
            </a:r>
            <a:r>
              <a:rPr lang="de-DE" sz="1000" dirty="0"/>
              <a:t> Notes in Computer Science), pp. 37–54.</a:t>
            </a:r>
          </a:p>
          <a:p>
            <a:pPr marL="171450" indent="-171450">
              <a:buFont typeface="Arial" panose="020B0604020202020204" pitchFamily="34" charset="0"/>
              <a:buChar char="•"/>
            </a:pPr>
            <a:r>
              <a:rPr lang="de-DE" sz="1000" dirty="0"/>
              <a:t>Dworkin, Morris J. (2015): SHA-3 Standard: Permutation-</a:t>
            </a:r>
            <a:r>
              <a:rPr lang="de-DE" sz="1000" dirty="0" err="1"/>
              <a:t>Based</a:t>
            </a:r>
            <a:r>
              <a:rPr lang="de-DE" sz="1000" dirty="0"/>
              <a:t> Hash and </a:t>
            </a:r>
            <a:r>
              <a:rPr lang="de-DE" sz="1000" dirty="0" err="1"/>
              <a:t>Extendable</a:t>
            </a:r>
            <a:r>
              <a:rPr lang="de-DE" sz="1000" dirty="0"/>
              <a:t>-Output </a:t>
            </a:r>
            <a:r>
              <a:rPr lang="de-DE" sz="1000" dirty="0" err="1"/>
              <a:t>Functions</a:t>
            </a:r>
            <a:r>
              <a:rPr lang="de-DE" sz="1000" dirty="0"/>
              <a:t>.</a:t>
            </a:r>
          </a:p>
          <a:p>
            <a:pPr marL="171450" indent="-171450">
              <a:buFont typeface="Arial" panose="020B0604020202020204" pitchFamily="34" charset="0"/>
              <a:buChar char="•"/>
            </a:pPr>
            <a:r>
              <a:rPr lang="de-DE" sz="1000" dirty="0"/>
              <a:t>Einspruch, Norman G.; Hilbert, Jeffrey L. (2012): Application </a:t>
            </a:r>
            <a:r>
              <a:rPr lang="de-DE" sz="1000" dirty="0" err="1"/>
              <a:t>specific</a:t>
            </a:r>
            <a:r>
              <a:rPr lang="de-DE" sz="1000" dirty="0"/>
              <a:t> </a:t>
            </a:r>
            <a:r>
              <a:rPr lang="de-DE" sz="1000" dirty="0" err="1"/>
              <a:t>integrated</a:t>
            </a:r>
            <a:r>
              <a:rPr lang="de-DE" sz="1000" dirty="0"/>
              <a:t> </a:t>
            </a:r>
            <a:r>
              <a:rPr lang="de-DE" sz="1000" dirty="0" err="1"/>
              <a:t>circuit</a:t>
            </a:r>
            <a:r>
              <a:rPr lang="de-DE" sz="1000" dirty="0"/>
              <a:t> (ASIC) </a:t>
            </a:r>
            <a:r>
              <a:rPr lang="de-DE" sz="1000" dirty="0" err="1"/>
              <a:t>technology</a:t>
            </a:r>
            <a:r>
              <a:rPr lang="de-DE" sz="1000" dirty="0"/>
              <a:t>: Academic Press (VLSI </a:t>
            </a:r>
            <a:r>
              <a:rPr lang="de-DE" sz="1000" dirty="0" err="1"/>
              <a:t>electronics</a:t>
            </a:r>
            <a:r>
              <a:rPr lang="de-DE" sz="1000" dirty="0"/>
              <a:t>, v. 23).</a:t>
            </a:r>
          </a:p>
          <a:p>
            <a:pPr marL="171450" indent="-171450">
              <a:buFont typeface="Arial" panose="020B0604020202020204" pitchFamily="34" charset="0"/>
              <a:buChar char="•"/>
            </a:pPr>
            <a:r>
              <a:rPr lang="de-DE" sz="1000" dirty="0"/>
              <a:t>Electronic Frontier </a:t>
            </a:r>
            <a:r>
              <a:rPr lang="de-DE" sz="1000" dirty="0" err="1"/>
              <a:t>Foundation</a:t>
            </a:r>
            <a:r>
              <a:rPr lang="de-DE" sz="1000" dirty="0"/>
              <a:t> (1998): </a:t>
            </a:r>
            <a:r>
              <a:rPr lang="de-DE" sz="1000" dirty="0" err="1"/>
              <a:t>Cracking</a:t>
            </a:r>
            <a:r>
              <a:rPr lang="de-DE" sz="1000" dirty="0"/>
              <a:t> DES. Secrets </a:t>
            </a:r>
            <a:r>
              <a:rPr lang="de-DE" sz="1000" dirty="0" err="1"/>
              <a:t>of</a:t>
            </a:r>
            <a:r>
              <a:rPr lang="de-DE" sz="1000" dirty="0"/>
              <a:t> </a:t>
            </a:r>
            <a:r>
              <a:rPr lang="de-DE" sz="1000" dirty="0" err="1"/>
              <a:t>encryption</a:t>
            </a:r>
            <a:r>
              <a:rPr lang="de-DE" sz="1000" dirty="0"/>
              <a:t> </a:t>
            </a:r>
            <a:r>
              <a:rPr lang="de-DE" sz="1000" dirty="0" err="1"/>
              <a:t>research</a:t>
            </a:r>
            <a:r>
              <a:rPr lang="de-DE" sz="1000" dirty="0"/>
              <a:t>, </a:t>
            </a:r>
            <a:r>
              <a:rPr lang="de-DE" sz="1000" dirty="0" err="1"/>
              <a:t>wiretap</a:t>
            </a:r>
            <a:r>
              <a:rPr lang="de-DE" sz="1000" dirty="0"/>
              <a:t> </a:t>
            </a:r>
            <a:r>
              <a:rPr lang="de-DE" sz="1000" dirty="0" err="1"/>
              <a:t>politics</a:t>
            </a:r>
            <a:r>
              <a:rPr lang="de-DE" sz="1000" dirty="0"/>
              <a:t> &amp; </a:t>
            </a:r>
            <a:r>
              <a:rPr lang="de-DE" sz="1000" dirty="0" err="1"/>
              <a:t>chip</a:t>
            </a:r>
            <a:r>
              <a:rPr lang="de-DE" sz="1000" dirty="0"/>
              <a:t> design. 1. </a:t>
            </a:r>
            <a:r>
              <a:rPr lang="de-DE" sz="1000" dirty="0" err="1"/>
              <a:t>ed</a:t>
            </a:r>
            <a:r>
              <a:rPr lang="de-DE" sz="1000" dirty="0"/>
              <a:t>. Sebastopol, </a:t>
            </a:r>
            <a:r>
              <a:rPr lang="de-DE" sz="1000" dirty="0" err="1"/>
              <a:t>Calif</a:t>
            </a:r>
            <a:r>
              <a:rPr lang="de-DE" sz="1000" dirty="0"/>
              <a:t>.: O'Reilly.</a:t>
            </a:r>
          </a:p>
          <a:p>
            <a:pPr marL="171450" indent="-171450">
              <a:buFont typeface="Arial" panose="020B0604020202020204" pitchFamily="34" charset="0"/>
              <a:buChar char="•"/>
            </a:pPr>
            <a:r>
              <a:rPr lang="de-DE" sz="1000" dirty="0"/>
              <a:t>Europäischen Union: Datenschutz-Grundverordnung, DSGVO, </a:t>
            </a:r>
            <a:r>
              <a:rPr lang="de-DE" sz="1000" dirty="0" err="1"/>
              <a:t>revised</a:t>
            </a:r>
            <a:r>
              <a:rPr lang="de-DE" sz="1000" dirty="0"/>
              <a:t> 2021. In : Amtsblatt der Europäischen Union (</a:t>
            </a:r>
            <a:r>
              <a:rPr lang="de-DE" sz="1000" dirty="0" err="1"/>
              <a:t>ABl.</a:t>
            </a:r>
            <a:r>
              <a:rPr lang="de-DE" sz="1000" dirty="0"/>
              <a:t> L 119, 04.05.2016). </a:t>
            </a:r>
            <a:r>
              <a:rPr lang="de-DE" sz="1000" dirty="0" err="1"/>
              <a:t>Available</a:t>
            </a:r>
            <a:r>
              <a:rPr lang="de-DE" sz="1000" dirty="0"/>
              <a:t> online at https://eur-lex.europa.eu/legal-content/DE/TXT/PDF/?uri=CELEX:32016R0679, </a:t>
            </a:r>
            <a:r>
              <a:rPr lang="de-DE" sz="1000" dirty="0" err="1"/>
              <a:t>checked</a:t>
            </a:r>
            <a:r>
              <a:rPr lang="de-DE" sz="1000" dirty="0"/>
              <a:t> on 1/21/2023.</a:t>
            </a:r>
          </a:p>
          <a:p>
            <a:pPr marL="171450" indent="-171450">
              <a:buFont typeface="Arial" panose="020B0604020202020204" pitchFamily="34" charset="0"/>
              <a:buChar char="•"/>
            </a:pPr>
            <a:r>
              <a:rPr lang="de-DE" sz="1000" b="0" i="0" u="none" strike="noStrike" baseline="0" dirty="0" err="1"/>
              <a:t>Hatzivasilis</a:t>
            </a:r>
            <a:r>
              <a:rPr lang="de-DE" sz="1000" b="0" i="0" u="none" strike="noStrike" baseline="0" dirty="0"/>
              <a:t>, George (2017): Password-Hashing Status. In </a:t>
            </a:r>
            <a:r>
              <a:rPr lang="de-DE" sz="1000" b="0" i="0" u="none" strike="noStrike" baseline="0" dirty="0" err="1"/>
              <a:t>Cryptography</a:t>
            </a:r>
            <a:r>
              <a:rPr lang="de-DE" sz="1000" b="0" i="0" u="none" strike="noStrike" baseline="0" dirty="0"/>
              <a:t> 1 (2), p. 10. DOI: 10.3390/cryptography1020010.</a:t>
            </a:r>
            <a:endParaRPr lang="de-DE" sz="1000" dirty="0"/>
          </a:p>
          <a:p>
            <a:pPr marL="171450" indent="-171450">
              <a:buFont typeface="Arial" panose="020B0604020202020204" pitchFamily="34" charset="0"/>
              <a:buChar char="•"/>
            </a:pPr>
            <a:r>
              <a:rPr lang="de-DE" sz="1000" dirty="0"/>
              <a:t>Hennessy, John L.; Patterson, David A. (2003): Computer </a:t>
            </a:r>
            <a:r>
              <a:rPr lang="de-DE" sz="1000" dirty="0" err="1"/>
              <a:t>architecture</a:t>
            </a:r>
            <a:r>
              <a:rPr lang="de-DE" sz="1000" dirty="0"/>
              <a:t>. A quantitative </a:t>
            </a:r>
            <a:r>
              <a:rPr lang="de-DE" sz="1000" dirty="0" err="1"/>
              <a:t>approach</a:t>
            </a:r>
            <a:r>
              <a:rPr lang="de-DE" sz="1000" dirty="0"/>
              <a:t>. 3rd </a:t>
            </a:r>
            <a:r>
              <a:rPr lang="de-DE" sz="1000" dirty="0" err="1"/>
              <a:t>ed</a:t>
            </a:r>
            <a:r>
              <a:rPr lang="de-DE" sz="1000" dirty="0"/>
              <a:t>. San Francisco, CA: Morgan Kaufmann Publishers (Morgan Kaufmann </a:t>
            </a:r>
            <a:r>
              <a:rPr lang="de-DE" sz="1000" dirty="0" err="1"/>
              <a:t>series</a:t>
            </a:r>
            <a:r>
              <a:rPr lang="de-DE" sz="1000" dirty="0"/>
              <a:t> in </a:t>
            </a:r>
            <a:r>
              <a:rPr lang="de-DE" sz="1000" dirty="0" err="1"/>
              <a:t>computer</a:t>
            </a:r>
            <a:r>
              <a:rPr lang="de-DE" sz="1000" dirty="0"/>
              <a:t> </a:t>
            </a:r>
            <a:r>
              <a:rPr lang="de-DE" sz="1000" dirty="0" err="1"/>
              <a:t>architecture</a:t>
            </a:r>
            <a:r>
              <a:rPr lang="de-DE" sz="1000" dirty="0"/>
              <a:t> and design).</a:t>
            </a:r>
          </a:p>
          <a:p>
            <a:pPr marL="171450" indent="-171450">
              <a:buFont typeface="Arial" panose="020B0604020202020204" pitchFamily="34" charset="0"/>
              <a:buChar char="•"/>
            </a:pPr>
            <a:r>
              <a:rPr lang="de-DE" sz="1000" dirty="0"/>
              <a:t>2004-03: ISO/IEC 10118-3:2004. </a:t>
            </a:r>
            <a:r>
              <a:rPr lang="de-DE" sz="1000" dirty="0" err="1"/>
              <a:t>Available</a:t>
            </a:r>
            <a:r>
              <a:rPr lang="de-DE" sz="1000" dirty="0"/>
              <a:t> online at https://www.iso.org/standard/39876.html, </a:t>
            </a:r>
            <a:r>
              <a:rPr lang="de-DE" sz="1000" dirty="0" err="1"/>
              <a:t>checked</a:t>
            </a:r>
            <a:r>
              <a:rPr lang="de-DE" sz="1000" dirty="0"/>
              <a:t> on 1/14/2023.</a:t>
            </a:r>
          </a:p>
        </p:txBody>
      </p:sp>
      <p:sp>
        <p:nvSpPr>
          <p:cNvPr id="4" name="Datumsplatzhalter 3">
            <a:extLst>
              <a:ext uri="{FF2B5EF4-FFF2-40B4-BE49-F238E27FC236}">
                <a16:creationId xmlns:a16="http://schemas.microsoft.com/office/drawing/2014/main" id="{353B4BA5-28C2-BC48-6D92-4A86DC755DC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867A2BCB-AA5C-D6AA-D777-5D113363C43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0EF5E790-8BED-4198-9F9D-5033D0B00D79}"/>
              </a:ext>
            </a:extLst>
          </p:cNvPr>
          <p:cNvSpPr>
            <a:spLocks noGrp="1"/>
          </p:cNvSpPr>
          <p:nvPr>
            <p:ph type="sldNum" sz="quarter" idx="12"/>
          </p:nvPr>
        </p:nvSpPr>
        <p:spPr/>
        <p:txBody>
          <a:bodyPr/>
          <a:lstStyle/>
          <a:p>
            <a:fld id="{242EEE4B-4F13-4B3B-896D-98344C2D1A3F}" type="slidenum">
              <a:rPr lang="de-DE" smtClean="0"/>
              <a:t>58</a:t>
            </a:fld>
            <a:endParaRPr lang="de-DE" dirty="0"/>
          </a:p>
        </p:txBody>
      </p:sp>
    </p:spTree>
    <p:extLst>
      <p:ext uri="{BB962C8B-B14F-4D97-AF65-F5344CB8AC3E}">
        <p14:creationId xmlns:p14="http://schemas.microsoft.com/office/powerpoint/2010/main" val="303462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71CDF9C-FC7E-AB06-EE43-F25427336944}"/>
              </a:ext>
            </a:extLst>
          </p:cNvPr>
          <p:cNvSpPr>
            <a:spLocks noGrp="1"/>
          </p:cNvSpPr>
          <p:nvPr>
            <p:ph idx="1"/>
          </p:nvPr>
        </p:nvSpPr>
        <p:spPr>
          <a:xfrm>
            <a:off x="1296000" y="1268760"/>
            <a:ext cx="10224000" cy="4752527"/>
          </a:xfrm>
        </p:spPr>
        <p:txBody>
          <a:bodyPr/>
          <a:lstStyle/>
          <a:p>
            <a:pPr marL="171450" indent="-171450">
              <a:buFont typeface="Arial" panose="020B0604020202020204" pitchFamily="34" charset="0"/>
              <a:buChar char="•"/>
            </a:pPr>
            <a:r>
              <a:rPr lang="de-DE" sz="1000" dirty="0"/>
              <a:t>Jean-Philippe </a:t>
            </a:r>
            <a:r>
              <a:rPr lang="de-DE" sz="1000" dirty="0" err="1"/>
              <a:t>Aumasson</a:t>
            </a:r>
            <a:r>
              <a:rPr lang="de-DE" sz="1000" dirty="0"/>
              <a:t>; Samuel Neves; </a:t>
            </a:r>
            <a:r>
              <a:rPr lang="de-DE" sz="1000" dirty="0" err="1"/>
              <a:t>Zooko</a:t>
            </a:r>
            <a:r>
              <a:rPr lang="de-DE" sz="1000" dirty="0"/>
              <a:t> Wilcox-</a:t>
            </a:r>
            <a:r>
              <a:rPr lang="de-DE" sz="1000" dirty="0" err="1"/>
              <a:t>O'Hearn</a:t>
            </a:r>
            <a:r>
              <a:rPr lang="de-DE" sz="1000" dirty="0"/>
              <a:t>; Christian </a:t>
            </a:r>
            <a:r>
              <a:rPr lang="de-DE" sz="1000" dirty="0" err="1"/>
              <a:t>Winnerlein</a:t>
            </a:r>
            <a:r>
              <a:rPr lang="de-DE" sz="1000" dirty="0"/>
              <a:t> (2013): BLAKE2: simpler, </a:t>
            </a:r>
            <a:r>
              <a:rPr lang="de-DE" sz="1000" dirty="0" err="1"/>
              <a:t>smaller</a:t>
            </a:r>
            <a:r>
              <a:rPr lang="de-DE" sz="1000" dirty="0"/>
              <a:t>, fast </a:t>
            </a:r>
            <a:r>
              <a:rPr lang="de-DE" sz="1000" dirty="0" err="1"/>
              <a:t>as</a:t>
            </a:r>
            <a:r>
              <a:rPr lang="de-DE" sz="1000" dirty="0"/>
              <a:t> MD5. In Michael Jacobson, Michael </a:t>
            </a:r>
            <a:r>
              <a:rPr lang="de-DE" sz="1000" dirty="0" err="1"/>
              <a:t>Locasto</a:t>
            </a:r>
            <a:r>
              <a:rPr lang="de-DE" sz="1000" dirty="0"/>
              <a:t>, </a:t>
            </a:r>
            <a:r>
              <a:rPr lang="de-DE" sz="1000" dirty="0" err="1"/>
              <a:t>Payman</a:t>
            </a:r>
            <a:r>
              <a:rPr lang="de-DE" sz="1000" dirty="0"/>
              <a:t> </a:t>
            </a:r>
            <a:r>
              <a:rPr lang="de-DE" sz="1000" dirty="0" err="1"/>
              <a:t>Mohassel</a:t>
            </a:r>
            <a:r>
              <a:rPr lang="de-DE" sz="1000" dirty="0"/>
              <a:t>, </a:t>
            </a:r>
            <a:r>
              <a:rPr lang="de-DE" sz="1000" dirty="0" err="1"/>
              <a:t>Reihaneh</a:t>
            </a:r>
            <a:r>
              <a:rPr lang="de-DE" sz="1000" dirty="0"/>
              <a:t> </a:t>
            </a:r>
            <a:r>
              <a:rPr lang="de-DE" sz="1000" dirty="0" err="1"/>
              <a:t>Safavi-Naini</a:t>
            </a:r>
            <a:r>
              <a:rPr lang="de-DE" sz="1000" dirty="0"/>
              <a:t>, Michael J. Jacobson (Eds.): Applied </a:t>
            </a:r>
            <a:r>
              <a:rPr lang="de-DE" sz="1000" dirty="0" err="1"/>
              <a:t>cryptography</a:t>
            </a:r>
            <a:r>
              <a:rPr lang="de-DE" sz="1000" dirty="0"/>
              <a:t> and network </a:t>
            </a:r>
            <a:r>
              <a:rPr lang="de-DE" sz="1000" dirty="0" err="1"/>
              <a:t>security</a:t>
            </a:r>
            <a:r>
              <a:rPr lang="de-DE" sz="1000" dirty="0"/>
              <a:t>. 11th international </a:t>
            </a:r>
            <a:r>
              <a:rPr lang="de-DE" sz="1000" dirty="0" err="1"/>
              <a:t>conference</a:t>
            </a:r>
            <a:r>
              <a:rPr lang="de-DE" sz="1000" dirty="0"/>
              <a:t>, ACNS 2013, Banff, AB, Canada, June 25-28, 2013 ; </a:t>
            </a:r>
            <a:r>
              <a:rPr lang="de-DE" sz="1000" dirty="0" err="1"/>
              <a:t>proceedings</a:t>
            </a:r>
            <a:r>
              <a:rPr lang="de-DE" sz="1000" dirty="0"/>
              <a:t>. Proceedings </a:t>
            </a:r>
            <a:r>
              <a:rPr lang="de-DE" sz="1000" dirty="0" err="1"/>
              <a:t>of</a:t>
            </a:r>
            <a:r>
              <a:rPr lang="de-DE" sz="1000" dirty="0"/>
              <a:t> </a:t>
            </a:r>
            <a:r>
              <a:rPr lang="de-DE" sz="1000" dirty="0" err="1"/>
              <a:t>the</a:t>
            </a:r>
            <a:r>
              <a:rPr lang="de-DE" sz="1000" dirty="0"/>
              <a:t> 11th international </a:t>
            </a:r>
            <a:r>
              <a:rPr lang="de-DE" sz="1000" dirty="0" err="1"/>
              <a:t>conference</a:t>
            </a:r>
            <a:r>
              <a:rPr lang="de-DE" sz="1000" dirty="0"/>
              <a:t> on Applied </a:t>
            </a:r>
            <a:r>
              <a:rPr lang="de-DE" sz="1000" dirty="0" err="1"/>
              <a:t>Cryptography</a:t>
            </a:r>
            <a:r>
              <a:rPr lang="de-DE" sz="1000" dirty="0"/>
              <a:t> and Network Security. ACNS. Berlin, Heidelberg: Springer (</a:t>
            </a:r>
            <a:r>
              <a:rPr lang="de-DE" sz="1000" dirty="0" err="1"/>
              <a:t>Lecture</a:t>
            </a:r>
            <a:r>
              <a:rPr lang="de-DE" sz="1000" dirty="0"/>
              <a:t> Notes in Computer Science, 7954), pp. 119–135. </a:t>
            </a:r>
            <a:r>
              <a:rPr lang="de-DE" sz="1000" dirty="0" err="1"/>
              <a:t>Available</a:t>
            </a:r>
            <a:r>
              <a:rPr lang="de-DE" sz="1000" dirty="0"/>
              <a:t> online at https://www.researchgate.net/publication/262288030_BLAKE2_simpler_smaller_fast_as_MD5.</a:t>
            </a:r>
          </a:p>
          <a:p>
            <a:pPr marL="171450" indent="-171450">
              <a:buFont typeface="Arial" panose="020B0604020202020204" pitchFamily="34" charset="0"/>
              <a:buChar char="•"/>
            </a:pPr>
            <a:r>
              <a:rPr lang="de-DE" sz="1000" dirty="0" err="1"/>
              <a:t>Kaliski</a:t>
            </a:r>
            <a:r>
              <a:rPr lang="de-DE" sz="1000" dirty="0"/>
              <a:t>, B. (2000): PKCS #5: Password-</a:t>
            </a:r>
            <a:r>
              <a:rPr lang="de-DE" sz="1000" dirty="0" err="1"/>
              <a:t>Based</a:t>
            </a:r>
            <a:r>
              <a:rPr lang="de-DE" sz="1000" dirty="0"/>
              <a:t> </a:t>
            </a:r>
            <a:r>
              <a:rPr lang="de-DE" sz="1000" dirty="0" err="1"/>
              <a:t>Cryptography</a:t>
            </a:r>
            <a:r>
              <a:rPr lang="de-DE" sz="1000" dirty="0"/>
              <a:t> </a:t>
            </a:r>
            <a:r>
              <a:rPr lang="de-DE" sz="1000" dirty="0" err="1"/>
              <a:t>Specification</a:t>
            </a:r>
            <a:r>
              <a:rPr lang="de-DE" sz="1000" dirty="0"/>
              <a:t> Version 2.0.</a:t>
            </a:r>
          </a:p>
          <a:p>
            <a:pPr marL="171450" indent="-171450">
              <a:buFont typeface="Arial" panose="020B0604020202020204" pitchFamily="34" charset="0"/>
              <a:buChar char="•"/>
            </a:pPr>
            <a:r>
              <a:rPr lang="de-DE" sz="1000" dirty="0" err="1"/>
              <a:t>Mazurkiewicz</a:t>
            </a:r>
            <a:r>
              <a:rPr lang="de-DE" sz="1000" dirty="0"/>
              <a:t>, Antoni (1995): </a:t>
            </a:r>
            <a:r>
              <a:rPr lang="de-DE" sz="1000" dirty="0" err="1"/>
              <a:t>Introduction</a:t>
            </a:r>
            <a:r>
              <a:rPr lang="de-DE" sz="1000" dirty="0"/>
              <a:t> </a:t>
            </a:r>
            <a:r>
              <a:rPr lang="de-DE" sz="1000" dirty="0" err="1"/>
              <a:t>to</a:t>
            </a:r>
            <a:r>
              <a:rPr lang="de-DE" sz="1000" dirty="0"/>
              <a:t> Trace Theory. In Volker </a:t>
            </a:r>
            <a:r>
              <a:rPr lang="de-DE" sz="1000" dirty="0" err="1"/>
              <a:t>Diekert</a:t>
            </a:r>
            <a:r>
              <a:rPr lang="de-DE" sz="1000" dirty="0"/>
              <a:t> (Ed.): The </a:t>
            </a:r>
            <a:r>
              <a:rPr lang="de-DE" sz="1000" dirty="0" err="1"/>
              <a:t>book</a:t>
            </a:r>
            <a:r>
              <a:rPr lang="de-DE" sz="1000" dirty="0"/>
              <a:t> </a:t>
            </a:r>
            <a:r>
              <a:rPr lang="de-DE" sz="1000" dirty="0" err="1"/>
              <a:t>of</a:t>
            </a:r>
            <a:r>
              <a:rPr lang="de-DE" sz="1000" dirty="0"/>
              <a:t> </a:t>
            </a:r>
            <a:r>
              <a:rPr lang="de-DE" sz="1000" dirty="0" err="1"/>
              <a:t>traces</a:t>
            </a:r>
            <a:r>
              <a:rPr lang="de-DE" sz="1000" dirty="0"/>
              <a:t>. Singapore: World Scientific, pp. 3–41.</a:t>
            </a:r>
          </a:p>
          <a:p>
            <a:pPr marL="171450" indent="-171450">
              <a:buFont typeface="Arial" panose="020B0604020202020204" pitchFamily="34" charset="0"/>
              <a:buChar char="•"/>
            </a:pPr>
            <a:r>
              <a:rPr lang="de-DE" sz="1000" dirty="0"/>
              <a:t>Menezes, Alfred J. (1996): Handbook </a:t>
            </a:r>
            <a:r>
              <a:rPr lang="de-DE" sz="1000" dirty="0" err="1"/>
              <a:t>of</a:t>
            </a:r>
            <a:r>
              <a:rPr lang="de-DE" sz="1000" dirty="0"/>
              <a:t> Applied </a:t>
            </a:r>
            <a:r>
              <a:rPr lang="de-DE" sz="1000" dirty="0" err="1"/>
              <a:t>Cryptography</a:t>
            </a:r>
            <a:r>
              <a:rPr lang="de-DE" sz="1000" dirty="0"/>
              <a:t>. Hoboken: CRC Press (</a:t>
            </a:r>
            <a:r>
              <a:rPr lang="de-DE" sz="1000" dirty="0" err="1"/>
              <a:t>Discrete</a:t>
            </a:r>
            <a:r>
              <a:rPr lang="de-DE" sz="1000" dirty="0"/>
              <a:t> </a:t>
            </a:r>
            <a:r>
              <a:rPr lang="de-DE" sz="1000" dirty="0" err="1"/>
              <a:t>Mathematics</a:t>
            </a:r>
            <a:r>
              <a:rPr lang="de-DE" sz="1000" dirty="0"/>
              <a:t> and </a:t>
            </a:r>
            <a:r>
              <a:rPr lang="de-DE" sz="1000" dirty="0" err="1"/>
              <a:t>Its</a:t>
            </a:r>
            <a:r>
              <a:rPr lang="de-DE" sz="1000" dirty="0"/>
              <a:t> </a:t>
            </a:r>
            <a:r>
              <a:rPr lang="de-DE" sz="1000" dirty="0" err="1"/>
              <a:t>Applications</a:t>
            </a:r>
            <a:r>
              <a:rPr lang="de-DE" sz="1000" dirty="0"/>
              <a:t>). </a:t>
            </a:r>
            <a:r>
              <a:rPr lang="de-DE" sz="1000" dirty="0" err="1"/>
              <a:t>Available</a:t>
            </a:r>
            <a:r>
              <a:rPr lang="de-DE" sz="1000" dirty="0"/>
              <a:t> online at https://ebookcentral.proquest.com/lib/kxp/detail.action?docID=1605633.</a:t>
            </a:r>
          </a:p>
          <a:p>
            <a:pPr marL="171450" indent="-171450">
              <a:buFont typeface="Arial" panose="020B0604020202020204" pitchFamily="34" charset="0"/>
              <a:buChar char="•"/>
            </a:pPr>
            <a:r>
              <a:rPr lang="de-DE" sz="1000" dirty="0"/>
              <a:t>N Provos, D. </a:t>
            </a:r>
            <a:r>
              <a:rPr lang="de-DE" sz="1000" dirty="0" err="1"/>
              <a:t>Mazieres</a:t>
            </a:r>
            <a:r>
              <a:rPr lang="de-DE" sz="1000" dirty="0"/>
              <a:t> (1999): </a:t>
            </a:r>
            <a:r>
              <a:rPr lang="de-DE" sz="1000" dirty="0" err="1"/>
              <a:t>Bcrypt</a:t>
            </a:r>
            <a:r>
              <a:rPr lang="de-DE" sz="1000" dirty="0"/>
              <a:t> </a:t>
            </a:r>
            <a:r>
              <a:rPr lang="de-DE" sz="1000" dirty="0" err="1"/>
              <a:t>algorithm</a:t>
            </a:r>
            <a:r>
              <a:rPr lang="de-DE" sz="1000" dirty="0"/>
              <a:t>: USENIX. </a:t>
            </a:r>
            <a:r>
              <a:rPr lang="de-DE" sz="1000" dirty="0" err="1"/>
              <a:t>Available</a:t>
            </a:r>
            <a:r>
              <a:rPr lang="de-DE" sz="1000" dirty="0"/>
              <a:t> online at </a:t>
            </a:r>
            <a:r>
              <a:rPr lang="de-DE" sz="1000" dirty="0">
                <a:hlinkClick r:id="rId2"/>
              </a:rPr>
              <a:t>https://www.usenix.org/events/usenix99/provos/provos_html/node5.html</a:t>
            </a:r>
            <a:r>
              <a:rPr lang="de-DE" sz="1000" dirty="0"/>
              <a:t>.</a:t>
            </a:r>
          </a:p>
          <a:p>
            <a:pPr marL="171450" indent="-171450">
              <a:buFont typeface="Arial" panose="020B0604020202020204" pitchFamily="34" charset="0"/>
              <a:buChar char="•"/>
            </a:pPr>
            <a:r>
              <a:rPr lang="de-DE" sz="1000" dirty="0"/>
              <a:t>Niels </a:t>
            </a:r>
            <a:r>
              <a:rPr lang="de-DE" sz="1000" dirty="0" err="1"/>
              <a:t>Kornerup</a:t>
            </a:r>
            <a:r>
              <a:rPr lang="de-DE" sz="1000" dirty="0"/>
              <a:t> (2022): Memory </a:t>
            </a:r>
            <a:r>
              <a:rPr lang="de-DE" sz="1000" dirty="0" err="1"/>
              <a:t>hard</a:t>
            </a:r>
            <a:r>
              <a:rPr lang="de-DE" sz="1000" dirty="0"/>
              <a:t> </a:t>
            </a:r>
            <a:r>
              <a:rPr lang="de-DE" sz="1000" dirty="0" err="1"/>
              <a:t>functions</a:t>
            </a:r>
            <a:r>
              <a:rPr lang="de-DE" sz="1000" dirty="0"/>
              <a:t> and persistent </a:t>
            </a:r>
            <a:r>
              <a:rPr lang="de-DE" sz="1000" dirty="0" err="1"/>
              <a:t>memory</a:t>
            </a:r>
            <a:r>
              <a:rPr lang="de-DE" sz="1000" dirty="0"/>
              <a:t> </a:t>
            </a:r>
            <a:r>
              <a:rPr lang="de-DE" sz="1000" dirty="0" err="1"/>
              <a:t>hardness</a:t>
            </a:r>
            <a:r>
              <a:rPr lang="de-DE" sz="1000" dirty="0"/>
              <a:t>. </a:t>
            </a:r>
            <a:r>
              <a:rPr lang="de-DE" sz="1000" dirty="0" err="1"/>
              <a:t>Available</a:t>
            </a:r>
            <a:r>
              <a:rPr lang="de-DE" sz="1000" dirty="0"/>
              <a:t> online at https://www.cs.utexas.edu/~dwu4/courses/sp22/static/projects/Kornerup.pdf.</a:t>
            </a:r>
          </a:p>
          <a:p>
            <a:pPr marL="171450" indent="-171450">
              <a:buFont typeface="Arial" panose="020B0604020202020204" pitchFamily="34" charset="0"/>
              <a:buChar char="•"/>
            </a:pPr>
            <a:r>
              <a:rPr lang="de-DE" sz="1000" dirty="0"/>
              <a:t>Paul, Wolfgang J.; </a:t>
            </a:r>
            <a:r>
              <a:rPr lang="de-DE" sz="1000" dirty="0" err="1"/>
              <a:t>Tarjan</a:t>
            </a:r>
            <a:r>
              <a:rPr lang="de-DE" sz="1000" dirty="0"/>
              <a:t>, Robert Endre; </a:t>
            </a:r>
            <a:r>
              <a:rPr lang="de-DE" sz="1000" dirty="0" err="1"/>
              <a:t>Celoni</a:t>
            </a:r>
            <a:r>
              <a:rPr lang="de-DE" sz="1000" dirty="0"/>
              <a:t>, James R. (1976): Space </a:t>
            </a:r>
            <a:r>
              <a:rPr lang="de-DE" sz="1000" dirty="0" err="1"/>
              <a:t>bounds</a:t>
            </a:r>
            <a:r>
              <a:rPr lang="de-DE" sz="1000" dirty="0"/>
              <a:t> for a game on </a:t>
            </a:r>
            <a:r>
              <a:rPr lang="de-DE" sz="1000" dirty="0" err="1"/>
              <a:t>graphs</a:t>
            </a:r>
            <a:r>
              <a:rPr lang="de-DE" sz="1000" dirty="0"/>
              <a:t>. In Math. Systems Theory 10 (1), pp. 239–251. DOI: 10.1007/BF01683275.</a:t>
            </a:r>
          </a:p>
          <a:p>
            <a:pPr marL="171450" indent="-171450">
              <a:buFont typeface="Arial" panose="020B0604020202020204" pitchFamily="34" charset="0"/>
              <a:buChar char="•"/>
            </a:pPr>
            <a:r>
              <a:rPr lang="de-DE" sz="1000" dirty="0" err="1"/>
              <a:t>Ristenpart</a:t>
            </a:r>
            <a:r>
              <a:rPr lang="de-DE" sz="1000" dirty="0"/>
              <a:t>, Thomas; </a:t>
            </a:r>
            <a:r>
              <a:rPr lang="de-DE" sz="1000" dirty="0" err="1"/>
              <a:t>Tromer</a:t>
            </a:r>
            <a:r>
              <a:rPr lang="de-DE" sz="1000" dirty="0"/>
              <a:t>, Eran; </a:t>
            </a:r>
            <a:r>
              <a:rPr lang="de-DE" sz="1000" dirty="0" err="1"/>
              <a:t>Shacham</a:t>
            </a:r>
            <a:r>
              <a:rPr lang="de-DE" sz="1000" dirty="0"/>
              <a:t>, </a:t>
            </a:r>
            <a:r>
              <a:rPr lang="de-DE" sz="1000" dirty="0" err="1"/>
              <a:t>Hovav</a:t>
            </a:r>
            <a:r>
              <a:rPr lang="de-DE" sz="1000" dirty="0"/>
              <a:t>; Savage, Stefan (2009): Hey, </a:t>
            </a:r>
            <a:r>
              <a:rPr lang="de-DE" sz="1000" dirty="0" err="1"/>
              <a:t>you</a:t>
            </a:r>
            <a:r>
              <a:rPr lang="de-DE" sz="1000" dirty="0"/>
              <a:t>, </a:t>
            </a:r>
            <a:r>
              <a:rPr lang="de-DE" sz="1000" dirty="0" err="1"/>
              <a:t>get</a:t>
            </a:r>
            <a:r>
              <a:rPr lang="de-DE" sz="1000" dirty="0"/>
              <a:t> off </a:t>
            </a:r>
            <a:r>
              <a:rPr lang="de-DE" sz="1000" dirty="0" err="1"/>
              <a:t>of</a:t>
            </a:r>
            <a:r>
              <a:rPr lang="de-DE" sz="1000" dirty="0"/>
              <a:t> </a:t>
            </a:r>
            <a:r>
              <a:rPr lang="de-DE" sz="1000" dirty="0" err="1"/>
              <a:t>my</a:t>
            </a:r>
            <a:r>
              <a:rPr lang="de-DE" sz="1000" dirty="0"/>
              <a:t> </a:t>
            </a:r>
            <a:r>
              <a:rPr lang="de-DE" sz="1000" dirty="0" err="1"/>
              <a:t>cloud</a:t>
            </a:r>
            <a:r>
              <a:rPr lang="de-DE" sz="1000" dirty="0"/>
              <a:t>. In </a:t>
            </a:r>
            <a:r>
              <a:rPr lang="de-DE" sz="1000" dirty="0" err="1"/>
              <a:t>Ehab</a:t>
            </a:r>
            <a:r>
              <a:rPr lang="de-DE" sz="1000" dirty="0"/>
              <a:t> Al-</a:t>
            </a:r>
            <a:r>
              <a:rPr lang="de-DE" sz="1000" dirty="0" err="1"/>
              <a:t>Shaer</a:t>
            </a:r>
            <a:r>
              <a:rPr lang="de-DE" sz="1000" dirty="0"/>
              <a:t>, </a:t>
            </a:r>
            <a:r>
              <a:rPr lang="de-DE" sz="1000" dirty="0" err="1"/>
              <a:t>Somesh</a:t>
            </a:r>
            <a:r>
              <a:rPr lang="de-DE" sz="1000" dirty="0"/>
              <a:t> Jha, Angelos D. </a:t>
            </a:r>
            <a:r>
              <a:rPr lang="de-DE" sz="1000" dirty="0" err="1"/>
              <a:t>Keromytis</a:t>
            </a:r>
            <a:r>
              <a:rPr lang="de-DE" sz="1000" dirty="0"/>
              <a:t> (Eds.): Proceedings </a:t>
            </a:r>
            <a:r>
              <a:rPr lang="de-DE" sz="1000" dirty="0" err="1"/>
              <a:t>of</a:t>
            </a:r>
            <a:r>
              <a:rPr lang="de-DE" sz="1000" dirty="0"/>
              <a:t> </a:t>
            </a:r>
            <a:r>
              <a:rPr lang="de-DE" sz="1000" dirty="0" err="1"/>
              <a:t>the</a:t>
            </a:r>
            <a:r>
              <a:rPr lang="de-DE" sz="1000" dirty="0"/>
              <a:t> 16th ACM </a:t>
            </a:r>
            <a:r>
              <a:rPr lang="de-DE" sz="1000" dirty="0" err="1"/>
              <a:t>conference</a:t>
            </a:r>
            <a:r>
              <a:rPr lang="de-DE" sz="1000" dirty="0"/>
              <a:t> on Computer and </a:t>
            </a:r>
            <a:r>
              <a:rPr lang="de-DE" sz="1000" dirty="0" err="1"/>
              <a:t>communications</a:t>
            </a:r>
            <a:r>
              <a:rPr lang="de-DE" sz="1000" dirty="0"/>
              <a:t> </a:t>
            </a:r>
            <a:r>
              <a:rPr lang="de-DE" sz="1000" dirty="0" err="1"/>
              <a:t>security</a:t>
            </a:r>
            <a:r>
              <a:rPr lang="de-DE" sz="1000" dirty="0"/>
              <a:t>. CCS '09: 16th ACM Conference on Computer and Communications Security 2009. Chicago Illinois USA, 09 11 2009 13 11 2009. New York, NY, USA: ACM, pp. 199–212.</a:t>
            </a:r>
          </a:p>
          <a:p>
            <a:pPr marL="171450" indent="-171450">
              <a:buFont typeface="Arial" panose="020B0604020202020204" pitchFamily="34" charset="0"/>
              <a:buChar char="•"/>
            </a:pPr>
            <a:r>
              <a:rPr lang="de-DE" sz="1000" dirty="0" err="1"/>
              <a:t>Rogaway</a:t>
            </a:r>
            <a:r>
              <a:rPr lang="de-DE" sz="1000" dirty="0"/>
              <a:t>, Phillip; </a:t>
            </a:r>
            <a:r>
              <a:rPr lang="de-DE" sz="1000" dirty="0" err="1"/>
              <a:t>Shrimpton</a:t>
            </a:r>
            <a:r>
              <a:rPr lang="de-DE" sz="1000" dirty="0"/>
              <a:t>, Thomas (2004): </a:t>
            </a:r>
            <a:r>
              <a:rPr lang="de-DE" sz="1000" dirty="0" err="1"/>
              <a:t>Cryptographic</a:t>
            </a:r>
            <a:r>
              <a:rPr lang="de-DE" sz="1000" dirty="0"/>
              <a:t> Hash-</a:t>
            </a:r>
            <a:r>
              <a:rPr lang="de-DE" sz="1000" dirty="0" err="1"/>
              <a:t>Function</a:t>
            </a:r>
            <a:r>
              <a:rPr lang="de-DE" sz="1000" dirty="0"/>
              <a:t> Basics: </a:t>
            </a:r>
            <a:r>
              <a:rPr lang="de-DE" sz="1000" dirty="0" err="1"/>
              <a:t>Definitions</a:t>
            </a:r>
            <a:r>
              <a:rPr lang="de-DE" sz="1000" dirty="0"/>
              <a:t>, </a:t>
            </a:r>
            <a:r>
              <a:rPr lang="de-DE" sz="1000" dirty="0" err="1"/>
              <a:t>Implications</a:t>
            </a:r>
            <a:r>
              <a:rPr lang="de-DE" sz="1000" dirty="0"/>
              <a:t>, and </a:t>
            </a:r>
            <a:r>
              <a:rPr lang="de-DE" sz="1000" dirty="0" err="1"/>
              <a:t>Separations</a:t>
            </a:r>
            <a:r>
              <a:rPr lang="de-DE" sz="1000" dirty="0"/>
              <a:t> for Preimage Resistance, Second-Preimage Resistance, and </a:t>
            </a:r>
            <a:r>
              <a:rPr lang="de-DE" sz="1000" dirty="0" err="1"/>
              <a:t>Collision</a:t>
            </a:r>
            <a:r>
              <a:rPr lang="de-DE" sz="1000" dirty="0"/>
              <a:t> Resistance. In Takeo </a:t>
            </a:r>
            <a:r>
              <a:rPr lang="de-DE" sz="1000" dirty="0" err="1"/>
              <a:t>Kanade</a:t>
            </a:r>
            <a:r>
              <a:rPr lang="de-DE" sz="1000" dirty="0"/>
              <a:t>, Josef Kittler, Jon M. Kleinberg, Friedemann Mattern, John C. Mitchell, Moni Naor et al. (Eds.): Fast Software Encryption, vol. 3017. Berlin, Heidelberg: Springer Berlin Heidelberg (</a:t>
            </a:r>
            <a:r>
              <a:rPr lang="de-DE" sz="1000" dirty="0" err="1"/>
              <a:t>Lecture</a:t>
            </a:r>
            <a:r>
              <a:rPr lang="de-DE" sz="1000" dirty="0"/>
              <a:t> Notes in Computer Science), pp. 371–388.</a:t>
            </a:r>
          </a:p>
          <a:p>
            <a:pPr marL="171450" indent="-171450">
              <a:buFont typeface="Arial" panose="020B0604020202020204" pitchFamily="34" charset="0"/>
              <a:buChar char="•"/>
            </a:pPr>
            <a:r>
              <a:rPr lang="de-DE" sz="1000" dirty="0"/>
              <a:t>Roy, </a:t>
            </a:r>
            <a:r>
              <a:rPr lang="de-DE" sz="1000" dirty="0" err="1"/>
              <a:t>Arnab</a:t>
            </a:r>
            <a:r>
              <a:rPr lang="de-DE" sz="1000" dirty="0"/>
              <a:t>; </a:t>
            </a:r>
            <a:r>
              <a:rPr lang="de-DE" sz="1000" dirty="0" err="1"/>
              <a:t>Datta</a:t>
            </a:r>
            <a:r>
              <a:rPr lang="de-DE" sz="1000" dirty="0"/>
              <a:t>, Anupam; Mitchell, John C. (2008): Formal Proofs </a:t>
            </a:r>
            <a:r>
              <a:rPr lang="de-DE" sz="1000" dirty="0" err="1"/>
              <a:t>of</a:t>
            </a:r>
            <a:r>
              <a:rPr lang="de-DE" sz="1000" dirty="0"/>
              <a:t> </a:t>
            </a:r>
            <a:r>
              <a:rPr lang="de-DE" sz="1000" dirty="0" err="1"/>
              <a:t>Cryptographic</a:t>
            </a:r>
            <a:r>
              <a:rPr lang="de-DE" sz="1000" dirty="0"/>
              <a:t> Security </a:t>
            </a:r>
            <a:r>
              <a:rPr lang="de-DE" sz="1000" dirty="0" err="1"/>
              <a:t>of</a:t>
            </a:r>
            <a:r>
              <a:rPr lang="de-DE" sz="1000" dirty="0"/>
              <a:t> Diffie-Hellman-</a:t>
            </a:r>
            <a:r>
              <a:rPr lang="de-DE" sz="1000" dirty="0" err="1"/>
              <a:t>Based</a:t>
            </a:r>
            <a:r>
              <a:rPr lang="de-DE" sz="1000" dirty="0"/>
              <a:t> </a:t>
            </a:r>
            <a:r>
              <a:rPr lang="de-DE" sz="1000" dirty="0" err="1"/>
              <a:t>Protocols</a:t>
            </a:r>
            <a:r>
              <a:rPr lang="de-DE" sz="1000" dirty="0"/>
              <a:t>. In Gilles Barthe, Cédric </a:t>
            </a:r>
            <a:r>
              <a:rPr lang="de-DE" sz="1000" dirty="0" err="1"/>
              <a:t>Fournet</a:t>
            </a:r>
            <a:r>
              <a:rPr lang="de-DE" sz="1000" dirty="0"/>
              <a:t> (Eds.): </a:t>
            </a:r>
            <a:r>
              <a:rPr lang="de-DE" sz="1000" dirty="0" err="1"/>
              <a:t>Trustworthy</a:t>
            </a:r>
            <a:r>
              <a:rPr lang="de-DE" sz="1000" dirty="0"/>
              <a:t> Global Computing, vol. 4912. Berlin, Heidelberg: Springer Berlin Heidelberg (</a:t>
            </a:r>
            <a:r>
              <a:rPr lang="de-DE" sz="1000" dirty="0" err="1"/>
              <a:t>Lecture</a:t>
            </a:r>
            <a:r>
              <a:rPr lang="de-DE" sz="1000" dirty="0"/>
              <a:t> Notes in Computer Science), pp. 312–329.</a:t>
            </a:r>
          </a:p>
          <a:p>
            <a:pPr marL="171450" indent="-171450">
              <a:buFont typeface="Arial" panose="020B0604020202020204" pitchFamily="34" charset="0"/>
              <a:buChar char="•"/>
            </a:pPr>
            <a:r>
              <a:rPr lang="de-DE" sz="1000" dirty="0"/>
              <a:t>Smart, Nigel P. (2003): </a:t>
            </a:r>
            <a:r>
              <a:rPr lang="de-DE" sz="1000" dirty="0" err="1"/>
              <a:t>Cryptography</a:t>
            </a:r>
            <a:r>
              <a:rPr lang="de-DE" sz="1000" dirty="0"/>
              <a:t>. An </a:t>
            </a:r>
            <a:r>
              <a:rPr lang="de-DE" sz="1000" dirty="0" err="1"/>
              <a:t>introduction</a:t>
            </a:r>
            <a:r>
              <a:rPr lang="de-DE" sz="1000" dirty="0"/>
              <a:t>. London: McGraw-Hill (McGraw-Hill </a:t>
            </a:r>
            <a:r>
              <a:rPr lang="de-DE" sz="1000" dirty="0" err="1"/>
              <a:t>education</a:t>
            </a:r>
            <a:r>
              <a:rPr lang="de-DE" sz="1000" dirty="0"/>
              <a:t>).</a:t>
            </a:r>
          </a:p>
          <a:p>
            <a:pPr marL="171450" indent="-171450">
              <a:buFont typeface="Arial" panose="020B0604020202020204" pitchFamily="34" charset="0"/>
              <a:buChar char="•"/>
            </a:pPr>
            <a:endParaRPr lang="de-DE" sz="1000" dirty="0"/>
          </a:p>
        </p:txBody>
      </p:sp>
      <p:sp>
        <p:nvSpPr>
          <p:cNvPr id="4" name="Datumsplatzhalter 3">
            <a:extLst>
              <a:ext uri="{FF2B5EF4-FFF2-40B4-BE49-F238E27FC236}">
                <a16:creationId xmlns:a16="http://schemas.microsoft.com/office/drawing/2014/main" id="{353B4BA5-28C2-BC48-6D92-4A86DC755DC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867A2BCB-AA5C-D6AA-D777-5D113363C43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0EF5E790-8BED-4198-9F9D-5033D0B00D79}"/>
              </a:ext>
            </a:extLst>
          </p:cNvPr>
          <p:cNvSpPr>
            <a:spLocks noGrp="1"/>
          </p:cNvSpPr>
          <p:nvPr>
            <p:ph type="sldNum" sz="quarter" idx="12"/>
          </p:nvPr>
        </p:nvSpPr>
        <p:spPr/>
        <p:txBody>
          <a:bodyPr/>
          <a:lstStyle/>
          <a:p>
            <a:fld id="{242EEE4B-4F13-4B3B-896D-98344C2D1A3F}" type="slidenum">
              <a:rPr lang="de-DE" smtClean="0"/>
              <a:t>59</a:t>
            </a:fld>
            <a:endParaRPr lang="de-DE" dirty="0"/>
          </a:p>
        </p:txBody>
      </p:sp>
    </p:spTree>
    <p:extLst>
      <p:ext uri="{BB962C8B-B14F-4D97-AF65-F5344CB8AC3E}">
        <p14:creationId xmlns:p14="http://schemas.microsoft.com/office/powerpoint/2010/main" val="1255648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D195EF0C-93E5-4F27-C5DC-6F651CCC54F6}"/>
              </a:ext>
            </a:extLst>
          </p:cNvPr>
          <p:cNvSpPr/>
          <p:nvPr/>
        </p:nvSpPr>
        <p:spPr>
          <a:xfrm>
            <a:off x="119336" y="2636912"/>
            <a:ext cx="8611623" cy="2808312"/>
          </a:xfrm>
          <a:prstGeom prst="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6C5607E-78D1-B45E-CC77-1A994AD496E8}"/>
              </a:ext>
            </a:extLst>
          </p:cNvPr>
          <p:cNvSpPr>
            <a:spLocks noGrp="1"/>
          </p:cNvSpPr>
          <p:nvPr>
            <p:ph type="title"/>
          </p:nvPr>
        </p:nvSpPr>
        <p:spPr/>
        <p:txBody>
          <a:bodyPr/>
          <a:lstStyle/>
          <a:p>
            <a:r>
              <a:rPr lang="de-DE" dirty="0"/>
              <a:t>Taxonomie</a:t>
            </a:r>
            <a:r>
              <a:rPr lang="de-DE" sz="900" dirty="0"/>
              <a:t>[1]</a:t>
            </a:r>
          </a:p>
        </p:txBody>
      </p:sp>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6</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6014174"/>
            <a:ext cx="11017224" cy="223138"/>
          </a:xfrm>
          <a:prstGeom prst="rect">
            <a:avLst/>
          </a:prstGeom>
          <a:noFill/>
        </p:spPr>
        <p:txBody>
          <a:bodyPr wrap="square" rtlCol="0">
            <a:spAutoFit/>
          </a:bodyPr>
          <a:lstStyle/>
          <a:p>
            <a:pPr algn="l"/>
            <a:r>
              <a:rPr lang="en-US" sz="850" b="0" i="0" u="none" strike="noStrike" baseline="0" dirty="0"/>
              <a:t>[1] Chi, </a:t>
            </a:r>
            <a:r>
              <a:rPr lang="en-US" sz="850" b="0" i="0" u="none" strike="noStrike" baseline="0" dirty="0" err="1"/>
              <a:t>Lianhua</a:t>
            </a:r>
            <a:r>
              <a:rPr lang="en-US" sz="850" b="0" i="0" u="none" strike="noStrike" baseline="0" dirty="0"/>
              <a:t>; Zhu, </a:t>
            </a:r>
            <a:r>
              <a:rPr lang="en-US" sz="850" b="0" i="0" u="none" strike="noStrike" baseline="0" dirty="0" err="1"/>
              <a:t>Xingquan</a:t>
            </a:r>
            <a:r>
              <a:rPr lang="en-US" sz="850" b="0" i="0" u="none" strike="noStrike" baseline="0" dirty="0"/>
              <a:t> (2018): Hashing Techniques. In ACM </a:t>
            </a:r>
            <a:r>
              <a:rPr lang="en-US" sz="850" b="0" i="0" u="none" strike="noStrike" baseline="0" dirty="0" err="1"/>
              <a:t>Comput</a:t>
            </a:r>
            <a:r>
              <a:rPr lang="en-US" sz="850" b="0" i="0" u="none" strike="noStrike" baseline="0" dirty="0"/>
              <a:t>. </a:t>
            </a:r>
            <a:r>
              <a:rPr lang="en-US" sz="850" b="0" i="0" u="none" strike="noStrike" baseline="0" dirty="0" err="1"/>
              <a:t>Surv</a:t>
            </a:r>
            <a:r>
              <a:rPr lang="en-US" sz="850" b="0" i="0" u="none" strike="noStrike" baseline="0" dirty="0"/>
              <a:t>. 50 (1), pp. 1–36. DOI: 10.1145/3047307.</a:t>
            </a:r>
            <a:endParaRPr lang="de-DE" sz="850" dirty="0"/>
          </a:p>
        </p:txBody>
      </p:sp>
      <p:sp>
        <p:nvSpPr>
          <p:cNvPr id="12" name="Rechteck 11">
            <a:extLst>
              <a:ext uri="{FF2B5EF4-FFF2-40B4-BE49-F238E27FC236}">
                <a16:creationId xmlns:a16="http://schemas.microsoft.com/office/drawing/2014/main" id="{F9E609EA-C8D5-F902-E1DF-2FF04301464F}"/>
              </a:ext>
            </a:extLst>
          </p:cNvPr>
          <p:cNvSpPr/>
          <p:nvPr/>
        </p:nvSpPr>
        <p:spPr>
          <a:xfrm>
            <a:off x="8742564" y="2564904"/>
            <a:ext cx="3258092" cy="1872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Inhaltsplatzhalter 9">
            <a:extLst>
              <a:ext uri="{FF2B5EF4-FFF2-40B4-BE49-F238E27FC236}">
                <a16:creationId xmlns:a16="http://schemas.microsoft.com/office/drawing/2014/main" id="{1247E748-9989-AF89-706A-3477533820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9336" y="1700808"/>
            <a:ext cx="11909679" cy="3792991"/>
          </a:xfrm>
        </p:spPr>
      </p:pic>
    </p:spTree>
    <p:extLst>
      <p:ext uri="{BB962C8B-B14F-4D97-AF65-F5344CB8AC3E}">
        <p14:creationId xmlns:p14="http://schemas.microsoft.com/office/powerpoint/2010/main" val="4194595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471CDF9C-FC7E-AB06-EE43-F25427336944}"/>
              </a:ext>
            </a:extLst>
          </p:cNvPr>
          <p:cNvSpPr>
            <a:spLocks noGrp="1"/>
          </p:cNvSpPr>
          <p:nvPr>
            <p:ph idx="1"/>
          </p:nvPr>
        </p:nvSpPr>
        <p:spPr>
          <a:xfrm>
            <a:off x="1296000" y="1268760"/>
            <a:ext cx="10224000" cy="4752527"/>
          </a:xfrm>
        </p:spPr>
        <p:txBody>
          <a:bodyPr/>
          <a:lstStyle/>
          <a:p>
            <a:pPr marL="171450" indent="-171450">
              <a:buFont typeface="Arial" panose="020B0604020202020204" pitchFamily="34" charset="0"/>
              <a:buChar char="•"/>
            </a:pPr>
            <a:r>
              <a:rPr lang="de-DE" sz="1000" dirty="0"/>
              <a:t>Stinson, Douglas R.; Paterson, Maura B. (2019): </a:t>
            </a:r>
            <a:r>
              <a:rPr lang="de-DE" sz="1000" dirty="0" err="1"/>
              <a:t>Cryptography</a:t>
            </a:r>
            <a:r>
              <a:rPr lang="de-DE" sz="1000" dirty="0"/>
              <a:t>. Theory and </a:t>
            </a:r>
            <a:r>
              <a:rPr lang="de-DE" sz="1000" dirty="0" err="1"/>
              <a:t>practice</a:t>
            </a:r>
            <a:r>
              <a:rPr lang="de-DE" sz="1000" dirty="0"/>
              <a:t>. </a:t>
            </a:r>
            <a:r>
              <a:rPr lang="de-DE" sz="1000" dirty="0" err="1"/>
              <a:t>Fourth</a:t>
            </a:r>
            <a:r>
              <a:rPr lang="de-DE" sz="1000" dirty="0"/>
              <a:t> </a:t>
            </a:r>
            <a:r>
              <a:rPr lang="de-DE" sz="1000" dirty="0" err="1"/>
              <a:t>edition</a:t>
            </a:r>
            <a:r>
              <a:rPr lang="de-DE" sz="1000" dirty="0"/>
              <a:t>. Boca </a:t>
            </a:r>
            <a:r>
              <a:rPr lang="de-DE" sz="1000" dirty="0" err="1"/>
              <a:t>Raton</a:t>
            </a:r>
            <a:r>
              <a:rPr lang="de-DE" sz="1000" dirty="0"/>
              <a:t>, London, New York: CRC Press (</a:t>
            </a:r>
            <a:r>
              <a:rPr lang="de-DE" sz="1000" dirty="0" err="1"/>
              <a:t>Textbooks</a:t>
            </a:r>
            <a:r>
              <a:rPr lang="de-DE" sz="1000" dirty="0"/>
              <a:t> in </a:t>
            </a:r>
            <a:r>
              <a:rPr lang="de-DE" sz="1000" dirty="0" err="1"/>
              <a:t>mathematics</a:t>
            </a:r>
            <a:r>
              <a:rPr lang="de-DE" sz="1000" dirty="0"/>
              <a:t>).</a:t>
            </a:r>
          </a:p>
          <a:p>
            <a:pPr marL="171450" indent="-171450">
              <a:buFont typeface="Arial" panose="020B0604020202020204" pitchFamily="34" charset="0"/>
              <a:buChar char="•"/>
            </a:pPr>
            <a:r>
              <a:rPr lang="de-DE" sz="1000" dirty="0" err="1"/>
              <a:t>Tromer</a:t>
            </a:r>
            <a:r>
              <a:rPr lang="de-DE" sz="1000" dirty="0"/>
              <a:t>, Eran; </a:t>
            </a:r>
            <a:r>
              <a:rPr lang="de-DE" sz="1000" dirty="0" err="1"/>
              <a:t>Osvik</a:t>
            </a:r>
            <a:r>
              <a:rPr lang="de-DE" sz="1000" dirty="0"/>
              <a:t>, Dag Arne; </a:t>
            </a:r>
            <a:r>
              <a:rPr lang="de-DE" sz="1000" dirty="0" err="1"/>
              <a:t>Shamir</a:t>
            </a:r>
            <a:r>
              <a:rPr lang="de-DE" sz="1000" dirty="0"/>
              <a:t>, Adi (2010): </a:t>
            </a:r>
            <a:r>
              <a:rPr lang="de-DE" sz="1000" dirty="0" err="1"/>
              <a:t>Efficient</a:t>
            </a:r>
            <a:r>
              <a:rPr lang="de-DE" sz="1000" dirty="0"/>
              <a:t> Cache </a:t>
            </a:r>
            <a:r>
              <a:rPr lang="de-DE" sz="1000" dirty="0" err="1"/>
              <a:t>Attacks</a:t>
            </a:r>
            <a:r>
              <a:rPr lang="de-DE" sz="1000" dirty="0"/>
              <a:t> on AES, and </a:t>
            </a:r>
            <a:r>
              <a:rPr lang="de-DE" sz="1000" dirty="0" err="1"/>
              <a:t>Countermeasures</a:t>
            </a:r>
            <a:r>
              <a:rPr lang="de-DE" sz="1000" dirty="0"/>
              <a:t>. In J </a:t>
            </a:r>
            <a:r>
              <a:rPr lang="de-DE" sz="1000" dirty="0" err="1"/>
              <a:t>Cryptol</a:t>
            </a:r>
            <a:r>
              <a:rPr lang="de-DE" sz="1000" dirty="0"/>
              <a:t> 23 (1), pp. 37–71. DOI: 10.1007/s00145-009-9049-y.</a:t>
            </a:r>
          </a:p>
          <a:p>
            <a:pPr marL="171450" indent="-171450">
              <a:buFont typeface="Arial" panose="020B0604020202020204" pitchFamily="34" charset="0"/>
              <a:buChar char="•"/>
            </a:pPr>
            <a:r>
              <a:rPr lang="de-DE" sz="1000" dirty="0"/>
              <a:t>van </a:t>
            </a:r>
            <a:r>
              <a:rPr lang="de-DE" sz="1000" dirty="0" err="1"/>
              <a:t>Tilborg</a:t>
            </a:r>
            <a:r>
              <a:rPr lang="de-DE" sz="1000" dirty="0"/>
              <a:t>, Henk C. A.; </a:t>
            </a:r>
            <a:r>
              <a:rPr lang="de-DE" sz="1000" dirty="0" err="1"/>
              <a:t>Jajodia</a:t>
            </a:r>
            <a:r>
              <a:rPr lang="de-DE" sz="1000" dirty="0"/>
              <a:t>, Sushil (Eds.) (2011): Encyclopedia </a:t>
            </a:r>
            <a:r>
              <a:rPr lang="de-DE" sz="1000" dirty="0" err="1"/>
              <a:t>of</a:t>
            </a:r>
            <a:r>
              <a:rPr lang="de-DE" sz="1000" dirty="0"/>
              <a:t> </a:t>
            </a:r>
            <a:r>
              <a:rPr lang="de-DE" sz="1000" dirty="0" err="1"/>
              <a:t>Cryptography</a:t>
            </a:r>
            <a:r>
              <a:rPr lang="de-DE" sz="1000" dirty="0"/>
              <a:t> and Security. 2. </a:t>
            </a:r>
            <a:r>
              <a:rPr lang="de-DE" sz="1000" dirty="0" err="1"/>
              <a:t>ed</a:t>
            </a:r>
            <a:r>
              <a:rPr lang="de-DE" sz="1000" dirty="0"/>
              <a:t>. Boston, MA: Springer US (</a:t>
            </a:r>
            <a:r>
              <a:rPr lang="de-DE" sz="1000" dirty="0" err="1"/>
              <a:t>SpringerLink</a:t>
            </a:r>
            <a:r>
              <a:rPr lang="de-DE" sz="1000" dirty="0"/>
              <a:t> Bücher).</a:t>
            </a:r>
          </a:p>
          <a:p>
            <a:pPr marL="171450" indent="-171450">
              <a:buFont typeface="Arial" panose="020B0604020202020204" pitchFamily="34" charset="0"/>
              <a:buChar char="•"/>
            </a:pPr>
            <a:r>
              <a:rPr lang="de-DE" sz="1000" dirty="0"/>
              <a:t>Wang, </a:t>
            </a:r>
            <a:r>
              <a:rPr lang="de-DE" sz="1000" dirty="0" err="1"/>
              <a:t>Xiaoyun</a:t>
            </a:r>
            <a:r>
              <a:rPr lang="de-DE" sz="1000" dirty="0"/>
              <a:t>; </a:t>
            </a:r>
            <a:r>
              <a:rPr lang="de-DE" sz="1000" dirty="0" err="1"/>
              <a:t>Yu</a:t>
            </a:r>
            <a:r>
              <a:rPr lang="de-DE" sz="1000" dirty="0"/>
              <a:t>, </a:t>
            </a:r>
            <a:r>
              <a:rPr lang="de-DE" sz="1000" dirty="0" err="1"/>
              <a:t>Hongbo</a:t>
            </a:r>
            <a:r>
              <a:rPr lang="de-DE" sz="1000" dirty="0"/>
              <a:t> (2005): </a:t>
            </a:r>
            <a:r>
              <a:rPr lang="de-DE" sz="1000" dirty="0" err="1"/>
              <a:t>How</a:t>
            </a:r>
            <a:r>
              <a:rPr lang="de-DE" sz="1000" dirty="0"/>
              <a:t> </a:t>
            </a:r>
            <a:r>
              <a:rPr lang="de-DE" sz="1000" dirty="0" err="1"/>
              <a:t>to</a:t>
            </a:r>
            <a:r>
              <a:rPr lang="de-DE" sz="1000" dirty="0"/>
              <a:t> Break MD5 and Other Hash </a:t>
            </a:r>
            <a:r>
              <a:rPr lang="de-DE" sz="1000" dirty="0" err="1"/>
              <a:t>Functions</a:t>
            </a:r>
            <a:r>
              <a:rPr lang="de-DE" sz="1000" dirty="0"/>
              <a:t>. In Ronald Cramer (Ed.): </a:t>
            </a:r>
            <a:r>
              <a:rPr lang="de-DE" sz="1000" dirty="0" err="1"/>
              <a:t>Advances</a:t>
            </a:r>
            <a:r>
              <a:rPr lang="de-DE" sz="1000" dirty="0"/>
              <a:t> in </a:t>
            </a:r>
            <a:r>
              <a:rPr lang="de-DE" sz="1000" dirty="0" err="1"/>
              <a:t>cryptology</a:t>
            </a:r>
            <a:r>
              <a:rPr lang="de-DE" sz="1000" dirty="0"/>
              <a:t> - EUROCRYPT 2005. 24th Annual International Conference on </a:t>
            </a:r>
            <a:r>
              <a:rPr lang="de-DE" sz="1000" dirty="0" err="1"/>
              <a:t>the</a:t>
            </a:r>
            <a:r>
              <a:rPr lang="de-DE" sz="1000" dirty="0"/>
              <a:t> Theory and </a:t>
            </a:r>
            <a:r>
              <a:rPr lang="de-DE" sz="1000" dirty="0" err="1"/>
              <a:t>Applications</a:t>
            </a:r>
            <a:r>
              <a:rPr lang="de-DE" sz="1000" dirty="0"/>
              <a:t> </a:t>
            </a:r>
            <a:r>
              <a:rPr lang="de-DE" sz="1000" dirty="0" err="1"/>
              <a:t>of</a:t>
            </a:r>
            <a:r>
              <a:rPr lang="de-DE" sz="1000" dirty="0"/>
              <a:t> </a:t>
            </a:r>
            <a:r>
              <a:rPr lang="de-DE" sz="1000" dirty="0" err="1"/>
              <a:t>Cryptographic</a:t>
            </a:r>
            <a:r>
              <a:rPr lang="de-DE" sz="1000" dirty="0"/>
              <a:t> </a:t>
            </a:r>
            <a:r>
              <a:rPr lang="de-DE" sz="1000" dirty="0" err="1"/>
              <a:t>Techniques</a:t>
            </a:r>
            <a:r>
              <a:rPr lang="de-DE" sz="1000" dirty="0"/>
              <a:t>, Aarhus, </a:t>
            </a:r>
            <a:r>
              <a:rPr lang="de-DE" sz="1000" dirty="0" err="1"/>
              <a:t>Denmark</a:t>
            </a:r>
            <a:r>
              <a:rPr lang="de-DE" sz="1000" dirty="0"/>
              <a:t>, May 22-26, 2005 ; </a:t>
            </a:r>
            <a:r>
              <a:rPr lang="de-DE" sz="1000" dirty="0" err="1"/>
              <a:t>proceedings</a:t>
            </a:r>
            <a:r>
              <a:rPr lang="de-DE" sz="1000" dirty="0"/>
              <a:t>, vol. 3494. Berlin, Heidelberg: Springer (</a:t>
            </a:r>
            <a:r>
              <a:rPr lang="de-DE" sz="1000" dirty="0" err="1"/>
              <a:t>Lecture</a:t>
            </a:r>
            <a:r>
              <a:rPr lang="de-DE" sz="1000" dirty="0"/>
              <a:t> Notes in Computer Science, 3494), pp. 19–35.</a:t>
            </a:r>
          </a:p>
        </p:txBody>
      </p:sp>
      <p:sp>
        <p:nvSpPr>
          <p:cNvPr id="4" name="Datumsplatzhalter 3">
            <a:extLst>
              <a:ext uri="{FF2B5EF4-FFF2-40B4-BE49-F238E27FC236}">
                <a16:creationId xmlns:a16="http://schemas.microsoft.com/office/drawing/2014/main" id="{353B4BA5-28C2-BC48-6D92-4A86DC755DCD}"/>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867A2BCB-AA5C-D6AA-D777-5D113363C43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0EF5E790-8BED-4198-9F9D-5033D0B00D79}"/>
              </a:ext>
            </a:extLst>
          </p:cNvPr>
          <p:cNvSpPr>
            <a:spLocks noGrp="1"/>
          </p:cNvSpPr>
          <p:nvPr>
            <p:ph type="sldNum" sz="quarter" idx="12"/>
          </p:nvPr>
        </p:nvSpPr>
        <p:spPr/>
        <p:txBody>
          <a:bodyPr/>
          <a:lstStyle/>
          <a:p>
            <a:fld id="{242EEE4B-4F13-4B3B-896D-98344C2D1A3F}" type="slidenum">
              <a:rPr lang="de-DE" smtClean="0"/>
              <a:t>60</a:t>
            </a:fld>
            <a:endParaRPr lang="de-DE" dirty="0"/>
          </a:p>
        </p:txBody>
      </p:sp>
    </p:spTree>
    <p:extLst>
      <p:ext uri="{BB962C8B-B14F-4D97-AF65-F5344CB8AC3E}">
        <p14:creationId xmlns:p14="http://schemas.microsoft.com/office/powerpoint/2010/main" val="795689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7890576" cy="610056"/>
          </a:xfrm>
        </p:spPr>
        <p:txBody>
          <a:bodyPr/>
          <a:lstStyle/>
          <a:p>
            <a:r>
              <a:rPr lang="de-DE" sz="4000" dirty="0"/>
              <a:t>Fragen</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61</a:t>
            </a:fld>
            <a:endParaRPr lang="de-DE" dirty="0"/>
          </a:p>
        </p:txBody>
      </p:sp>
      <p:sp>
        <p:nvSpPr>
          <p:cNvPr id="3" name="Textfeld 2">
            <a:extLst>
              <a:ext uri="{FF2B5EF4-FFF2-40B4-BE49-F238E27FC236}">
                <a16:creationId xmlns:a16="http://schemas.microsoft.com/office/drawing/2014/main" id="{D8516915-E9F0-A071-2E7C-78A7C3E52CE2}"/>
              </a:ext>
            </a:extLst>
          </p:cNvPr>
          <p:cNvSpPr txBox="1"/>
          <p:nvPr/>
        </p:nvSpPr>
        <p:spPr>
          <a:xfrm>
            <a:off x="1332286" y="3989963"/>
            <a:ext cx="6059858" cy="1754326"/>
          </a:xfrm>
          <a:prstGeom prst="rect">
            <a:avLst/>
          </a:prstGeom>
          <a:noFill/>
        </p:spPr>
        <p:txBody>
          <a:bodyPr wrap="square" rtlCol="0">
            <a:spAutoFit/>
          </a:bodyPr>
          <a:lstStyle/>
          <a:p>
            <a:r>
              <a:rPr lang="de-DE" b="1" dirty="0"/>
              <a:t>Kontakt: </a:t>
            </a:r>
            <a:endParaRPr lang="de-DE" dirty="0"/>
          </a:p>
          <a:p>
            <a:r>
              <a:rPr lang="de-DE" dirty="0"/>
              <a:t>Henry Weckermann </a:t>
            </a:r>
          </a:p>
          <a:p>
            <a:r>
              <a:rPr lang="de-DE" dirty="0">
                <a:solidFill>
                  <a:schemeClr val="accent5"/>
                </a:solidFill>
                <a:hlinkClick r:id="rId2">
                  <a:extLst>
                    <a:ext uri="{A12FA001-AC4F-418D-AE19-62706E023703}">
                      <ahyp:hlinkClr xmlns:ahyp="http://schemas.microsoft.com/office/drawing/2018/hyperlinkcolor" val="tx"/>
                    </a:ext>
                  </a:extLst>
                </a:hlinkClick>
              </a:rPr>
              <a:t>henry.weckermann@studium.fernuni-hagen.de</a:t>
            </a:r>
            <a:endParaRPr lang="de-DE" dirty="0">
              <a:solidFill>
                <a:schemeClr val="accent5"/>
              </a:solidFill>
            </a:endParaRPr>
          </a:p>
          <a:p>
            <a:endParaRPr lang="de-DE" dirty="0"/>
          </a:p>
          <a:p>
            <a:r>
              <a:rPr lang="de-DE" b="1" dirty="0"/>
              <a:t>Präsentation, Paper und weitere Unterlagen:</a:t>
            </a:r>
          </a:p>
          <a:p>
            <a:r>
              <a:rPr lang="de-DE" dirty="0"/>
              <a:t>https://github.com/</a:t>
            </a:r>
            <a:r>
              <a:rPr lang="de-DE"/>
              <a:t>arantarion/Balloon_Seminararbeit</a:t>
            </a:r>
            <a:endParaRPr lang="de-DE" dirty="0"/>
          </a:p>
        </p:txBody>
      </p:sp>
    </p:spTree>
    <p:extLst>
      <p:ext uri="{BB962C8B-B14F-4D97-AF65-F5344CB8AC3E}">
        <p14:creationId xmlns:p14="http://schemas.microsoft.com/office/powerpoint/2010/main" val="5815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0F9A6E-A1E3-D55B-05CF-29C3E9F34A42}"/>
              </a:ext>
            </a:extLst>
          </p:cNvPr>
          <p:cNvSpPr>
            <a:spLocks noGrp="1"/>
          </p:cNvSpPr>
          <p:nvPr>
            <p:ph type="title"/>
          </p:nvPr>
        </p:nvSpPr>
        <p:spPr>
          <a:xfrm>
            <a:off x="1332286" y="1522800"/>
            <a:ext cx="7890576" cy="610056"/>
          </a:xfrm>
        </p:spPr>
        <p:txBody>
          <a:bodyPr/>
          <a:lstStyle/>
          <a:p>
            <a:r>
              <a:rPr lang="de-DE" sz="4000" dirty="0"/>
              <a:t>Anhang</a:t>
            </a:r>
            <a:endParaRPr lang="de-DE" dirty="0"/>
          </a:p>
        </p:txBody>
      </p:sp>
      <p:sp>
        <p:nvSpPr>
          <p:cNvPr id="4" name="Datumsplatzhalter 3">
            <a:extLst>
              <a:ext uri="{FF2B5EF4-FFF2-40B4-BE49-F238E27FC236}">
                <a16:creationId xmlns:a16="http://schemas.microsoft.com/office/drawing/2014/main" id="{B7071ACF-CE74-FF36-FF33-030D8A99FD3B}"/>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7B363C2A-6C11-9F1D-4832-863EB91DC7DE}"/>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A3296FA-666A-E1C9-4364-DAD8BACE1E1B}"/>
              </a:ext>
            </a:extLst>
          </p:cNvPr>
          <p:cNvSpPr>
            <a:spLocks noGrp="1"/>
          </p:cNvSpPr>
          <p:nvPr>
            <p:ph type="sldNum" sz="quarter" idx="12"/>
          </p:nvPr>
        </p:nvSpPr>
        <p:spPr/>
        <p:txBody>
          <a:bodyPr/>
          <a:lstStyle/>
          <a:p>
            <a:fld id="{242EEE4B-4F13-4B3B-896D-98344C2D1A3F}" type="slidenum">
              <a:rPr lang="de-DE" smtClean="0"/>
              <a:t>62</a:t>
            </a:fld>
            <a:endParaRPr lang="de-DE" dirty="0"/>
          </a:p>
        </p:txBody>
      </p:sp>
    </p:spTree>
    <p:extLst>
      <p:ext uri="{BB962C8B-B14F-4D97-AF65-F5344CB8AC3E}">
        <p14:creationId xmlns:p14="http://schemas.microsoft.com/office/powerpoint/2010/main" val="1788298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1B5B2-F44B-AACC-119E-2EE330FD3BC0}"/>
              </a:ext>
            </a:extLst>
          </p:cNvPr>
          <p:cNvSpPr>
            <a:spLocks noGrp="1"/>
          </p:cNvSpPr>
          <p:nvPr>
            <p:ph type="title"/>
          </p:nvPr>
        </p:nvSpPr>
        <p:spPr/>
        <p:txBody>
          <a:bodyPr/>
          <a:lstStyle/>
          <a:p>
            <a:r>
              <a:rPr lang="de-DE" dirty="0"/>
              <a:t>Hashing Abgrenzung</a:t>
            </a:r>
          </a:p>
        </p:txBody>
      </p:sp>
      <p:sp>
        <p:nvSpPr>
          <p:cNvPr id="4" name="Datumsplatzhalter 3">
            <a:extLst>
              <a:ext uri="{FF2B5EF4-FFF2-40B4-BE49-F238E27FC236}">
                <a16:creationId xmlns:a16="http://schemas.microsoft.com/office/drawing/2014/main" id="{6CFEA6F5-4D58-B8BE-BB9D-C0765D699330}"/>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E817DA3-E33D-A2B9-B481-19D8180A3F34}"/>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BDD06427-DE41-24F4-4317-D8C49295F469}"/>
              </a:ext>
            </a:extLst>
          </p:cNvPr>
          <p:cNvSpPr>
            <a:spLocks noGrp="1"/>
          </p:cNvSpPr>
          <p:nvPr>
            <p:ph type="sldNum" sz="quarter" idx="12"/>
          </p:nvPr>
        </p:nvSpPr>
        <p:spPr/>
        <p:txBody>
          <a:bodyPr/>
          <a:lstStyle/>
          <a:p>
            <a:fld id="{242EEE4B-4F13-4B3B-896D-98344C2D1A3F}" type="slidenum">
              <a:rPr lang="de-DE" smtClean="0"/>
              <a:t>63</a:t>
            </a:fld>
            <a:endParaRPr lang="de-DE" dirty="0"/>
          </a:p>
        </p:txBody>
      </p:sp>
      <p:pic>
        <p:nvPicPr>
          <p:cNvPr id="8" name="Grafik 7">
            <a:extLst>
              <a:ext uri="{FF2B5EF4-FFF2-40B4-BE49-F238E27FC236}">
                <a16:creationId xmlns:a16="http://schemas.microsoft.com/office/drawing/2014/main" id="{B34E3703-11EF-2E98-3F66-A7820835C7F1}"/>
              </a:ext>
            </a:extLst>
          </p:cNvPr>
          <p:cNvPicPr>
            <a:picLocks noChangeAspect="1"/>
          </p:cNvPicPr>
          <p:nvPr/>
        </p:nvPicPr>
        <p:blipFill>
          <a:blip r:embed="rId2"/>
          <a:stretch>
            <a:fillRect/>
          </a:stretch>
        </p:blipFill>
        <p:spPr>
          <a:xfrm>
            <a:off x="625923" y="1918346"/>
            <a:ext cx="5038029" cy="1432738"/>
          </a:xfrm>
          <a:prstGeom prst="rect">
            <a:avLst/>
          </a:prstGeom>
        </p:spPr>
      </p:pic>
      <p:pic>
        <p:nvPicPr>
          <p:cNvPr id="10" name="Grafik 9">
            <a:extLst>
              <a:ext uri="{FF2B5EF4-FFF2-40B4-BE49-F238E27FC236}">
                <a16:creationId xmlns:a16="http://schemas.microsoft.com/office/drawing/2014/main" id="{A6C1ED7B-7D91-A1F3-B31F-14765F49BAEB}"/>
              </a:ext>
            </a:extLst>
          </p:cNvPr>
          <p:cNvPicPr>
            <a:picLocks noChangeAspect="1"/>
          </p:cNvPicPr>
          <p:nvPr/>
        </p:nvPicPr>
        <p:blipFill>
          <a:blip r:embed="rId3"/>
          <a:stretch>
            <a:fillRect/>
          </a:stretch>
        </p:blipFill>
        <p:spPr>
          <a:xfrm>
            <a:off x="6112058" y="1340768"/>
            <a:ext cx="4979467" cy="2096618"/>
          </a:xfrm>
          <a:prstGeom prst="rect">
            <a:avLst/>
          </a:prstGeom>
        </p:spPr>
      </p:pic>
      <p:pic>
        <p:nvPicPr>
          <p:cNvPr id="12" name="Grafik 11">
            <a:extLst>
              <a:ext uri="{FF2B5EF4-FFF2-40B4-BE49-F238E27FC236}">
                <a16:creationId xmlns:a16="http://schemas.microsoft.com/office/drawing/2014/main" id="{7B35E1F5-946F-DC92-26C3-9AB6BBB3E4C5}"/>
              </a:ext>
            </a:extLst>
          </p:cNvPr>
          <p:cNvPicPr>
            <a:picLocks noChangeAspect="1"/>
          </p:cNvPicPr>
          <p:nvPr/>
        </p:nvPicPr>
        <p:blipFill>
          <a:blip r:embed="rId4"/>
          <a:stretch>
            <a:fillRect/>
          </a:stretch>
        </p:blipFill>
        <p:spPr>
          <a:xfrm>
            <a:off x="6096000" y="3457880"/>
            <a:ext cx="4995525" cy="1051240"/>
          </a:xfrm>
          <a:prstGeom prst="rect">
            <a:avLst/>
          </a:prstGeom>
        </p:spPr>
      </p:pic>
      <p:pic>
        <p:nvPicPr>
          <p:cNvPr id="14" name="Grafik 13">
            <a:extLst>
              <a:ext uri="{FF2B5EF4-FFF2-40B4-BE49-F238E27FC236}">
                <a16:creationId xmlns:a16="http://schemas.microsoft.com/office/drawing/2014/main" id="{0E36E33E-BE3C-9178-B6CF-9A164F5F2BDE}"/>
              </a:ext>
            </a:extLst>
          </p:cNvPr>
          <p:cNvPicPr>
            <a:picLocks noChangeAspect="1"/>
          </p:cNvPicPr>
          <p:nvPr/>
        </p:nvPicPr>
        <p:blipFill>
          <a:blip r:embed="rId5"/>
          <a:stretch>
            <a:fillRect/>
          </a:stretch>
        </p:blipFill>
        <p:spPr>
          <a:xfrm>
            <a:off x="6138127" y="4537003"/>
            <a:ext cx="4949825" cy="1412277"/>
          </a:xfrm>
          <a:prstGeom prst="rect">
            <a:avLst/>
          </a:prstGeom>
        </p:spPr>
      </p:pic>
      <p:pic>
        <p:nvPicPr>
          <p:cNvPr id="16" name="Grafik 15">
            <a:extLst>
              <a:ext uri="{FF2B5EF4-FFF2-40B4-BE49-F238E27FC236}">
                <a16:creationId xmlns:a16="http://schemas.microsoft.com/office/drawing/2014/main" id="{D5DE097D-C476-F46E-FFD9-871DB6B3E26F}"/>
              </a:ext>
            </a:extLst>
          </p:cNvPr>
          <p:cNvPicPr>
            <a:picLocks noChangeAspect="1"/>
          </p:cNvPicPr>
          <p:nvPr/>
        </p:nvPicPr>
        <p:blipFill>
          <a:blip r:embed="rId6"/>
          <a:stretch>
            <a:fillRect/>
          </a:stretch>
        </p:blipFill>
        <p:spPr>
          <a:xfrm>
            <a:off x="553914" y="3717032"/>
            <a:ext cx="5038030" cy="864989"/>
          </a:xfrm>
          <a:prstGeom prst="rect">
            <a:avLst/>
          </a:prstGeom>
        </p:spPr>
      </p:pic>
      <p:pic>
        <p:nvPicPr>
          <p:cNvPr id="18" name="Grafik 17">
            <a:extLst>
              <a:ext uri="{FF2B5EF4-FFF2-40B4-BE49-F238E27FC236}">
                <a16:creationId xmlns:a16="http://schemas.microsoft.com/office/drawing/2014/main" id="{81E9B769-8C6A-50A8-A3B2-2F5EF69A74A2}"/>
              </a:ext>
            </a:extLst>
          </p:cNvPr>
          <p:cNvPicPr>
            <a:picLocks noChangeAspect="1"/>
          </p:cNvPicPr>
          <p:nvPr/>
        </p:nvPicPr>
        <p:blipFill>
          <a:blip r:embed="rId7"/>
          <a:stretch>
            <a:fillRect/>
          </a:stretch>
        </p:blipFill>
        <p:spPr>
          <a:xfrm>
            <a:off x="638630" y="5067307"/>
            <a:ext cx="5025322" cy="665949"/>
          </a:xfrm>
          <a:prstGeom prst="rect">
            <a:avLst/>
          </a:prstGeom>
        </p:spPr>
      </p:pic>
    </p:spTree>
    <p:extLst>
      <p:ext uri="{BB962C8B-B14F-4D97-AF65-F5344CB8AC3E}">
        <p14:creationId xmlns:p14="http://schemas.microsoft.com/office/powerpoint/2010/main" val="143571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a:extLst>
              <a:ext uri="{FF2B5EF4-FFF2-40B4-BE49-F238E27FC236}">
                <a16:creationId xmlns:a16="http://schemas.microsoft.com/office/drawing/2014/main" id="{1247E748-9989-AF89-706A-3477533820F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950" t="13289" b="27859"/>
          <a:stretch/>
        </p:blipFill>
        <p:spPr>
          <a:xfrm>
            <a:off x="787414" y="2204864"/>
            <a:ext cx="4372482" cy="2921659"/>
          </a:xfrm>
        </p:spPr>
      </p:pic>
      <p:sp>
        <p:nvSpPr>
          <p:cNvPr id="2" name="Titel 1">
            <a:extLst>
              <a:ext uri="{FF2B5EF4-FFF2-40B4-BE49-F238E27FC236}">
                <a16:creationId xmlns:a16="http://schemas.microsoft.com/office/drawing/2014/main" id="{C6C5607E-78D1-B45E-CC77-1A994AD496E8}"/>
              </a:ext>
            </a:extLst>
          </p:cNvPr>
          <p:cNvSpPr>
            <a:spLocks noGrp="1"/>
          </p:cNvSpPr>
          <p:nvPr>
            <p:ph type="title"/>
          </p:nvPr>
        </p:nvSpPr>
        <p:spPr/>
        <p:txBody>
          <a:bodyPr/>
          <a:lstStyle/>
          <a:p>
            <a:r>
              <a:rPr lang="de-DE" dirty="0"/>
              <a:t>Taxonomie</a:t>
            </a:r>
            <a:r>
              <a:rPr lang="de-DE" sz="900" dirty="0"/>
              <a:t>[1]</a:t>
            </a:r>
          </a:p>
        </p:txBody>
      </p:sp>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64</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5949280"/>
            <a:ext cx="11017224" cy="353943"/>
          </a:xfrm>
          <a:prstGeom prst="rect">
            <a:avLst/>
          </a:prstGeom>
          <a:noFill/>
        </p:spPr>
        <p:txBody>
          <a:bodyPr wrap="square" rtlCol="0">
            <a:spAutoFit/>
          </a:bodyPr>
          <a:lstStyle/>
          <a:p>
            <a:pPr algn="l"/>
            <a:r>
              <a:rPr lang="en-US" sz="850" b="0" i="0" u="none" strike="noStrike" baseline="0" dirty="0"/>
              <a:t>[1] Chi, </a:t>
            </a:r>
            <a:r>
              <a:rPr lang="en-US" sz="850" b="0" i="0" u="none" strike="noStrike" baseline="0" dirty="0" err="1"/>
              <a:t>Lianhua</a:t>
            </a:r>
            <a:r>
              <a:rPr lang="en-US" sz="850" b="0" i="0" u="none" strike="noStrike" baseline="0" dirty="0"/>
              <a:t>; Zhu, </a:t>
            </a:r>
            <a:r>
              <a:rPr lang="en-US" sz="850" b="0" i="0" u="none" strike="noStrike" baseline="0" dirty="0" err="1"/>
              <a:t>Xingquan</a:t>
            </a:r>
            <a:r>
              <a:rPr lang="en-US" sz="850" b="0" i="0" u="none" strike="noStrike" baseline="0" dirty="0"/>
              <a:t> (2018): Hashing Techniques. In ACM </a:t>
            </a:r>
            <a:r>
              <a:rPr lang="en-US" sz="850" b="0" i="0" u="none" strike="noStrike" baseline="0" dirty="0" err="1"/>
              <a:t>Comput</a:t>
            </a:r>
            <a:r>
              <a:rPr lang="en-US" sz="850" b="0" i="0" u="none" strike="noStrike" baseline="0" dirty="0"/>
              <a:t>. </a:t>
            </a:r>
            <a:r>
              <a:rPr lang="en-US" sz="850" b="0" i="0" u="none" strike="noStrike" baseline="0" dirty="0" err="1"/>
              <a:t>Surv</a:t>
            </a:r>
            <a:r>
              <a:rPr lang="en-US" sz="850" b="0" i="0" u="none" strike="noStrike" baseline="0" dirty="0"/>
              <a:t>. 50 (1), pp. 1–36. DOI: 10.1145/3047307.</a:t>
            </a:r>
            <a:endParaRPr lang="pt-BR" sz="850" b="0" i="0" u="none" strike="noStrike" baseline="0" dirty="0"/>
          </a:p>
          <a:p>
            <a:r>
              <a:rPr lang="pt-BR" sz="850" dirty="0"/>
              <a:t>[2] </a:t>
            </a:r>
            <a:r>
              <a:rPr lang="de-DE" sz="850" b="0" i="0" u="none" strike="noStrike" baseline="0" dirty="0" err="1"/>
              <a:t>Aumasson</a:t>
            </a:r>
            <a:r>
              <a:rPr lang="de-DE" sz="850" b="0" i="0" u="none" strike="noStrike" baseline="0" dirty="0"/>
              <a:t>, Jean-Philippe (2018): </a:t>
            </a:r>
            <a:r>
              <a:rPr lang="de-DE" sz="850" b="0" i="0" u="none" strike="noStrike" baseline="0" dirty="0" err="1"/>
              <a:t>Serious</a:t>
            </a:r>
            <a:r>
              <a:rPr lang="de-DE" sz="850" b="0" i="0" u="none" strike="noStrike" baseline="0" dirty="0"/>
              <a:t> </a:t>
            </a:r>
            <a:r>
              <a:rPr lang="de-DE" sz="850" b="0" i="0" u="none" strike="noStrike" baseline="0" dirty="0" err="1"/>
              <a:t>Cryptography</a:t>
            </a:r>
            <a:r>
              <a:rPr lang="de-DE" sz="850" b="0" i="0" u="none" strike="noStrike" baseline="0" dirty="0"/>
              <a:t>. A </a:t>
            </a:r>
            <a:r>
              <a:rPr lang="de-DE" sz="850" b="0" i="0" u="none" strike="noStrike" baseline="0" dirty="0" err="1"/>
              <a:t>Practical</a:t>
            </a:r>
            <a:r>
              <a:rPr lang="de-DE" sz="850" b="0" i="0" u="none" strike="noStrike" baseline="0" dirty="0"/>
              <a:t> </a:t>
            </a:r>
            <a:r>
              <a:rPr lang="de-DE" sz="850" b="0" i="0" u="none" strike="noStrike" baseline="0" dirty="0" err="1"/>
              <a:t>Introduction</a:t>
            </a:r>
            <a:r>
              <a:rPr lang="de-DE" sz="850" b="0" i="0" u="none" strike="noStrike" baseline="0" dirty="0"/>
              <a:t> to Modern Encryption. San Francisco, CA: </a:t>
            </a:r>
            <a:r>
              <a:rPr lang="de-DE" sz="850" b="0" i="0" u="none" strike="noStrike" baseline="0" dirty="0" err="1"/>
              <a:t>No</a:t>
            </a:r>
            <a:r>
              <a:rPr lang="de-DE" sz="850" b="0" i="0" u="none" strike="noStrike" baseline="0" dirty="0"/>
              <a:t> </a:t>
            </a:r>
            <a:r>
              <a:rPr lang="de-DE" sz="850" b="0" i="0" u="none" strike="noStrike" baseline="0" dirty="0" err="1"/>
              <a:t>Starch</a:t>
            </a:r>
            <a:r>
              <a:rPr lang="de-DE" sz="850" b="0" i="0" u="none" strike="noStrike" baseline="0" dirty="0"/>
              <a:t> Press Incorporated. ISBN: 1-59327-826-8</a:t>
            </a:r>
            <a:endParaRPr lang="de-DE" sz="850" dirty="0"/>
          </a:p>
        </p:txBody>
      </p:sp>
      <p:sp>
        <p:nvSpPr>
          <p:cNvPr id="8" name="Rechteck 7">
            <a:extLst>
              <a:ext uri="{FF2B5EF4-FFF2-40B4-BE49-F238E27FC236}">
                <a16:creationId xmlns:a16="http://schemas.microsoft.com/office/drawing/2014/main" id="{261BE8FE-63B7-32F5-5F69-FC6FCC31059F}"/>
              </a:ext>
            </a:extLst>
          </p:cNvPr>
          <p:cNvSpPr/>
          <p:nvPr/>
        </p:nvSpPr>
        <p:spPr>
          <a:xfrm>
            <a:off x="2063552" y="3629875"/>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0C45EC17-9B7E-7DF0-E698-3107C47ACAAE}"/>
              </a:ext>
            </a:extLst>
          </p:cNvPr>
          <p:cNvSpPr/>
          <p:nvPr/>
        </p:nvSpPr>
        <p:spPr>
          <a:xfrm>
            <a:off x="4079776" y="3635009"/>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6" name="Verbinder: gekrümmt 15">
            <a:extLst>
              <a:ext uri="{FF2B5EF4-FFF2-40B4-BE49-F238E27FC236}">
                <a16:creationId xmlns:a16="http://schemas.microsoft.com/office/drawing/2014/main" id="{D457F44E-3886-4BB9-9427-CD6E7252EF93}"/>
              </a:ext>
            </a:extLst>
          </p:cNvPr>
          <p:cNvCxnSpPr>
            <a:cxnSpLocks/>
            <a:stCxn id="10" idx="3"/>
          </p:cNvCxnSpPr>
          <p:nvPr/>
        </p:nvCxnSpPr>
        <p:spPr>
          <a:xfrm flipV="1">
            <a:off x="5159896" y="3068960"/>
            <a:ext cx="720080" cy="596734"/>
          </a:xfrm>
          <a:prstGeom prst="curvedConnector3">
            <a:avLst/>
          </a:prstGeom>
          <a:ln w="19050">
            <a:headEnd type="triangle"/>
            <a:tailEnd type="none"/>
          </a:ln>
        </p:spPr>
        <p:style>
          <a:lnRef idx="1">
            <a:schemeClr val="accent5"/>
          </a:lnRef>
          <a:fillRef idx="0">
            <a:schemeClr val="accent5"/>
          </a:fillRef>
          <a:effectRef idx="0">
            <a:schemeClr val="accent5"/>
          </a:effectRef>
          <a:fontRef idx="minor">
            <a:schemeClr val="tx1"/>
          </a:fontRef>
        </p:style>
      </p:cxnSp>
      <p:graphicFrame>
        <p:nvGraphicFramePr>
          <p:cNvPr id="3" name="Tabelle 6">
            <a:extLst>
              <a:ext uri="{FF2B5EF4-FFF2-40B4-BE49-F238E27FC236}">
                <a16:creationId xmlns:a16="http://schemas.microsoft.com/office/drawing/2014/main" id="{AE588EC6-9C70-CC67-43FC-A3627336A90B}"/>
              </a:ext>
            </a:extLst>
          </p:cNvPr>
          <p:cNvGraphicFramePr>
            <a:graphicFrameLocks noGrp="1"/>
          </p:cNvGraphicFramePr>
          <p:nvPr/>
        </p:nvGraphicFramePr>
        <p:xfrm>
          <a:off x="5951984" y="2306137"/>
          <a:ext cx="5672103" cy="3108960"/>
        </p:xfrm>
        <a:graphic>
          <a:graphicData uri="http://schemas.openxmlformats.org/drawingml/2006/table">
            <a:tbl>
              <a:tblPr bandRow="1">
                <a:tableStyleId>{2D5ABB26-0587-4C30-8999-92F81FD0307C}</a:tableStyleId>
              </a:tblPr>
              <a:tblGrid>
                <a:gridCol w="1180633">
                  <a:extLst>
                    <a:ext uri="{9D8B030D-6E8A-4147-A177-3AD203B41FA5}">
                      <a16:colId xmlns:a16="http://schemas.microsoft.com/office/drawing/2014/main" val="1075476366"/>
                    </a:ext>
                  </a:extLst>
                </a:gridCol>
                <a:gridCol w="4491470">
                  <a:extLst>
                    <a:ext uri="{9D8B030D-6E8A-4147-A177-3AD203B41FA5}">
                      <a16:colId xmlns:a16="http://schemas.microsoft.com/office/drawing/2014/main" val="2007784062"/>
                    </a:ext>
                  </a:extLst>
                </a:gridCol>
              </a:tblGrid>
              <a:tr h="688961">
                <a:tc>
                  <a:txBody>
                    <a:bodyPr/>
                    <a:lstStyle/>
                    <a:p>
                      <a:r>
                        <a:rPr lang="de-DE" sz="1600" b="1" dirty="0"/>
                        <a:t>Einsatz</a:t>
                      </a:r>
                      <a:r>
                        <a:rPr lang="de-DE" sz="800" b="1" dirty="0"/>
                        <a:t>[2]</a:t>
                      </a:r>
                      <a:endParaRPr lang="de-DE" sz="1600" b="1" dirty="0"/>
                    </a:p>
                  </a:txBody>
                  <a:tcPr/>
                </a:tc>
                <a:tc>
                  <a:txBody>
                    <a:bodyPr/>
                    <a:lstStyle/>
                    <a:p>
                      <a:pPr marL="285750" indent="-285750">
                        <a:buFontTx/>
                        <a:buChar char="-"/>
                      </a:pPr>
                      <a:r>
                        <a:rPr lang="de-DE" sz="1600" dirty="0"/>
                        <a:t>Datenstrukturen (</a:t>
                      </a:r>
                      <a:r>
                        <a:rPr lang="de-DE" sz="1600" dirty="0" err="1"/>
                        <a:t>hash</a:t>
                      </a:r>
                      <a:r>
                        <a:rPr lang="de-DE" sz="1600" dirty="0"/>
                        <a:t> </a:t>
                      </a:r>
                      <a:r>
                        <a:rPr lang="de-DE" sz="1600" dirty="0" err="1"/>
                        <a:t>table</a:t>
                      </a:r>
                      <a:r>
                        <a:rPr lang="de-DE" sz="1600" dirty="0"/>
                        <a:t>, </a:t>
                      </a:r>
                      <a:r>
                        <a:rPr lang="de-DE" sz="1600" dirty="0" err="1"/>
                        <a:t>hashmap</a:t>
                      </a:r>
                      <a:r>
                        <a:rPr lang="de-DE" sz="1600" dirty="0"/>
                        <a:t>)</a:t>
                      </a:r>
                    </a:p>
                    <a:p>
                      <a:pPr marL="285750" indent="-285750">
                        <a:buFontTx/>
                        <a:buChar char="-"/>
                      </a:pPr>
                      <a:r>
                        <a:rPr lang="de-DE" sz="1600" dirty="0"/>
                        <a:t>Fehlererkennung</a:t>
                      </a:r>
                    </a:p>
                    <a:p>
                      <a:pPr marL="285750" indent="-285750">
                        <a:buFontTx/>
                        <a:buChar char="-"/>
                      </a:pPr>
                      <a:r>
                        <a:rPr lang="de-DE" sz="1600" dirty="0"/>
                        <a:t>Viele weitere Beispiele</a:t>
                      </a:r>
                    </a:p>
                  </a:txBody>
                  <a:tcPr/>
                </a:tc>
                <a:extLst>
                  <a:ext uri="{0D108BD9-81ED-4DB2-BD59-A6C34878D82A}">
                    <a16:rowId xmlns:a16="http://schemas.microsoft.com/office/drawing/2014/main" val="2784960533"/>
                  </a:ext>
                </a:extLst>
              </a:tr>
              <a:tr h="1126997">
                <a:tc>
                  <a:txBody>
                    <a:bodyPr/>
                    <a:lstStyle/>
                    <a:p>
                      <a:r>
                        <a:rPr lang="de-DE" sz="1600" b="1" dirty="0"/>
                        <a:t>Beispiele</a:t>
                      </a:r>
                      <a:r>
                        <a:rPr lang="de-DE" sz="800" b="1" dirty="0"/>
                        <a:t>[1]</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FNV (</a:t>
                      </a:r>
                      <a:r>
                        <a:rPr lang="de-DE" sz="1600" b="0" u="none" strike="noStrike" baseline="0" dirty="0"/>
                        <a:t>Fowler-Noll-</a:t>
                      </a:r>
                      <a:r>
                        <a:rPr lang="de-DE" sz="1600" b="0" u="none" strike="noStrike" baseline="0" dirty="0" err="1"/>
                        <a:t>Vo</a:t>
                      </a:r>
                      <a:r>
                        <a:rPr lang="de-DE" sz="1600" b="0" u="none" strike="noStrike" baseline="0" dirty="0"/>
                        <a:t>)</a:t>
                      </a:r>
                      <a:r>
                        <a:rPr lang="de-DE" sz="1600" dirty="0"/>
                        <a:t> Hash,</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err="1"/>
                        <a:t>xxHash</a:t>
                      </a:r>
                      <a:r>
                        <a:rPr lang="de-DE" sz="1600" dirty="0"/>
                        <a:t>,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err="1"/>
                        <a:t>SuperFastHash</a:t>
                      </a:r>
                      <a:r>
                        <a:rPr lang="de-DE" sz="1600" dirty="0"/>
                        <a:t>,</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MurmurHash2,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lookup3,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Pearson Hashing,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b="0" u="none" strike="noStrike" baseline="0" dirty="0"/>
                        <a:t>DJBX33A</a:t>
                      </a:r>
                      <a:r>
                        <a:rPr lang="de-DE" sz="1600" dirty="0"/>
                        <a:t>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a:t>
                      </a:r>
                    </a:p>
                    <a:p>
                      <a:endParaRPr lang="de-DE" sz="1600" dirty="0"/>
                    </a:p>
                  </a:txBody>
                  <a:tcPr/>
                </a:tc>
                <a:extLst>
                  <a:ext uri="{0D108BD9-81ED-4DB2-BD59-A6C34878D82A}">
                    <a16:rowId xmlns:a16="http://schemas.microsoft.com/office/drawing/2014/main" val="1951446468"/>
                  </a:ext>
                </a:extLst>
              </a:tr>
            </a:tbl>
          </a:graphicData>
        </a:graphic>
      </p:graphicFrame>
      <p:cxnSp>
        <p:nvCxnSpPr>
          <p:cNvPr id="12" name="Gerader Verbinder 11">
            <a:extLst>
              <a:ext uri="{FF2B5EF4-FFF2-40B4-BE49-F238E27FC236}">
                <a16:creationId xmlns:a16="http://schemas.microsoft.com/office/drawing/2014/main" id="{BD48D30C-8861-7AB5-2B7B-F4701CB2E3FB}"/>
              </a:ext>
            </a:extLst>
          </p:cNvPr>
          <p:cNvCxnSpPr>
            <a:cxnSpLocks/>
          </p:cNvCxnSpPr>
          <p:nvPr/>
        </p:nvCxnSpPr>
        <p:spPr>
          <a:xfrm flipV="1">
            <a:off x="4511824" y="3629875"/>
            <a:ext cx="504056" cy="5134"/>
          </a:xfrm>
          <a:prstGeom prst="line">
            <a:avLst/>
          </a:prstGeom>
          <a:ln w="381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0173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a:extLst>
              <a:ext uri="{FF2B5EF4-FFF2-40B4-BE49-F238E27FC236}">
                <a16:creationId xmlns:a16="http://schemas.microsoft.com/office/drawing/2014/main" id="{1247E748-9989-AF89-706A-3477533820F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950" t="13289" b="27859"/>
          <a:stretch/>
        </p:blipFill>
        <p:spPr>
          <a:xfrm>
            <a:off x="787414" y="2204864"/>
            <a:ext cx="4372482" cy="2921659"/>
          </a:xfrm>
        </p:spPr>
      </p:pic>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65</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6014174"/>
            <a:ext cx="11017224" cy="223138"/>
          </a:xfrm>
          <a:prstGeom prst="rect">
            <a:avLst/>
          </a:prstGeom>
          <a:noFill/>
        </p:spPr>
        <p:txBody>
          <a:bodyPr wrap="square" rtlCol="0">
            <a:spAutoFit/>
          </a:bodyPr>
          <a:lstStyle/>
          <a:p>
            <a:pPr algn="l"/>
            <a:r>
              <a:rPr lang="en-US" sz="850" b="0" i="0" u="none" strike="noStrike" baseline="0" dirty="0"/>
              <a:t>[1] Chi, </a:t>
            </a:r>
            <a:r>
              <a:rPr lang="en-US" sz="850" b="0" i="0" u="none" strike="noStrike" baseline="0" dirty="0" err="1"/>
              <a:t>Lianhua</a:t>
            </a:r>
            <a:r>
              <a:rPr lang="en-US" sz="850" b="0" i="0" u="none" strike="noStrike" baseline="0" dirty="0"/>
              <a:t>; Zhu, </a:t>
            </a:r>
            <a:r>
              <a:rPr lang="en-US" sz="850" b="0" i="0" u="none" strike="noStrike" baseline="0" dirty="0" err="1"/>
              <a:t>Xingquan</a:t>
            </a:r>
            <a:r>
              <a:rPr lang="en-US" sz="850" b="0" i="0" u="none" strike="noStrike" baseline="0" dirty="0"/>
              <a:t> (2018): Hashing Techniques. In ACM </a:t>
            </a:r>
            <a:r>
              <a:rPr lang="en-US" sz="850" b="0" i="0" u="none" strike="noStrike" baseline="0" dirty="0" err="1"/>
              <a:t>Comput</a:t>
            </a:r>
            <a:r>
              <a:rPr lang="en-US" sz="850" b="0" i="0" u="none" strike="noStrike" baseline="0" dirty="0"/>
              <a:t>. </a:t>
            </a:r>
            <a:r>
              <a:rPr lang="en-US" sz="850" b="0" i="0" u="none" strike="noStrike" baseline="0" dirty="0" err="1"/>
              <a:t>Surv</a:t>
            </a:r>
            <a:r>
              <a:rPr lang="en-US" sz="850" b="0" i="0" u="none" strike="noStrike" baseline="0" dirty="0"/>
              <a:t>. 50 (1), pp. 1–36. DOI: 10.1145/3047307.</a:t>
            </a:r>
            <a:endParaRPr lang="de-DE" sz="850" dirty="0"/>
          </a:p>
        </p:txBody>
      </p:sp>
      <p:sp>
        <p:nvSpPr>
          <p:cNvPr id="8" name="Rechteck 7">
            <a:extLst>
              <a:ext uri="{FF2B5EF4-FFF2-40B4-BE49-F238E27FC236}">
                <a16:creationId xmlns:a16="http://schemas.microsoft.com/office/drawing/2014/main" id="{261BE8FE-63B7-32F5-5F69-FC6FCC31059F}"/>
              </a:ext>
            </a:extLst>
          </p:cNvPr>
          <p:cNvSpPr/>
          <p:nvPr/>
        </p:nvSpPr>
        <p:spPr>
          <a:xfrm>
            <a:off x="2063552" y="3629875"/>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0C45EC17-9B7E-7DF0-E698-3107C47ACAAE}"/>
              </a:ext>
            </a:extLst>
          </p:cNvPr>
          <p:cNvSpPr/>
          <p:nvPr/>
        </p:nvSpPr>
        <p:spPr>
          <a:xfrm>
            <a:off x="4079776" y="3635009"/>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6" name="Verbinder: gekrümmt 15">
            <a:extLst>
              <a:ext uri="{FF2B5EF4-FFF2-40B4-BE49-F238E27FC236}">
                <a16:creationId xmlns:a16="http://schemas.microsoft.com/office/drawing/2014/main" id="{D457F44E-3886-4BB9-9427-CD6E7252EF93}"/>
              </a:ext>
            </a:extLst>
          </p:cNvPr>
          <p:cNvCxnSpPr>
            <a:cxnSpLocks/>
            <a:stCxn id="10" idx="2"/>
          </p:cNvCxnSpPr>
          <p:nvPr/>
        </p:nvCxnSpPr>
        <p:spPr>
          <a:xfrm rot="5400000" flipH="1" flipV="1">
            <a:off x="3398032" y="2644582"/>
            <a:ext cx="2057563" cy="2906319"/>
          </a:xfrm>
          <a:prstGeom prst="curvedConnector4">
            <a:avLst>
              <a:gd name="adj1" fmla="val -11110"/>
              <a:gd name="adj2" fmla="val 87612"/>
            </a:avLst>
          </a:prstGeom>
          <a:ln w="19050">
            <a:headEnd type="triangle"/>
            <a:tailEnd type="none"/>
          </a:ln>
        </p:spPr>
        <p:style>
          <a:lnRef idx="1">
            <a:schemeClr val="accent5"/>
          </a:lnRef>
          <a:fillRef idx="0">
            <a:schemeClr val="accent5"/>
          </a:fillRef>
          <a:effectRef idx="0">
            <a:schemeClr val="accent5"/>
          </a:effectRef>
          <a:fontRef idx="minor">
            <a:schemeClr val="tx1"/>
          </a:fontRef>
        </p:style>
      </p:cxnSp>
      <p:pic>
        <p:nvPicPr>
          <p:cNvPr id="12" name="Grafik 11">
            <a:extLst>
              <a:ext uri="{FF2B5EF4-FFF2-40B4-BE49-F238E27FC236}">
                <a16:creationId xmlns:a16="http://schemas.microsoft.com/office/drawing/2014/main" id="{4D62FA92-0227-76AB-089C-981C4D00E0E7}"/>
              </a:ext>
            </a:extLst>
          </p:cNvPr>
          <p:cNvPicPr>
            <a:picLocks noChangeAspect="1"/>
          </p:cNvPicPr>
          <p:nvPr/>
        </p:nvPicPr>
        <p:blipFill>
          <a:blip r:embed="rId3"/>
          <a:stretch>
            <a:fillRect/>
          </a:stretch>
        </p:blipFill>
        <p:spPr>
          <a:xfrm>
            <a:off x="6312029" y="2308566"/>
            <a:ext cx="4856673" cy="1268194"/>
          </a:xfrm>
          <a:prstGeom prst="rect">
            <a:avLst/>
          </a:prstGeom>
        </p:spPr>
      </p:pic>
      <p:graphicFrame>
        <p:nvGraphicFramePr>
          <p:cNvPr id="3" name="Tabelle 2">
            <a:extLst>
              <a:ext uri="{FF2B5EF4-FFF2-40B4-BE49-F238E27FC236}">
                <a16:creationId xmlns:a16="http://schemas.microsoft.com/office/drawing/2014/main" id="{EF5C1904-1267-C658-4B4B-D62009B090B4}"/>
              </a:ext>
            </a:extLst>
          </p:cNvPr>
          <p:cNvGraphicFramePr>
            <a:graphicFrameLocks noGrp="1"/>
          </p:cNvGraphicFramePr>
          <p:nvPr/>
        </p:nvGraphicFramePr>
        <p:xfrm>
          <a:off x="5951984" y="3779525"/>
          <a:ext cx="5698220" cy="1126997"/>
        </p:xfrm>
        <a:graphic>
          <a:graphicData uri="http://schemas.openxmlformats.org/drawingml/2006/table">
            <a:tbl>
              <a:tblPr bandRow="1">
                <a:tableStyleId>{2D5ABB26-0587-4C30-8999-92F81FD0307C}</a:tableStyleId>
              </a:tblPr>
              <a:tblGrid>
                <a:gridCol w="1206750">
                  <a:extLst>
                    <a:ext uri="{9D8B030D-6E8A-4147-A177-3AD203B41FA5}">
                      <a16:colId xmlns:a16="http://schemas.microsoft.com/office/drawing/2014/main" val="1932126981"/>
                    </a:ext>
                  </a:extLst>
                </a:gridCol>
                <a:gridCol w="4491470">
                  <a:extLst>
                    <a:ext uri="{9D8B030D-6E8A-4147-A177-3AD203B41FA5}">
                      <a16:colId xmlns:a16="http://schemas.microsoft.com/office/drawing/2014/main" val="845854950"/>
                    </a:ext>
                  </a:extLst>
                </a:gridCol>
              </a:tblGrid>
              <a:tr h="1126997">
                <a:tc>
                  <a:txBody>
                    <a:bodyPr/>
                    <a:lstStyle/>
                    <a:p>
                      <a:r>
                        <a:rPr lang="de-DE" sz="1600" b="1" dirty="0"/>
                        <a:t>Beispiele</a:t>
                      </a:r>
                      <a:r>
                        <a:rPr lang="de-DE" sz="900" b="1" dirty="0"/>
                        <a:t>[1]</a:t>
                      </a:r>
                    </a:p>
                  </a:txBody>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VMAC, UMAC, HMAC, PMAC,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Poly1305-AES,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MD6, </a:t>
                      </a:r>
                    </a:p>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BLAKE2</a:t>
                      </a:r>
                    </a:p>
                  </a:txBody>
                  <a:tcPr/>
                </a:tc>
                <a:extLst>
                  <a:ext uri="{0D108BD9-81ED-4DB2-BD59-A6C34878D82A}">
                    <a16:rowId xmlns:a16="http://schemas.microsoft.com/office/drawing/2014/main" val="2329595361"/>
                  </a:ext>
                </a:extLst>
              </a:tr>
            </a:tbl>
          </a:graphicData>
        </a:graphic>
      </p:graphicFrame>
      <p:sp>
        <p:nvSpPr>
          <p:cNvPr id="15" name="Titel 1">
            <a:extLst>
              <a:ext uri="{FF2B5EF4-FFF2-40B4-BE49-F238E27FC236}">
                <a16:creationId xmlns:a16="http://schemas.microsoft.com/office/drawing/2014/main" id="{ABED1098-8928-7C65-84E2-751D7BEBB896}"/>
              </a:ext>
            </a:extLst>
          </p:cNvPr>
          <p:cNvSpPr>
            <a:spLocks noGrp="1"/>
          </p:cNvSpPr>
          <p:nvPr>
            <p:ph type="title"/>
          </p:nvPr>
        </p:nvSpPr>
        <p:spPr>
          <a:xfrm>
            <a:off x="1296000" y="1522800"/>
            <a:ext cx="10224000" cy="394032"/>
          </a:xfrm>
        </p:spPr>
        <p:txBody>
          <a:bodyPr/>
          <a:lstStyle/>
          <a:p>
            <a:r>
              <a:rPr lang="de-DE" dirty="0"/>
              <a:t>Taxonomie</a:t>
            </a:r>
            <a:r>
              <a:rPr lang="de-DE" sz="900" dirty="0"/>
              <a:t>[1]</a:t>
            </a:r>
          </a:p>
        </p:txBody>
      </p:sp>
    </p:spTree>
    <p:extLst>
      <p:ext uri="{BB962C8B-B14F-4D97-AF65-F5344CB8AC3E}">
        <p14:creationId xmlns:p14="http://schemas.microsoft.com/office/powerpoint/2010/main" val="2535979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C5607E-78D1-B45E-CC77-1A994AD496E8}"/>
              </a:ext>
            </a:extLst>
          </p:cNvPr>
          <p:cNvSpPr>
            <a:spLocks noGrp="1"/>
          </p:cNvSpPr>
          <p:nvPr>
            <p:ph type="title"/>
          </p:nvPr>
        </p:nvSpPr>
        <p:spPr/>
        <p:txBody>
          <a:bodyPr/>
          <a:lstStyle/>
          <a:p>
            <a:r>
              <a:rPr lang="de-DE" dirty="0"/>
              <a:t>Abgrenzung</a:t>
            </a:r>
          </a:p>
        </p:txBody>
      </p:sp>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66</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5949280"/>
            <a:ext cx="11017224" cy="353943"/>
          </a:xfrm>
          <a:prstGeom prst="rect">
            <a:avLst/>
          </a:prstGeom>
          <a:noFill/>
        </p:spPr>
        <p:txBody>
          <a:bodyPr wrap="square" rtlCol="0">
            <a:spAutoFit/>
          </a:bodyPr>
          <a:lstStyle/>
          <a:p>
            <a:r>
              <a:rPr lang="en-US" sz="850" b="0" i="0" u="none" strike="noStrike" baseline="0" dirty="0"/>
              <a:t>[1] </a:t>
            </a:r>
            <a:r>
              <a:rPr lang="en-US" sz="850" dirty="0"/>
              <a:t>Alfa, Abraham &amp; Alhassan, John &amp; </a:t>
            </a:r>
            <a:r>
              <a:rPr lang="en-US" sz="850" dirty="0" err="1"/>
              <a:t>Olaniyi</a:t>
            </a:r>
            <a:r>
              <a:rPr lang="en-US" sz="850" dirty="0"/>
              <a:t>, </a:t>
            </a:r>
            <a:r>
              <a:rPr lang="en-US" sz="850" dirty="0" err="1"/>
              <a:t>Olayemi</a:t>
            </a:r>
            <a:r>
              <a:rPr lang="en-US" sz="850" dirty="0"/>
              <a:t> &amp; </a:t>
            </a:r>
            <a:r>
              <a:rPr lang="en-US" sz="850" dirty="0" err="1"/>
              <a:t>Olalere</a:t>
            </a:r>
            <a:r>
              <a:rPr lang="en-US" sz="850" dirty="0"/>
              <a:t>, </a:t>
            </a:r>
            <a:r>
              <a:rPr lang="en-US" sz="850" dirty="0" err="1"/>
              <a:t>Morufu</a:t>
            </a:r>
            <a:r>
              <a:rPr lang="en-US" sz="850" dirty="0"/>
              <a:t>. (2021). Blockchain technology in IoT systems: current trends, methodology, problems, applications, and future directions. Journal of Reliable Intelligent Environments. 7. 10.1007/s40860-020-00116-z. </a:t>
            </a:r>
            <a:endParaRPr lang="de-DE" sz="850" dirty="0"/>
          </a:p>
        </p:txBody>
      </p:sp>
      <p:sp>
        <p:nvSpPr>
          <p:cNvPr id="8" name="Rechteck 7">
            <a:extLst>
              <a:ext uri="{FF2B5EF4-FFF2-40B4-BE49-F238E27FC236}">
                <a16:creationId xmlns:a16="http://schemas.microsoft.com/office/drawing/2014/main" id="{261BE8FE-63B7-32F5-5F69-FC6FCC31059F}"/>
              </a:ext>
            </a:extLst>
          </p:cNvPr>
          <p:cNvSpPr/>
          <p:nvPr/>
        </p:nvSpPr>
        <p:spPr>
          <a:xfrm>
            <a:off x="2063552" y="3629875"/>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0C45EC17-9B7E-7DF0-E698-3107C47ACAAE}"/>
              </a:ext>
            </a:extLst>
          </p:cNvPr>
          <p:cNvSpPr/>
          <p:nvPr/>
        </p:nvSpPr>
        <p:spPr>
          <a:xfrm>
            <a:off x="4079776" y="3635009"/>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16" name="Grafik 15">
            <a:extLst>
              <a:ext uri="{FF2B5EF4-FFF2-40B4-BE49-F238E27FC236}">
                <a16:creationId xmlns:a16="http://schemas.microsoft.com/office/drawing/2014/main" id="{9ACB21E5-2F8A-01E3-921E-1AEB50646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23" y="1794208"/>
            <a:ext cx="6927354" cy="4083064"/>
          </a:xfrm>
          <a:prstGeom prst="rect">
            <a:avLst/>
          </a:prstGeom>
        </p:spPr>
      </p:pic>
      <p:sp>
        <p:nvSpPr>
          <p:cNvPr id="7" name="Pfeil: gestreift nach rechts 6">
            <a:extLst>
              <a:ext uri="{FF2B5EF4-FFF2-40B4-BE49-F238E27FC236}">
                <a16:creationId xmlns:a16="http://schemas.microsoft.com/office/drawing/2014/main" id="{B4D10B66-114D-C73E-EB6A-E1CB3E8618FD}"/>
              </a:ext>
            </a:extLst>
          </p:cNvPr>
          <p:cNvSpPr/>
          <p:nvPr/>
        </p:nvSpPr>
        <p:spPr>
          <a:xfrm rot="7161422">
            <a:off x="9163632" y="2412047"/>
            <a:ext cx="792088" cy="288032"/>
          </a:xfrm>
          <a:prstGeom prst="striped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7564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C5607E-78D1-B45E-CC77-1A994AD496E8}"/>
              </a:ext>
            </a:extLst>
          </p:cNvPr>
          <p:cNvSpPr>
            <a:spLocks noGrp="1"/>
          </p:cNvSpPr>
          <p:nvPr>
            <p:ph type="title"/>
          </p:nvPr>
        </p:nvSpPr>
        <p:spPr/>
        <p:txBody>
          <a:bodyPr/>
          <a:lstStyle/>
          <a:p>
            <a:r>
              <a:rPr lang="de-DE" dirty="0"/>
              <a:t>Abgrenzung</a:t>
            </a:r>
          </a:p>
        </p:txBody>
      </p:sp>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67</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5301208"/>
            <a:ext cx="11017224" cy="1138773"/>
          </a:xfrm>
          <a:prstGeom prst="rect">
            <a:avLst/>
          </a:prstGeom>
          <a:noFill/>
        </p:spPr>
        <p:txBody>
          <a:bodyPr wrap="square" rtlCol="0">
            <a:spAutoFit/>
          </a:bodyPr>
          <a:lstStyle/>
          <a:p>
            <a:pPr marR="0" algn="l" rtl="0"/>
            <a:r>
              <a:rPr lang="en-US" sz="850" b="0" i="0" u="sng" strike="noStrike" baseline="0" dirty="0" err="1"/>
              <a:t>Mehr</a:t>
            </a:r>
            <a:r>
              <a:rPr lang="en-US" sz="850" b="0" i="0" u="sng" strike="noStrike" baseline="0" dirty="0"/>
              <a:t> </a:t>
            </a:r>
            <a:r>
              <a:rPr lang="en-US" sz="850" b="0" i="0" u="sng" strike="noStrike" baseline="0" dirty="0" err="1"/>
              <a:t>Infos</a:t>
            </a:r>
            <a:r>
              <a:rPr lang="en-US" sz="850" b="0" i="0" u="sng" strike="noStrike" baseline="0" dirty="0"/>
              <a:t> </a:t>
            </a:r>
            <a:r>
              <a:rPr lang="en-US" sz="850" b="0" i="0" u="sng" strike="noStrike" baseline="0" dirty="0" err="1"/>
              <a:t>zu</a:t>
            </a:r>
            <a:r>
              <a:rPr lang="en-US" sz="850" b="0" i="0" u="sng" strike="noStrike" baseline="0" dirty="0"/>
              <a:t> PAKEs:</a:t>
            </a:r>
          </a:p>
          <a:p>
            <a:pPr marR="0" algn="l" rtl="0"/>
            <a:r>
              <a:rPr lang="en-US" sz="850" b="0" i="0" u="none" strike="noStrike" baseline="0" dirty="0"/>
              <a:t>[1]</a:t>
            </a:r>
            <a:r>
              <a:rPr lang="de-DE" sz="850" b="0" i="0" u="none" strike="noStrike" baseline="0" dirty="0"/>
              <a:t> Boyko, Victor; </a:t>
            </a:r>
            <a:r>
              <a:rPr lang="de-DE" sz="850" b="0" i="0" u="none" strike="noStrike" baseline="0" dirty="0" err="1"/>
              <a:t>MacKenzie</a:t>
            </a:r>
            <a:r>
              <a:rPr lang="de-DE" sz="850" b="0" i="0" u="none" strike="noStrike" baseline="0" dirty="0"/>
              <a:t>, Philip; Patel, </a:t>
            </a:r>
            <a:r>
              <a:rPr lang="de-DE" sz="850" b="0" i="0" u="none" strike="noStrike" baseline="0" dirty="0" err="1"/>
              <a:t>Sarvar</a:t>
            </a:r>
            <a:r>
              <a:rPr lang="de-DE" sz="850" b="0" i="0" u="none" strike="noStrike" baseline="0" dirty="0"/>
              <a:t> (2000): </a:t>
            </a:r>
            <a:r>
              <a:rPr lang="de-DE" sz="850" b="0" i="0" u="none" strike="noStrike" baseline="0" dirty="0" err="1"/>
              <a:t>Provably</a:t>
            </a:r>
            <a:r>
              <a:rPr lang="de-DE" sz="850" b="0" i="0" u="none" strike="noStrike" baseline="0" dirty="0"/>
              <a:t> Secure Password-</a:t>
            </a:r>
            <a:r>
              <a:rPr lang="de-DE" sz="850" b="0" i="0" u="none" strike="noStrike" baseline="0" dirty="0" err="1"/>
              <a:t>Authenticated</a:t>
            </a:r>
            <a:r>
              <a:rPr lang="de-DE" sz="850" b="0" i="0" u="none" strike="noStrike" baseline="0" dirty="0"/>
              <a:t> Key Exchange </a:t>
            </a:r>
            <a:r>
              <a:rPr lang="de-DE" sz="850" b="0" i="0" u="none" strike="noStrike" baseline="0" dirty="0" err="1"/>
              <a:t>Using</a:t>
            </a:r>
            <a:r>
              <a:rPr lang="de-DE" sz="850" b="0" i="0" u="none" strike="noStrike" baseline="0" dirty="0"/>
              <a:t> Diffie-Hellman. In Gerhard Goos, Juris </a:t>
            </a:r>
            <a:r>
              <a:rPr lang="de-DE" sz="850" b="0" i="0" u="none" strike="noStrike" baseline="0" dirty="0" err="1"/>
              <a:t>Hartmanis</a:t>
            </a:r>
            <a:r>
              <a:rPr lang="de-DE" sz="850" b="0" i="0" u="none" strike="noStrike" baseline="0" dirty="0"/>
              <a:t>, Jan van Leeuwen, Bart </a:t>
            </a:r>
            <a:r>
              <a:rPr lang="de-DE" sz="850" b="0" i="0" u="none" strike="noStrike" baseline="0" dirty="0" err="1"/>
              <a:t>Preneel</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EUROCRYPT 2000, vol. 1807. Berlin, Heidelberg: Springer Berlin Heidelberg (</a:t>
            </a:r>
            <a:r>
              <a:rPr lang="de-DE" sz="850" b="0" i="0" u="none" strike="noStrike" baseline="0" dirty="0" err="1"/>
              <a:t>Lecture</a:t>
            </a:r>
            <a:r>
              <a:rPr lang="de-DE" sz="850" b="0" i="0" u="none" strike="noStrike" baseline="0" dirty="0"/>
              <a:t> Notes in Computer Science), pp. 156–171.</a:t>
            </a:r>
          </a:p>
          <a:p>
            <a:pPr marR="0" algn="l" rtl="0"/>
            <a:r>
              <a:rPr lang="de-DE" sz="850" b="0" i="0" u="none" strike="noStrike" baseline="0" dirty="0"/>
              <a:t>[2] Katz, Jonathan; Ostrovsky, Rafail; Yung, </a:t>
            </a:r>
            <a:r>
              <a:rPr lang="de-DE" sz="850" b="0" i="0" u="none" strike="noStrike" baseline="0" dirty="0" err="1"/>
              <a:t>Moti</a:t>
            </a:r>
            <a:r>
              <a:rPr lang="de-DE" sz="850" b="0" i="0" u="none" strike="noStrike" baseline="0" dirty="0"/>
              <a:t> (2001): </a:t>
            </a:r>
            <a:r>
              <a:rPr lang="de-DE" sz="850" b="0" i="0" u="none" strike="noStrike" baseline="0" dirty="0" err="1"/>
              <a:t>Efficient</a:t>
            </a:r>
            <a:r>
              <a:rPr lang="de-DE" sz="850" b="0" i="0" u="none" strike="noStrike" baseline="0" dirty="0"/>
              <a:t> Password-</a:t>
            </a:r>
            <a:r>
              <a:rPr lang="de-DE" sz="850" b="0" i="0" u="none" strike="noStrike" baseline="0" dirty="0" err="1"/>
              <a:t>Authenticated</a:t>
            </a:r>
            <a:r>
              <a:rPr lang="de-DE" sz="850" b="0" i="0" u="none" strike="noStrike" baseline="0" dirty="0"/>
              <a:t> Key Exchange </a:t>
            </a:r>
            <a:r>
              <a:rPr lang="de-DE" sz="850" b="0" i="0" u="none" strike="noStrike" baseline="0" dirty="0" err="1"/>
              <a:t>Using</a:t>
            </a:r>
            <a:r>
              <a:rPr lang="de-DE" sz="850" b="0" i="0" u="none" strike="noStrike" baseline="0" dirty="0"/>
              <a:t> Human-Memorable Passwords. In Gerhard Goos, Juris </a:t>
            </a:r>
            <a:r>
              <a:rPr lang="de-DE" sz="850" b="0" i="0" u="none" strike="noStrike" baseline="0" dirty="0" err="1"/>
              <a:t>Hartmanis</a:t>
            </a:r>
            <a:r>
              <a:rPr lang="de-DE" sz="850" b="0" i="0" u="none" strike="noStrike" baseline="0" dirty="0"/>
              <a:t>, Jan van Leeuwen, Birgit Pfitzmann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EUROCRYPT 2001, vol. 2045. Berlin, Heidelberg: Springer Berlin Heidelberg (</a:t>
            </a:r>
            <a:r>
              <a:rPr lang="de-DE" sz="850" b="0" i="0" u="none" strike="noStrike" baseline="0" dirty="0" err="1"/>
              <a:t>Lecture</a:t>
            </a:r>
            <a:r>
              <a:rPr lang="de-DE" sz="850" b="0" i="0" u="none" strike="noStrike" baseline="0" dirty="0"/>
              <a:t> Notes in Computer Science), pp. 475–494.</a:t>
            </a:r>
          </a:p>
          <a:p>
            <a:pPr marR="0" algn="l" rtl="0"/>
            <a:r>
              <a:rPr lang="de-DE" sz="850" b="0" i="0" u="none" strike="noStrike" baseline="0" dirty="0"/>
              <a:t>[3] </a:t>
            </a:r>
            <a:r>
              <a:rPr lang="de-DE" sz="850" b="0" i="0" u="none" strike="noStrike" baseline="0" dirty="0" err="1"/>
              <a:t>MacKenzie</a:t>
            </a:r>
            <a:r>
              <a:rPr lang="de-DE" sz="850" b="0" i="0" u="none" strike="noStrike" baseline="0" dirty="0"/>
              <a:t>, Philip (2001): More </a:t>
            </a:r>
            <a:r>
              <a:rPr lang="de-DE" sz="850" b="0" i="0" u="none" strike="noStrike" baseline="0" dirty="0" err="1"/>
              <a:t>Efficient</a:t>
            </a:r>
            <a:r>
              <a:rPr lang="de-DE" sz="850" b="0" i="0" u="none" strike="noStrike" baseline="0" dirty="0"/>
              <a:t> Password-</a:t>
            </a:r>
            <a:r>
              <a:rPr lang="de-DE" sz="850" b="0" i="0" u="none" strike="noStrike" baseline="0" dirty="0" err="1"/>
              <a:t>Authenticated</a:t>
            </a:r>
            <a:r>
              <a:rPr lang="de-DE" sz="850" b="0" i="0" u="none" strike="noStrike" baseline="0" dirty="0"/>
              <a:t> Key Exchange. In Gerhard Goos, Juris </a:t>
            </a:r>
            <a:r>
              <a:rPr lang="de-DE" sz="850" b="0" i="0" u="none" strike="noStrike" baseline="0" dirty="0" err="1"/>
              <a:t>Hartmanis</a:t>
            </a:r>
            <a:r>
              <a:rPr lang="de-DE" sz="850" b="0" i="0" u="none" strike="noStrike" baseline="0" dirty="0"/>
              <a:t>, Jan van Leeuwen, David </a:t>
            </a:r>
            <a:r>
              <a:rPr lang="de-DE" sz="850" b="0" i="0" u="none" strike="noStrike" baseline="0" dirty="0" err="1"/>
              <a:t>Naccache</a:t>
            </a:r>
            <a:r>
              <a:rPr lang="de-DE" sz="850" b="0" i="0" u="none" strike="noStrike" baseline="0" dirty="0"/>
              <a:t> (Eds.): Topics in </a:t>
            </a:r>
            <a:r>
              <a:rPr lang="de-DE" sz="850" b="0" i="0" u="none" strike="noStrike" baseline="0" dirty="0" err="1"/>
              <a:t>Cryptology</a:t>
            </a:r>
            <a:r>
              <a:rPr lang="de-DE" sz="850" b="0" i="0" u="none" strike="noStrike" baseline="0" dirty="0"/>
              <a:t> — CT-RSA 2001, vol. 2020. Berlin, Heidelberg: Springer Berlin Heidelberg (</a:t>
            </a:r>
            <a:r>
              <a:rPr lang="de-DE" sz="850" b="0" i="0" u="none" strike="noStrike" baseline="0" dirty="0" err="1"/>
              <a:t>Lecture</a:t>
            </a:r>
            <a:r>
              <a:rPr lang="de-DE" sz="850" b="0" i="0" u="none" strike="noStrike" baseline="0" dirty="0"/>
              <a:t> Notes in Computer Science), pp. 361–377.</a:t>
            </a:r>
          </a:p>
          <a:p>
            <a:endParaRPr lang="de-DE" sz="850" dirty="0"/>
          </a:p>
        </p:txBody>
      </p:sp>
      <p:sp>
        <p:nvSpPr>
          <p:cNvPr id="8" name="Rechteck 7">
            <a:extLst>
              <a:ext uri="{FF2B5EF4-FFF2-40B4-BE49-F238E27FC236}">
                <a16:creationId xmlns:a16="http://schemas.microsoft.com/office/drawing/2014/main" id="{261BE8FE-63B7-32F5-5F69-FC6FCC31059F}"/>
              </a:ext>
            </a:extLst>
          </p:cNvPr>
          <p:cNvSpPr/>
          <p:nvPr/>
        </p:nvSpPr>
        <p:spPr>
          <a:xfrm>
            <a:off x="2063552" y="3629875"/>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0C45EC17-9B7E-7DF0-E698-3107C47ACAAE}"/>
              </a:ext>
            </a:extLst>
          </p:cNvPr>
          <p:cNvSpPr/>
          <p:nvPr/>
        </p:nvSpPr>
        <p:spPr>
          <a:xfrm>
            <a:off x="4079776" y="3635009"/>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graphicFrame>
        <p:nvGraphicFramePr>
          <p:cNvPr id="3" name="Tabelle 9">
            <a:extLst>
              <a:ext uri="{FF2B5EF4-FFF2-40B4-BE49-F238E27FC236}">
                <a16:creationId xmlns:a16="http://schemas.microsoft.com/office/drawing/2014/main" id="{629D45B0-43DA-F62A-1C59-7B1FA210E6FA}"/>
              </a:ext>
            </a:extLst>
          </p:cNvPr>
          <p:cNvGraphicFramePr>
            <a:graphicFrameLocks noGrp="1"/>
          </p:cNvGraphicFramePr>
          <p:nvPr/>
        </p:nvGraphicFramePr>
        <p:xfrm>
          <a:off x="2344000" y="1916832"/>
          <a:ext cx="8128000" cy="3457841"/>
        </p:xfrm>
        <a:graphic>
          <a:graphicData uri="http://schemas.openxmlformats.org/drawingml/2006/table">
            <a:tbl>
              <a:tblPr bandRow="1">
                <a:tableStyleId>{2D5ABB26-0587-4C30-8999-92F81FD0307C}</a:tableStyleId>
              </a:tblPr>
              <a:tblGrid>
                <a:gridCol w="6144683">
                  <a:extLst>
                    <a:ext uri="{9D8B030D-6E8A-4147-A177-3AD203B41FA5}">
                      <a16:colId xmlns:a16="http://schemas.microsoft.com/office/drawing/2014/main" val="3309839355"/>
                    </a:ext>
                  </a:extLst>
                </a:gridCol>
                <a:gridCol w="1983317">
                  <a:extLst>
                    <a:ext uri="{9D8B030D-6E8A-4147-A177-3AD203B41FA5}">
                      <a16:colId xmlns:a16="http://schemas.microsoft.com/office/drawing/2014/main" val="4045461865"/>
                    </a:ext>
                  </a:extLst>
                </a:gridCol>
              </a:tblGrid>
              <a:tr h="370840">
                <a:tc>
                  <a:txBody>
                    <a:bodyPr/>
                    <a:lstStyle/>
                    <a:p>
                      <a:r>
                        <a:rPr lang="de-DE" sz="1600" dirty="0"/>
                        <a:t>Password-</a:t>
                      </a:r>
                      <a:r>
                        <a:rPr lang="de-DE" sz="1600" dirty="0" err="1"/>
                        <a:t>Hashing</a:t>
                      </a:r>
                      <a:r>
                        <a:rPr lang="de-DE" sz="1600" dirty="0"/>
                        <a:t> </a:t>
                      </a:r>
                      <a:r>
                        <a:rPr lang="de-DE" sz="1600" dirty="0" err="1"/>
                        <a:t>Functions</a:t>
                      </a:r>
                      <a:r>
                        <a:rPr lang="de-DE" sz="1600" dirty="0"/>
                        <a:t> </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de-DE" sz="1600" dirty="0" err="1"/>
                        <a:t>Bcrypt</a:t>
                      </a:r>
                      <a:endParaRPr lang="de-DE" sz="1600" dirty="0"/>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6409924"/>
                  </a:ext>
                </a:extLst>
              </a:tr>
              <a:tr h="370840">
                <a:tc>
                  <a:txBody>
                    <a:bodyPr/>
                    <a:lstStyle/>
                    <a:p>
                      <a:r>
                        <a:rPr lang="de-DE" sz="1600" dirty="0"/>
                        <a:t>Password-</a:t>
                      </a:r>
                      <a:r>
                        <a:rPr lang="de-DE" sz="1600" dirty="0" err="1"/>
                        <a:t>Based</a:t>
                      </a:r>
                      <a:r>
                        <a:rPr lang="de-DE" sz="1600" dirty="0"/>
                        <a:t> Key Derivation </a:t>
                      </a:r>
                      <a:r>
                        <a:rPr lang="de-DE" sz="1600" dirty="0" err="1"/>
                        <a:t>Functions</a:t>
                      </a:r>
                      <a:r>
                        <a:rPr lang="de-DE" sz="1600" dirty="0"/>
                        <a:t>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err="1"/>
                        <a:t>Scrypt</a:t>
                      </a:r>
                      <a:endParaRPr lang="de-DE" sz="1600" dirty="0"/>
                    </a:p>
                    <a:p>
                      <a:r>
                        <a:rPr lang="de-DE" sz="1600" dirty="0"/>
                        <a:t>Argon2</a:t>
                      </a:r>
                    </a:p>
                    <a:p>
                      <a:r>
                        <a:rPr lang="de-DE" sz="1600" dirty="0"/>
                        <a:t>PBKDF2</a:t>
                      </a:r>
                    </a:p>
                    <a:p>
                      <a:r>
                        <a:rPr lang="de-DE" sz="1600" dirty="0"/>
                        <a:t>bscrypt</a:t>
                      </a:r>
                    </a:p>
                    <a:p>
                      <a:r>
                        <a:rPr lang="de-DE" sz="1600" dirty="0"/>
                        <a:t>Balloon Hashing</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44807"/>
                  </a:ext>
                </a:extLst>
              </a:tr>
              <a:tr h="374281">
                <a:tc>
                  <a:txBody>
                    <a:bodyPr/>
                    <a:lstStyle/>
                    <a:p>
                      <a:r>
                        <a:rPr lang="en-US" sz="1600" dirty="0"/>
                        <a:t>Balanced Password Authenticated Key Exchanges </a:t>
                      </a:r>
                      <a:endParaRPr lang="de-DE" sz="16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err="1"/>
                        <a:t>CPace</a:t>
                      </a:r>
                      <a:endParaRPr lang="de-DE" sz="1600" dirty="0"/>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378898"/>
                  </a:ext>
                </a:extLst>
              </a:tr>
              <a:tr h="370840">
                <a:tc>
                  <a:txBody>
                    <a:bodyPr/>
                    <a:lstStyle/>
                    <a:p>
                      <a:r>
                        <a:rPr lang="en-US" sz="1600" dirty="0"/>
                        <a:t>Augmented Password Authenticated Key Exchanges </a:t>
                      </a:r>
                      <a:endParaRPr lang="de-DE" sz="16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SRP</a:t>
                      </a:r>
                    </a:p>
                    <a:p>
                      <a:r>
                        <a:rPr lang="de-DE" sz="1600" dirty="0" err="1"/>
                        <a:t>AuCPace</a:t>
                      </a:r>
                      <a:endParaRPr lang="de-DE" sz="1600" dirty="0"/>
                    </a:p>
                    <a:p>
                      <a:r>
                        <a:rPr lang="de-DE" sz="1600" dirty="0"/>
                        <a:t>BS-SPEKE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292958"/>
                  </a:ext>
                </a:extLst>
              </a:tr>
              <a:tr h="370840">
                <a:tc>
                  <a:txBody>
                    <a:bodyPr/>
                    <a:lstStyle/>
                    <a:p>
                      <a:r>
                        <a:rPr lang="en-US" sz="1600" dirty="0"/>
                        <a:t>Doubly-Augmented Password Authenticated Key Exchanges </a:t>
                      </a:r>
                      <a:endParaRPr lang="de-DE" sz="1600"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de-DE" sz="1600" dirty="0"/>
                        <a:t>OPAQUE</a:t>
                      </a:r>
                    </a:p>
                    <a:p>
                      <a:r>
                        <a:rPr lang="de-DE" sz="1600" dirty="0"/>
                        <a:t>Double BS-SPEKE</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0345139"/>
                  </a:ext>
                </a:extLst>
              </a:tr>
            </a:tbl>
          </a:graphicData>
        </a:graphic>
      </p:graphicFrame>
    </p:spTree>
    <p:extLst>
      <p:ext uri="{BB962C8B-B14F-4D97-AF65-F5344CB8AC3E}">
        <p14:creationId xmlns:p14="http://schemas.microsoft.com/office/powerpoint/2010/main" val="272228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CD8E2-A11C-15AC-B227-68A31A15F898}"/>
              </a:ext>
            </a:extLst>
          </p:cNvPr>
          <p:cNvSpPr>
            <a:spLocks noGrp="1"/>
          </p:cNvSpPr>
          <p:nvPr>
            <p:ph type="title"/>
          </p:nvPr>
        </p:nvSpPr>
        <p:spPr/>
        <p:txBody>
          <a:bodyPr/>
          <a:lstStyle/>
          <a:p>
            <a:r>
              <a:rPr lang="de-DE" dirty="0"/>
              <a:t>Warum Hashing?</a:t>
            </a:r>
          </a:p>
        </p:txBody>
      </p:sp>
      <p:sp>
        <p:nvSpPr>
          <p:cNvPr id="3" name="Inhaltsplatzhalter 2">
            <a:extLst>
              <a:ext uri="{FF2B5EF4-FFF2-40B4-BE49-F238E27FC236}">
                <a16:creationId xmlns:a16="http://schemas.microsoft.com/office/drawing/2014/main" id="{0609E312-90D0-B69E-C48D-392DD2C1773D}"/>
              </a:ext>
            </a:extLst>
          </p:cNvPr>
          <p:cNvSpPr>
            <a:spLocks noGrp="1"/>
          </p:cNvSpPr>
          <p:nvPr>
            <p:ph idx="1"/>
          </p:nvPr>
        </p:nvSpPr>
        <p:spPr/>
        <p:txBody>
          <a:bodyPr/>
          <a:lstStyle/>
          <a:p>
            <a:r>
              <a:rPr lang="de-DE" dirty="0"/>
              <a:t>Pressemitteilung vom 22. November 2018 [1]: </a:t>
            </a:r>
            <a:r>
              <a:rPr lang="de-DE" dirty="0">
                <a:effectLst/>
              </a:rPr>
              <a:t>„</a:t>
            </a:r>
            <a:r>
              <a:rPr lang="de-DE" dirty="0" err="1">
                <a:effectLst/>
              </a:rPr>
              <a:t>LfDI</a:t>
            </a:r>
            <a:r>
              <a:rPr lang="de-DE" dirty="0">
                <a:effectLst/>
              </a:rPr>
              <a:t> [Landesbeauftragter für den Datenschutz und die Informationsfreiheit] Baden-Württemberg verhängt sein erstes Bußgeld in Deutschland nach der DS-GVO</a:t>
            </a:r>
            <a:br>
              <a:rPr lang="de-DE" dirty="0">
                <a:effectLst/>
              </a:rPr>
            </a:br>
            <a:r>
              <a:rPr lang="de-DE" dirty="0">
                <a:effectLst/>
              </a:rPr>
              <a:t>-Kooperation mit Aufsicht macht es glimpflich-“</a:t>
            </a:r>
          </a:p>
          <a:p>
            <a:endParaRPr lang="de-DE" dirty="0"/>
          </a:p>
          <a:p>
            <a:endParaRPr lang="de-DE" dirty="0"/>
          </a:p>
          <a:p>
            <a:endParaRPr lang="de-DE" dirty="0"/>
          </a:p>
          <a:p>
            <a:endParaRPr lang="de-DE" dirty="0"/>
          </a:p>
          <a:p>
            <a:r>
              <a:rPr lang="de-DE" dirty="0"/>
              <a:t>→ Bußgeld: 20.000€  (ca. 2% des letzten Jahresumsatzes)</a:t>
            </a:r>
          </a:p>
        </p:txBody>
      </p:sp>
      <p:sp>
        <p:nvSpPr>
          <p:cNvPr id="4" name="Datumsplatzhalter 3">
            <a:extLst>
              <a:ext uri="{FF2B5EF4-FFF2-40B4-BE49-F238E27FC236}">
                <a16:creationId xmlns:a16="http://schemas.microsoft.com/office/drawing/2014/main" id="{069118DE-68B9-3E0B-D2EB-A9FED023E87A}"/>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B7EF2198-43F9-61F0-5B06-2EC01429E692}"/>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DBBF71B-DDEC-3B75-41E1-5F55D5788BC6}"/>
              </a:ext>
            </a:extLst>
          </p:cNvPr>
          <p:cNvSpPr>
            <a:spLocks noGrp="1"/>
          </p:cNvSpPr>
          <p:nvPr>
            <p:ph type="sldNum" sz="quarter" idx="12"/>
          </p:nvPr>
        </p:nvSpPr>
        <p:spPr/>
        <p:txBody>
          <a:bodyPr/>
          <a:lstStyle/>
          <a:p>
            <a:fld id="{242EEE4B-4F13-4B3B-896D-98344C2D1A3F}" type="slidenum">
              <a:rPr lang="de-DE" smtClean="0"/>
              <a:t>68</a:t>
            </a:fld>
            <a:endParaRPr lang="de-DE" dirty="0"/>
          </a:p>
        </p:txBody>
      </p:sp>
      <p:pic>
        <p:nvPicPr>
          <p:cNvPr id="9" name="Grafik 8">
            <a:extLst>
              <a:ext uri="{FF2B5EF4-FFF2-40B4-BE49-F238E27FC236}">
                <a16:creationId xmlns:a16="http://schemas.microsoft.com/office/drawing/2014/main" id="{48C88622-C52E-8078-5F22-176CE8EE0124}"/>
              </a:ext>
            </a:extLst>
          </p:cNvPr>
          <p:cNvPicPr>
            <a:picLocks noChangeAspect="1"/>
          </p:cNvPicPr>
          <p:nvPr/>
        </p:nvPicPr>
        <p:blipFill>
          <a:blip r:embed="rId3"/>
          <a:stretch>
            <a:fillRect/>
          </a:stretch>
        </p:blipFill>
        <p:spPr>
          <a:xfrm>
            <a:off x="2495600" y="3356992"/>
            <a:ext cx="7468642" cy="847843"/>
          </a:xfrm>
          <a:prstGeom prst="rect">
            <a:avLst/>
          </a:prstGeom>
        </p:spPr>
      </p:pic>
      <p:sp>
        <p:nvSpPr>
          <p:cNvPr id="10" name="Textfeld 9">
            <a:extLst>
              <a:ext uri="{FF2B5EF4-FFF2-40B4-BE49-F238E27FC236}">
                <a16:creationId xmlns:a16="http://schemas.microsoft.com/office/drawing/2014/main" id="{B8318B48-9AD0-6E5D-36E6-C1879BE006CF}"/>
              </a:ext>
            </a:extLst>
          </p:cNvPr>
          <p:cNvSpPr txBox="1"/>
          <p:nvPr/>
        </p:nvSpPr>
        <p:spPr>
          <a:xfrm>
            <a:off x="623392" y="5949280"/>
            <a:ext cx="11017224" cy="356764"/>
          </a:xfrm>
          <a:prstGeom prst="rect">
            <a:avLst/>
          </a:prstGeom>
          <a:noFill/>
        </p:spPr>
        <p:txBody>
          <a:bodyPr wrap="square" rtlCol="0">
            <a:spAutoFit/>
          </a:bodyPr>
          <a:lstStyle/>
          <a:p>
            <a:r>
              <a:rPr lang="de-DE" sz="850" dirty="0"/>
              <a:t>[1] </a:t>
            </a:r>
            <a:r>
              <a:rPr lang="de-DE" sz="850" dirty="0">
                <a:hlinkClick r:id="rId4"/>
              </a:rPr>
              <a:t>https://www.baden-wuerttemberg.datenschutz.de/wp-content/uploads/2018/11/LfDI-Baden-W%C3%BCrttemberg-verh%C3%A4ngt-sein-erstes-Bu%C3%9Fgeld-in-Deutschland-nach-der-DS-GVO.pdf</a:t>
            </a:r>
            <a:r>
              <a:rPr lang="de-DE" sz="850" dirty="0"/>
              <a:t> [Abgerufen: 08.01.2023]</a:t>
            </a:r>
          </a:p>
          <a:p>
            <a:r>
              <a:rPr lang="de-DE" sz="850" dirty="0"/>
              <a:t>Mehr Informationen: Bußgeldbescheid nach DS-GVO: </a:t>
            </a:r>
            <a:r>
              <a:rPr lang="de-DE" sz="850" dirty="0">
                <a:hlinkClick r:id="rId5"/>
              </a:rPr>
              <a:t>https://gdprhub.eu/images/5/5f/LfDI_BW_-_O_1018-115.pdf</a:t>
            </a:r>
            <a:r>
              <a:rPr lang="de-DE" sz="850" dirty="0"/>
              <a:t> [Abgerufen: 08.01.2023]</a:t>
            </a:r>
          </a:p>
        </p:txBody>
      </p:sp>
    </p:spTree>
    <p:extLst>
      <p:ext uri="{BB962C8B-B14F-4D97-AF65-F5344CB8AC3E}">
        <p14:creationId xmlns:p14="http://schemas.microsoft.com/office/powerpoint/2010/main" val="36070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FA2F4-B580-882B-2439-F00037D5692B}"/>
              </a:ext>
            </a:extLst>
          </p:cNvPr>
          <p:cNvSpPr>
            <a:spLocks noGrp="1"/>
          </p:cNvSpPr>
          <p:nvPr>
            <p:ph type="title"/>
          </p:nvPr>
        </p:nvSpPr>
        <p:spPr/>
        <p:txBody>
          <a:bodyPr/>
          <a:lstStyle/>
          <a:p>
            <a:r>
              <a:rPr lang="de-DE" dirty="0"/>
              <a:t>Bekannte (Standard-) Hashfunktionen</a:t>
            </a:r>
          </a:p>
        </p:txBody>
      </p:sp>
      <p:sp>
        <p:nvSpPr>
          <p:cNvPr id="4" name="Datumsplatzhalter 3">
            <a:extLst>
              <a:ext uri="{FF2B5EF4-FFF2-40B4-BE49-F238E27FC236}">
                <a16:creationId xmlns:a16="http://schemas.microsoft.com/office/drawing/2014/main" id="{63906462-D961-756C-41AD-31D318EDC02E}"/>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84ACAC9A-AB2E-F303-99D9-D73142D21DF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ACC3F1F2-50D7-498E-6D9B-0F95A32D5ABF}"/>
              </a:ext>
            </a:extLst>
          </p:cNvPr>
          <p:cNvSpPr>
            <a:spLocks noGrp="1"/>
          </p:cNvSpPr>
          <p:nvPr>
            <p:ph type="sldNum" sz="quarter" idx="12"/>
          </p:nvPr>
        </p:nvSpPr>
        <p:spPr/>
        <p:txBody>
          <a:bodyPr/>
          <a:lstStyle/>
          <a:p>
            <a:fld id="{242EEE4B-4F13-4B3B-896D-98344C2D1A3F}" type="slidenum">
              <a:rPr lang="de-DE" smtClean="0"/>
              <a:t>69</a:t>
            </a:fld>
            <a:endParaRPr lang="de-DE" dirty="0"/>
          </a:p>
        </p:txBody>
      </p:sp>
      <mc:AlternateContent xmlns:mc="http://schemas.openxmlformats.org/markup-compatibility/2006" xmlns:a14="http://schemas.microsoft.com/office/drawing/2010/main">
        <mc:Choice Requires="a14">
          <p:graphicFrame>
            <p:nvGraphicFramePr>
              <p:cNvPr id="7" name="Tabelle 7">
                <a:extLst>
                  <a:ext uri="{FF2B5EF4-FFF2-40B4-BE49-F238E27FC236}">
                    <a16:creationId xmlns:a16="http://schemas.microsoft.com/office/drawing/2014/main" id="{2E9ADCCC-E6F3-0111-E3C1-779DC8CB6F86}"/>
                  </a:ext>
                </a:extLst>
              </p:cNvPr>
              <p:cNvGraphicFramePr>
                <a:graphicFrameLocks noGrp="1"/>
              </p:cNvGraphicFramePr>
              <p:nvPr/>
            </p:nvGraphicFramePr>
            <p:xfrm>
              <a:off x="2850047" y="1988840"/>
              <a:ext cx="6491905" cy="3093810"/>
            </p:xfrm>
            <a:graphic>
              <a:graphicData uri="http://schemas.openxmlformats.org/drawingml/2006/table">
                <a:tbl>
                  <a:tblPr>
                    <a:tableStyleId>{2D5ABB26-0587-4C30-8999-92F81FD0307C}</a:tableStyleId>
                  </a:tblPr>
                  <a:tblGrid>
                    <a:gridCol w="2459457">
                      <a:extLst>
                        <a:ext uri="{9D8B030D-6E8A-4147-A177-3AD203B41FA5}">
                          <a16:colId xmlns:a16="http://schemas.microsoft.com/office/drawing/2014/main" val="2160488572"/>
                        </a:ext>
                      </a:extLst>
                    </a:gridCol>
                    <a:gridCol w="1872208">
                      <a:extLst>
                        <a:ext uri="{9D8B030D-6E8A-4147-A177-3AD203B41FA5}">
                          <a16:colId xmlns:a16="http://schemas.microsoft.com/office/drawing/2014/main" val="2666496590"/>
                        </a:ext>
                      </a:extLst>
                    </a:gridCol>
                    <a:gridCol w="2160240">
                      <a:extLst>
                        <a:ext uri="{9D8B030D-6E8A-4147-A177-3AD203B41FA5}">
                          <a16:colId xmlns:a16="http://schemas.microsoft.com/office/drawing/2014/main" val="1275434382"/>
                        </a:ext>
                      </a:extLst>
                    </a:gridCol>
                  </a:tblGrid>
                  <a:tr h="294189">
                    <a:tc>
                      <a:txBody>
                        <a:bodyPr/>
                        <a:lstStyle/>
                        <a:p>
                          <a:pPr algn="ctr"/>
                          <a:r>
                            <a:rPr lang="de-DE" sz="1600" dirty="0"/>
                            <a:t>Name</a:t>
                          </a:r>
                        </a:p>
                      </a:txBody>
                      <a:tcPr>
                        <a:lnL>
                          <a:noFill/>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600" dirty="0"/>
                            <a:t>Sicherheitsniveau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600" dirty="0"/>
                            <a:t>Status</a:t>
                          </a:r>
                        </a:p>
                      </a:txBody>
                      <a:tcPr>
                        <a:lnL w="127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1020977"/>
                      </a:ext>
                    </a:extLst>
                  </a:tr>
                  <a:tr h="294189">
                    <a:tc>
                      <a:txBody>
                        <a:bodyPr/>
                        <a:lstStyle/>
                        <a:p>
                          <a:r>
                            <a:rPr lang="de-DE" sz="1600" dirty="0"/>
                            <a:t>MD5</a:t>
                          </a:r>
                        </a:p>
                      </a:txBody>
                      <a:tcPr>
                        <a:lnL>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64</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de-DE" sz="1600" dirty="0"/>
                            <a:t>Gebrochen</a:t>
                          </a:r>
                          <a:r>
                            <a:rPr lang="de-DE" sz="900" dirty="0"/>
                            <a:t>[1]</a:t>
                          </a:r>
                          <a:endParaRPr lang="de-DE" sz="1600" dirty="0"/>
                        </a:p>
                      </a:txBody>
                      <a:tcPr>
                        <a:lnL w="127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940438872"/>
                      </a:ext>
                    </a:extLst>
                  </a:tr>
                  <a:tr h="294189">
                    <a:tc>
                      <a:txBody>
                        <a:bodyPr/>
                        <a:lstStyle/>
                        <a:p>
                          <a:r>
                            <a:rPr lang="de-DE" sz="1600" dirty="0"/>
                            <a:t>SHA-1</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80</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de-DE" sz="1600" dirty="0"/>
                            <a:t>Gebrochen</a:t>
                          </a:r>
                          <a:r>
                            <a:rPr lang="de-DE" sz="900" dirty="0"/>
                            <a:t>[1]</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529997150"/>
                      </a:ext>
                    </a:extLst>
                  </a:tr>
                  <a:tr h="294189">
                    <a:tc>
                      <a:txBody>
                        <a:bodyPr/>
                        <a:lstStyle/>
                        <a:p>
                          <a:r>
                            <a:rPr lang="de-DE" sz="1600" dirty="0"/>
                            <a:t>SHA-0</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80</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de-DE" sz="1600" dirty="0"/>
                            <a:t>Gebrochen</a:t>
                          </a:r>
                          <a:r>
                            <a:rPr lang="de-DE" sz="900" dirty="0"/>
                            <a:t>[1]</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167257906"/>
                      </a:ext>
                    </a:extLst>
                  </a:tr>
                  <a:tr h="322441">
                    <a:tc>
                      <a:txBody>
                        <a:bodyPr/>
                        <a:lstStyle/>
                        <a:p>
                          <a:r>
                            <a:rPr lang="de-DE" sz="1600" dirty="0"/>
                            <a:t>SHA256, SHA512</a:t>
                          </a:r>
                          <a:r>
                            <a:rPr lang="de-DE" sz="900" dirty="0"/>
                            <a:t>[2]</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128</m:t>
                                    </m:r>
                                  </m:sup>
                                </m:sSup>
                                <m:r>
                                  <a:rPr lang="de-DE" sz="1600" b="0" smtClean="0">
                                    <a:latin typeface="Cambria Math" panose="02040503050406030204" pitchFamily="18" charset="0"/>
                                  </a:rPr>
                                  <m:t> </m:t>
                                </m:r>
                                <m:r>
                                  <a:rPr lang="de-DE" sz="1600" b="0" smtClean="0">
                                    <a:latin typeface="Cambria Math" panose="02040503050406030204" pitchFamily="18" charset="0"/>
                                  </a:rPr>
                                  <m:t>𝑏𝑧𝑤</m:t>
                                </m:r>
                                <m:r>
                                  <a:rPr lang="de-DE" sz="1600" b="0"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256</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3288608"/>
                      </a:ext>
                    </a:extLst>
                  </a:tr>
                  <a:tr h="296641">
                    <a:tc>
                      <a:txBody>
                        <a:bodyPr/>
                        <a:lstStyle/>
                        <a:p>
                          <a:r>
                            <a:rPr lang="de-DE" sz="1600" dirty="0"/>
                            <a:t>SHA-3</a:t>
                          </a:r>
                          <a:r>
                            <a:rPr lang="de-DE" sz="900" dirty="0"/>
                            <a:t>[3]</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sz="1600" b="0" smtClean="0">
                                    <a:latin typeface="Cambria Math" panose="02040503050406030204" pitchFamily="18" charset="0"/>
                                  </a:rPr>
                                  <m:t>𝑏𝑖𝑠</m:t>
                                </m:r>
                                <m:r>
                                  <a:rPr lang="de-DE" sz="1600" b="0" smtClean="0">
                                    <a:latin typeface="Cambria Math" panose="02040503050406030204" pitchFamily="18" charset="0"/>
                                  </a:rPr>
                                  <m:t> </m:t>
                                </m:r>
                                <m:r>
                                  <a:rPr lang="de-DE" sz="1600" b="0" smtClean="0">
                                    <a:latin typeface="Cambria Math" panose="02040503050406030204" pitchFamily="18" charset="0"/>
                                  </a:rPr>
                                  <m:t>𝑧𝑢</m:t>
                                </m:r>
                                <m:r>
                                  <a:rPr lang="de-DE" sz="1600" b="0" smtClean="0">
                                    <a:latin typeface="Cambria Math" panose="02040503050406030204" pitchFamily="18" charset="0"/>
                                  </a:rPr>
                                  <m:t> </m:t>
                                </m:r>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512</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50071685"/>
                      </a:ext>
                    </a:extLst>
                  </a:tr>
                  <a:tr h="403188">
                    <a:tc>
                      <a:txBody>
                        <a:bodyPr/>
                        <a:lstStyle/>
                        <a:p>
                          <a:r>
                            <a:rPr lang="de-DE" sz="1600" dirty="0"/>
                            <a:t>BLAKE2s, BLAKE2b</a:t>
                          </a:r>
                          <a:r>
                            <a:rPr lang="de-DE" sz="900" dirty="0"/>
                            <a:t>[4]</a:t>
                          </a:r>
                          <a:endParaRPr lang="de-DE" sz="16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128</m:t>
                                    </m:r>
                                  </m:sup>
                                </m:sSup>
                                <m:r>
                                  <a:rPr lang="de-DE" sz="1600" b="0" smtClean="0">
                                    <a:latin typeface="Cambria Math" panose="02040503050406030204" pitchFamily="18" charset="0"/>
                                  </a:rPr>
                                  <m:t> </m:t>
                                </m:r>
                                <m:r>
                                  <a:rPr lang="de-DE" sz="1600" b="0" smtClean="0">
                                    <a:latin typeface="Cambria Math" panose="02040503050406030204" pitchFamily="18" charset="0"/>
                                  </a:rPr>
                                  <m:t>𝑏𝑧𝑤</m:t>
                                </m:r>
                                <m:r>
                                  <a:rPr lang="de-DE" sz="1600" b="0" smtClean="0">
                                    <a:latin typeface="Cambria Math" panose="02040503050406030204" pitchFamily="18" charset="0"/>
                                  </a:rPr>
                                  <m:t>.</m:t>
                                </m:r>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256</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2338220"/>
                      </a:ext>
                    </a:extLst>
                  </a:tr>
                  <a:tr h="294189">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RIPEMD-160</a:t>
                          </a:r>
                          <a:r>
                            <a:rPr lang="de-DE" sz="900" dirty="0"/>
                            <a:t>[5]</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80</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50490934"/>
                      </a:ext>
                    </a:extLst>
                  </a:tr>
                  <a:tr h="296641">
                    <a:tc>
                      <a:txBody>
                        <a:bodyPr/>
                        <a:lstStyle/>
                        <a:p>
                          <a:r>
                            <a:rPr lang="de-DE" sz="1600" dirty="0"/>
                            <a:t>Whirlpool</a:t>
                          </a:r>
                          <a:r>
                            <a:rPr lang="de-DE" sz="900" dirty="0"/>
                            <a:t>[5]</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p>
                                  <m:sSupPr>
                                    <m:ctrlPr>
                                      <a:rPr lang="de-DE" sz="1600" b="0" i="1" smtClean="0">
                                        <a:latin typeface="Cambria Math" panose="02040503050406030204" pitchFamily="18" charset="0"/>
                                      </a:rPr>
                                    </m:ctrlPr>
                                  </m:sSupPr>
                                  <m:e>
                                    <m:r>
                                      <a:rPr lang="de-DE" sz="1600" b="0" smtClean="0">
                                        <a:latin typeface="Cambria Math" panose="02040503050406030204" pitchFamily="18" charset="0"/>
                                      </a:rPr>
                                      <m:t>2</m:t>
                                    </m:r>
                                  </m:e>
                                  <m:sup>
                                    <m:r>
                                      <a:rPr lang="de-DE" sz="1600" b="0" smtClean="0">
                                        <a:latin typeface="Cambria Math" panose="02040503050406030204" pitchFamily="18" charset="0"/>
                                      </a:rPr>
                                      <m:t>256</m:t>
                                    </m:r>
                                  </m:sup>
                                </m:sSup>
                              </m:oMath>
                            </m:oMathPara>
                          </a14:m>
                          <a:endParaRPr lang="de-DE"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91056168"/>
                      </a:ext>
                    </a:extLst>
                  </a:tr>
                </a:tbl>
              </a:graphicData>
            </a:graphic>
          </p:graphicFrame>
        </mc:Choice>
        <mc:Fallback xmlns="">
          <p:graphicFrame>
            <p:nvGraphicFramePr>
              <p:cNvPr id="7" name="Tabelle 7">
                <a:extLst>
                  <a:ext uri="{FF2B5EF4-FFF2-40B4-BE49-F238E27FC236}">
                    <a16:creationId xmlns:a16="http://schemas.microsoft.com/office/drawing/2014/main" id="{2E9ADCCC-E6F3-0111-E3C1-779DC8CB6F86}"/>
                  </a:ext>
                </a:extLst>
              </p:cNvPr>
              <p:cNvGraphicFramePr>
                <a:graphicFrameLocks noGrp="1"/>
              </p:cNvGraphicFramePr>
              <p:nvPr>
                <p:extLst>
                  <p:ext uri="{D42A27DB-BD31-4B8C-83A1-F6EECF244321}">
                    <p14:modId xmlns:p14="http://schemas.microsoft.com/office/powerpoint/2010/main" val="2982304095"/>
                  </p:ext>
                </p:extLst>
              </p:nvPr>
            </p:nvGraphicFramePr>
            <p:xfrm>
              <a:off x="2850047" y="1988840"/>
              <a:ext cx="6491905" cy="3093810"/>
            </p:xfrm>
            <a:graphic>
              <a:graphicData uri="http://schemas.openxmlformats.org/drawingml/2006/table">
                <a:tbl>
                  <a:tblPr>
                    <a:tableStyleId>{2D5ABB26-0587-4C30-8999-92F81FD0307C}</a:tableStyleId>
                  </a:tblPr>
                  <a:tblGrid>
                    <a:gridCol w="2459457">
                      <a:extLst>
                        <a:ext uri="{9D8B030D-6E8A-4147-A177-3AD203B41FA5}">
                          <a16:colId xmlns:a16="http://schemas.microsoft.com/office/drawing/2014/main" val="2160488572"/>
                        </a:ext>
                      </a:extLst>
                    </a:gridCol>
                    <a:gridCol w="1872208">
                      <a:extLst>
                        <a:ext uri="{9D8B030D-6E8A-4147-A177-3AD203B41FA5}">
                          <a16:colId xmlns:a16="http://schemas.microsoft.com/office/drawing/2014/main" val="2666496590"/>
                        </a:ext>
                      </a:extLst>
                    </a:gridCol>
                    <a:gridCol w="2160240">
                      <a:extLst>
                        <a:ext uri="{9D8B030D-6E8A-4147-A177-3AD203B41FA5}">
                          <a16:colId xmlns:a16="http://schemas.microsoft.com/office/drawing/2014/main" val="1275434382"/>
                        </a:ext>
                      </a:extLst>
                    </a:gridCol>
                  </a:tblGrid>
                  <a:tr h="335280">
                    <a:tc>
                      <a:txBody>
                        <a:bodyPr/>
                        <a:lstStyle/>
                        <a:p>
                          <a:pPr algn="ctr"/>
                          <a:r>
                            <a:rPr lang="de-DE" sz="1600" dirty="0"/>
                            <a:t>Name</a:t>
                          </a:r>
                        </a:p>
                      </a:txBody>
                      <a:tcPr>
                        <a:lnL>
                          <a:noFill/>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600" dirty="0"/>
                            <a:t>Sicherheitsniveau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600" dirty="0"/>
                            <a:t>Status</a:t>
                          </a:r>
                        </a:p>
                      </a:txBody>
                      <a:tcPr>
                        <a:lnL w="12700" cap="flat" cmpd="sng" algn="ctr">
                          <a:solidFill>
                            <a:schemeClr val="tx1"/>
                          </a:solidFill>
                          <a:prstDash val="solid"/>
                          <a:round/>
                          <a:headEnd type="none" w="med" len="med"/>
                          <a:tailEnd type="none" w="med" len="med"/>
                        </a:lnL>
                        <a:lnR>
                          <a:noFill/>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1020977"/>
                      </a:ext>
                    </a:extLst>
                  </a:tr>
                  <a:tr h="335280">
                    <a:tc>
                      <a:txBody>
                        <a:bodyPr/>
                        <a:lstStyle/>
                        <a:p>
                          <a:r>
                            <a:rPr lang="de-DE" sz="1600" dirty="0"/>
                            <a:t>MD5</a:t>
                          </a:r>
                        </a:p>
                      </a:txBody>
                      <a:tcPr>
                        <a:lnL>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blipFill>
                          <a:blip r:embed="rId2"/>
                          <a:stretch>
                            <a:fillRect l="-131596" t="-107273" r="-116612" b="-743636"/>
                          </a:stretch>
                        </a:blipFill>
                      </a:tcPr>
                    </a:tc>
                    <a:tc>
                      <a:txBody>
                        <a:bodyPr/>
                        <a:lstStyle/>
                        <a:p>
                          <a:pPr algn="ctr"/>
                          <a:r>
                            <a:rPr lang="de-DE" sz="1600" dirty="0"/>
                            <a:t>Gebrochen</a:t>
                          </a:r>
                          <a:r>
                            <a:rPr lang="de-DE" sz="900" dirty="0"/>
                            <a:t>[1]</a:t>
                          </a:r>
                          <a:endParaRPr lang="de-DE" sz="1600" dirty="0"/>
                        </a:p>
                      </a:txBody>
                      <a:tcPr>
                        <a:lnL w="127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940438872"/>
                      </a:ext>
                    </a:extLst>
                  </a:tr>
                  <a:tr h="335280">
                    <a:tc>
                      <a:txBody>
                        <a:bodyPr/>
                        <a:lstStyle/>
                        <a:p>
                          <a:r>
                            <a:rPr lang="de-DE" sz="1600" dirty="0"/>
                            <a:t>SHA-1</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207273" r="-116612" b="-643636"/>
                          </a:stretch>
                        </a:blipFill>
                      </a:tcPr>
                    </a:tc>
                    <a:tc>
                      <a:txBody>
                        <a:bodyPr/>
                        <a:lstStyle/>
                        <a:p>
                          <a:pPr algn="ctr"/>
                          <a:r>
                            <a:rPr lang="de-DE" sz="1600" dirty="0"/>
                            <a:t>Gebrochen</a:t>
                          </a:r>
                          <a:r>
                            <a:rPr lang="de-DE" sz="900" dirty="0"/>
                            <a:t>[1]</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529997150"/>
                      </a:ext>
                    </a:extLst>
                  </a:tr>
                  <a:tr h="335280">
                    <a:tc>
                      <a:txBody>
                        <a:bodyPr/>
                        <a:lstStyle/>
                        <a:p>
                          <a:r>
                            <a:rPr lang="de-DE" sz="1600" dirty="0"/>
                            <a:t>SHA-0</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4">
                            <a:lumMod val="60000"/>
                            <a:lumOff val="40000"/>
                          </a:schemeClr>
                        </a:solidFill>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307273" r="-116612" b="-543636"/>
                          </a:stretch>
                        </a:blipFill>
                      </a:tcPr>
                    </a:tc>
                    <a:tc>
                      <a:txBody>
                        <a:bodyPr/>
                        <a:lstStyle/>
                        <a:p>
                          <a:pPr algn="ctr"/>
                          <a:r>
                            <a:rPr lang="de-DE" sz="1600" dirty="0"/>
                            <a:t>Gebrochen</a:t>
                          </a:r>
                          <a:r>
                            <a:rPr lang="de-DE" sz="900" dirty="0"/>
                            <a:t>[1]</a:t>
                          </a:r>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167257906"/>
                      </a:ext>
                    </a:extLst>
                  </a:tr>
                  <a:tr h="338074">
                    <a:tc>
                      <a:txBody>
                        <a:bodyPr/>
                        <a:lstStyle/>
                        <a:p>
                          <a:r>
                            <a:rPr lang="de-DE" sz="1600" dirty="0"/>
                            <a:t>SHA256, SHA512</a:t>
                          </a:r>
                          <a:r>
                            <a:rPr lang="de-DE" sz="900" dirty="0"/>
                            <a:t>[2]</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400000" r="-116612" b="-433929"/>
                          </a:stretch>
                        </a:blipFill>
                      </a:tcPr>
                    </a:tc>
                    <a:tc>
                      <a:txBody>
                        <a:bodyPr/>
                        <a:lstStyle/>
                        <a:p>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3288608"/>
                      </a:ext>
                    </a:extLst>
                  </a:tr>
                  <a:tr h="338074">
                    <a:tc>
                      <a:txBody>
                        <a:bodyPr/>
                        <a:lstStyle/>
                        <a:p>
                          <a:r>
                            <a:rPr lang="de-DE" sz="1600" dirty="0"/>
                            <a:t>SHA-3</a:t>
                          </a:r>
                          <a:r>
                            <a:rPr lang="de-DE" sz="900" dirty="0"/>
                            <a:t>[3]</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509091" r="-116612" b="-341818"/>
                          </a:stretch>
                        </a:blip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50071685"/>
                      </a:ext>
                    </a:extLst>
                  </a:tr>
                  <a:tr h="403188">
                    <a:tc>
                      <a:txBody>
                        <a:bodyPr/>
                        <a:lstStyle/>
                        <a:p>
                          <a:r>
                            <a:rPr lang="de-DE" sz="1600" dirty="0"/>
                            <a:t>BLAKE2s, BLAKE2b</a:t>
                          </a:r>
                          <a:r>
                            <a:rPr lang="de-DE" sz="900" dirty="0"/>
                            <a:t>[4]</a:t>
                          </a:r>
                          <a:endParaRPr lang="de-DE" sz="1600" dirty="0"/>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507576" r="-116612" b="-184848"/>
                          </a:stretch>
                        </a:blip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02338220"/>
                      </a:ext>
                    </a:extLst>
                  </a:tr>
                  <a:tr h="335280">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r>
                            <a:rPr lang="de-DE" sz="1600" dirty="0"/>
                            <a:t>RIPEMD-160</a:t>
                          </a:r>
                          <a:r>
                            <a:rPr lang="de-DE" sz="900" dirty="0"/>
                            <a:t>[5]</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729091" r="-116612" b="-121818"/>
                          </a:stretch>
                        </a:blip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350490934"/>
                      </a:ext>
                    </a:extLst>
                  </a:tr>
                  <a:tr h="338074">
                    <a:tc>
                      <a:txBody>
                        <a:bodyPr/>
                        <a:lstStyle/>
                        <a:p>
                          <a:r>
                            <a:rPr lang="de-DE" sz="1600" dirty="0"/>
                            <a:t>Whirlpool</a:t>
                          </a:r>
                          <a:r>
                            <a:rPr lang="de-DE" sz="900" dirty="0"/>
                            <a:t>[5]</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blipFill>
                          <a:blip r:embed="rId2"/>
                          <a:stretch>
                            <a:fillRect l="-131596" t="-814286" r="-116612" b="-19643"/>
                          </a:stretch>
                        </a:blipFill>
                      </a:tcPr>
                    </a:tc>
                    <a:tc>
                      <a:txBody>
                        <a:bodyPr/>
                        <a:lstStyle/>
                        <a:p>
                          <a:pPr marL="0" marR="0" lvl="0" indent="0" algn="l" defTabSz="914353" rtl="0" eaLnBrk="1" fontAlgn="auto" latinLnBrk="0" hangingPunct="1">
                            <a:lnSpc>
                              <a:spcPct val="100000"/>
                            </a:lnSpc>
                            <a:spcBef>
                              <a:spcPts val="0"/>
                            </a:spcBef>
                            <a:spcAft>
                              <a:spcPts val="0"/>
                            </a:spcAft>
                            <a:buClrTx/>
                            <a:buSzTx/>
                            <a:buFontTx/>
                            <a:buNone/>
                            <a:tabLst/>
                            <a:defRPr/>
                          </a:pPr>
                          <a:endParaRPr lang="de-DE" sz="1600" dirty="0"/>
                        </a:p>
                      </a:txBody>
                      <a:tcP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91056168"/>
                      </a:ext>
                    </a:extLst>
                  </a:tr>
                </a:tbl>
              </a:graphicData>
            </a:graphic>
          </p:graphicFrame>
        </mc:Fallback>
      </mc:AlternateContent>
      <p:sp>
        <p:nvSpPr>
          <p:cNvPr id="3" name="Textfeld 2">
            <a:extLst>
              <a:ext uri="{FF2B5EF4-FFF2-40B4-BE49-F238E27FC236}">
                <a16:creationId xmlns:a16="http://schemas.microsoft.com/office/drawing/2014/main" id="{2C879B31-0778-9B8B-DE80-9460E34B4487}"/>
              </a:ext>
            </a:extLst>
          </p:cNvPr>
          <p:cNvSpPr txBox="1"/>
          <p:nvPr/>
        </p:nvSpPr>
        <p:spPr>
          <a:xfrm>
            <a:off x="623392" y="5157192"/>
            <a:ext cx="11017224" cy="1140184"/>
          </a:xfrm>
          <a:prstGeom prst="rect">
            <a:avLst/>
          </a:prstGeom>
          <a:noFill/>
        </p:spPr>
        <p:txBody>
          <a:bodyPr wrap="square" rtlCol="0">
            <a:spAutoFit/>
          </a:bodyPr>
          <a:lstStyle/>
          <a:p>
            <a:pPr marR="0" algn="l" rtl="0"/>
            <a:r>
              <a:rPr lang="de-DE" sz="850" dirty="0"/>
              <a:t>[1] </a:t>
            </a:r>
            <a:r>
              <a:rPr lang="de-DE" sz="850" b="0" i="0" u="none" strike="noStrike" baseline="0" dirty="0"/>
              <a:t>Wang, </a:t>
            </a:r>
            <a:r>
              <a:rPr lang="de-DE" sz="850" b="0" i="0" u="none" strike="noStrike" baseline="0" dirty="0" err="1"/>
              <a:t>Xiaoyun</a:t>
            </a:r>
            <a:r>
              <a:rPr lang="de-DE" sz="850" b="0" i="0" u="none" strike="noStrike" baseline="0" dirty="0"/>
              <a:t>; </a:t>
            </a:r>
            <a:r>
              <a:rPr lang="de-DE" sz="850" b="0" i="0" u="none" strike="noStrike" baseline="0" dirty="0" err="1"/>
              <a:t>Yu</a:t>
            </a:r>
            <a:r>
              <a:rPr lang="de-DE" sz="850" b="0" i="0" u="none" strike="noStrike" baseline="0" dirty="0"/>
              <a:t>, </a:t>
            </a:r>
            <a:r>
              <a:rPr lang="de-DE" sz="850" b="0" i="0" u="none" strike="noStrike" baseline="0" dirty="0" err="1"/>
              <a:t>Hongbo</a:t>
            </a:r>
            <a:r>
              <a:rPr lang="de-DE" sz="850" b="0" i="0" u="none" strike="noStrike" baseline="0" dirty="0"/>
              <a:t> (2005): </a:t>
            </a:r>
            <a:r>
              <a:rPr lang="de-DE" sz="850" b="0" i="0" u="none" strike="noStrike" baseline="0" dirty="0" err="1"/>
              <a:t>How</a:t>
            </a:r>
            <a:r>
              <a:rPr lang="de-DE" sz="850" b="0" i="0" u="none" strike="noStrike" baseline="0" dirty="0"/>
              <a:t> </a:t>
            </a:r>
            <a:r>
              <a:rPr lang="de-DE" sz="850" b="0" i="0" u="none" strike="noStrike" baseline="0" dirty="0" err="1"/>
              <a:t>to</a:t>
            </a:r>
            <a:r>
              <a:rPr lang="de-DE" sz="850" b="0" i="0" u="none" strike="noStrike" baseline="0" dirty="0"/>
              <a:t> Break MD5 and Other Hash </a:t>
            </a:r>
            <a:r>
              <a:rPr lang="de-DE" sz="850" b="0" i="0" u="none" strike="noStrike" baseline="0" dirty="0" err="1"/>
              <a:t>Functions</a:t>
            </a:r>
            <a:r>
              <a:rPr lang="de-DE" sz="850" b="0" i="0" u="none" strike="noStrike" baseline="0" dirty="0"/>
              <a:t>. In Ronald Cramer (Ed.):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EUROCRYPT 2005. 24th Annual International Conference on </a:t>
            </a:r>
            <a:r>
              <a:rPr lang="de-DE" sz="850" b="0" i="0" u="none" strike="noStrike" baseline="0" dirty="0" err="1"/>
              <a:t>the</a:t>
            </a:r>
            <a:r>
              <a:rPr lang="de-DE" sz="850" b="0" i="0" u="none" strike="noStrike" baseline="0" dirty="0"/>
              <a:t> Theory and </a:t>
            </a:r>
            <a:r>
              <a:rPr lang="de-DE" sz="850" b="0" i="0" u="none" strike="noStrike" baseline="0" dirty="0" err="1"/>
              <a:t>Applications</a:t>
            </a:r>
            <a:r>
              <a:rPr lang="de-DE" sz="850" b="0" i="0" u="none" strike="noStrike" baseline="0" dirty="0"/>
              <a:t> </a:t>
            </a:r>
            <a:r>
              <a:rPr lang="de-DE" sz="850" b="0" i="0" u="none" strike="noStrike" baseline="0" dirty="0" err="1"/>
              <a:t>of</a:t>
            </a:r>
            <a:r>
              <a:rPr lang="de-DE" sz="850" b="0" i="0" u="none" strike="noStrike" baseline="0" dirty="0"/>
              <a:t> </a:t>
            </a:r>
            <a:r>
              <a:rPr lang="de-DE" sz="850" b="0" i="0" u="none" strike="noStrike" baseline="0" dirty="0" err="1"/>
              <a:t>Cryptographic</a:t>
            </a:r>
            <a:r>
              <a:rPr lang="de-DE" sz="850" b="0" i="0" u="none" strike="noStrike" baseline="0" dirty="0"/>
              <a:t> </a:t>
            </a:r>
            <a:r>
              <a:rPr lang="de-DE" sz="850" b="0" i="0" u="none" strike="noStrike" baseline="0" dirty="0" err="1"/>
              <a:t>Techniques</a:t>
            </a:r>
            <a:r>
              <a:rPr lang="de-DE" sz="850" b="0" i="0" u="none" strike="noStrike" baseline="0" dirty="0"/>
              <a:t>, Aarhus, </a:t>
            </a:r>
            <a:r>
              <a:rPr lang="de-DE" sz="850" b="0" i="0" u="none" strike="noStrike" baseline="0" dirty="0" err="1"/>
              <a:t>Denmark</a:t>
            </a:r>
            <a:r>
              <a:rPr lang="de-DE" sz="850" b="0" i="0" u="none" strike="noStrike" baseline="0" dirty="0"/>
              <a:t>, May 22-26, 2005 ; </a:t>
            </a:r>
            <a:r>
              <a:rPr lang="de-DE" sz="850" b="0" i="0" u="none" strike="noStrike" baseline="0" dirty="0" err="1"/>
              <a:t>proceedings</a:t>
            </a:r>
            <a:r>
              <a:rPr lang="de-DE" sz="850" b="0" i="0" u="none" strike="noStrike" baseline="0" dirty="0"/>
              <a:t>, vol. 3494. Berlin, Heidelberg: Springer (</a:t>
            </a:r>
            <a:r>
              <a:rPr lang="de-DE" sz="850" b="0" i="0" u="none" strike="noStrike" baseline="0" dirty="0" err="1"/>
              <a:t>Lecture</a:t>
            </a:r>
            <a:r>
              <a:rPr lang="de-DE" sz="850" b="0" i="0" u="none" strike="noStrike" baseline="0" dirty="0"/>
              <a:t> Notes in Computer Science, 3494), pp. 19–35.</a:t>
            </a:r>
          </a:p>
          <a:p>
            <a:r>
              <a:rPr lang="de-DE" sz="850" dirty="0"/>
              <a:t>[2] </a:t>
            </a:r>
            <a:r>
              <a:rPr lang="en-US" sz="850" b="0" i="0" u="none" strike="noStrike" baseline="0" dirty="0"/>
              <a:t>Dang, Quynh H. (2015): Secure Hash Standard. Available: https://doi.org/10.6028/NIST.FIPS.180-4</a:t>
            </a:r>
          </a:p>
          <a:p>
            <a:pPr marR="0" algn="l" rtl="0"/>
            <a:r>
              <a:rPr lang="de-DE" sz="850" b="0" i="0" u="none" strike="noStrike" baseline="0" dirty="0"/>
              <a:t>[3] </a:t>
            </a:r>
            <a:r>
              <a:rPr lang="en-US" sz="850" b="0" i="0" u="none" strike="noStrike" baseline="0" dirty="0"/>
              <a:t>Dworkin, Morris J. (2015): SHA-3 Standard: Permutation-Based Hash and Extendable-Output Functions. Available: https://doi.org/10.6028/NIST.FIPS.202</a:t>
            </a:r>
            <a:endParaRPr lang="de-DE" sz="850" b="0" i="0" u="none" strike="noStrike" baseline="0" dirty="0"/>
          </a:p>
          <a:p>
            <a:pPr marR="0" algn="l" rtl="0"/>
            <a:r>
              <a:rPr lang="de-DE" sz="850" b="0" i="0" u="none" strike="noStrike" baseline="0" dirty="0"/>
              <a:t>[4] Jean-Philippe </a:t>
            </a:r>
            <a:r>
              <a:rPr lang="de-DE" sz="850" b="0" i="0" u="none" strike="noStrike" baseline="0" dirty="0" err="1"/>
              <a:t>Aumasson</a:t>
            </a:r>
            <a:r>
              <a:rPr lang="de-DE" sz="850" b="0" i="0" u="none" strike="noStrike" baseline="0" dirty="0"/>
              <a:t>; Samuel Neves; </a:t>
            </a:r>
            <a:r>
              <a:rPr lang="de-DE" sz="850" b="0" i="0" u="none" strike="noStrike" baseline="0" dirty="0" err="1"/>
              <a:t>Zooko</a:t>
            </a:r>
            <a:r>
              <a:rPr lang="de-DE" sz="850" b="0" i="0" u="none" strike="noStrike" baseline="0" dirty="0"/>
              <a:t> Wilcox-</a:t>
            </a:r>
            <a:r>
              <a:rPr lang="de-DE" sz="850" b="0" i="0" u="none" strike="noStrike" baseline="0" dirty="0" err="1"/>
              <a:t>O'Hearn</a:t>
            </a:r>
            <a:r>
              <a:rPr lang="de-DE" sz="850" b="0" i="0" u="none" strike="noStrike" baseline="0" dirty="0"/>
              <a:t>; Christian </a:t>
            </a:r>
            <a:r>
              <a:rPr lang="de-DE" sz="850" b="0" i="0" u="none" strike="noStrike" baseline="0" dirty="0" err="1"/>
              <a:t>Winnerlein</a:t>
            </a:r>
            <a:r>
              <a:rPr lang="de-DE" sz="850" b="0" i="0" u="none" strike="noStrike" baseline="0" dirty="0"/>
              <a:t> (2013): BLAKE2: simpler, </a:t>
            </a:r>
            <a:r>
              <a:rPr lang="de-DE" sz="850" b="0" i="0" u="none" strike="noStrike" baseline="0" dirty="0" err="1"/>
              <a:t>smaller</a:t>
            </a:r>
            <a:r>
              <a:rPr lang="de-DE" sz="850" b="0" i="0" u="none" strike="noStrike" baseline="0" dirty="0"/>
              <a:t>, fast </a:t>
            </a:r>
            <a:r>
              <a:rPr lang="de-DE" sz="850" b="0" i="0" u="none" strike="noStrike" baseline="0" dirty="0" err="1"/>
              <a:t>as</a:t>
            </a:r>
            <a:r>
              <a:rPr lang="de-DE" sz="850" b="0" i="0" u="none" strike="noStrike" baseline="0" dirty="0"/>
              <a:t> MD5. In Michael Jacobson, Michael </a:t>
            </a:r>
            <a:r>
              <a:rPr lang="de-DE" sz="850" b="0" i="0" u="none" strike="noStrike" baseline="0" dirty="0" err="1"/>
              <a:t>Locasto</a:t>
            </a:r>
            <a:r>
              <a:rPr lang="de-DE" sz="850" b="0" i="0" u="none" strike="noStrike" baseline="0" dirty="0"/>
              <a:t>, </a:t>
            </a:r>
            <a:r>
              <a:rPr lang="de-DE" sz="850" b="0" i="0" u="none" strike="noStrike" baseline="0" dirty="0" err="1"/>
              <a:t>Payman</a:t>
            </a:r>
            <a:r>
              <a:rPr lang="de-DE" sz="850" b="0" i="0" u="none" strike="noStrike" baseline="0" dirty="0"/>
              <a:t> </a:t>
            </a:r>
            <a:r>
              <a:rPr lang="de-DE" sz="850" b="0" i="0" u="none" strike="noStrike" baseline="0" dirty="0" err="1"/>
              <a:t>Mohassel</a:t>
            </a:r>
            <a:r>
              <a:rPr lang="de-DE" sz="850" b="0" i="0" u="none" strike="noStrike" baseline="0" dirty="0"/>
              <a:t>, </a:t>
            </a:r>
            <a:r>
              <a:rPr lang="de-DE" sz="850" b="0" i="0" u="none" strike="noStrike" baseline="0" dirty="0" err="1"/>
              <a:t>Reihaneh</a:t>
            </a:r>
            <a:r>
              <a:rPr lang="de-DE" sz="850" b="0" i="0" u="none" strike="noStrike" baseline="0" dirty="0"/>
              <a:t> </a:t>
            </a:r>
            <a:r>
              <a:rPr lang="de-DE" sz="850" b="0" i="0" u="none" strike="noStrike" baseline="0" dirty="0" err="1"/>
              <a:t>Safavi-Naini</a:t>
            </a:r>
            <a:r>
              <a:rPr lang="de-DE" sz="850" b="0" i="0" u="none" strike="noStrike" baseline="0" dirty="0"/>
              <a:t>, Michael J. Jacobson (Eds.): Applied </a:t>
            </a:r>
            <a:r>
              <a:rPr lang="de-DE" sz="850" b="0" i="0" u="none" strike="noStrike" baseline="0" dirty="0" err="1"/>
              <a:t>cryptography</a:t>
            </a:r>
            <a:r>
              <a:rPr lang="de-DE" sz="850" b="0" i="0" u="none" strike="noStrike" baseline="0" dirty="0"/>
              <a:t> and network </a:t>
            </a:r>
            <a:r>
              <a:rPr lang="de-DE" sz="850" b="0" i="0" u="none" strike="noStrike" baseline="0" dirty="0" err="1"/>
              <a:t>security</a:t>
            </a:r>
            <a:r>
              <a:rPr lang="de-DE" sz="850" b="0" i="0" u="none" strike="noStrike" baseline="0" dirty="0"/>
              <a:t>. 11th international </a:t>
            </a:r>
            <a:r>
              <a:rPr lang="de-DE" sz="850" b="0" i="0" u="none" strike="noStrike" baseline="0" dirty="0" err="1"/>
              <a:t>conference</a:t>
            </a:r>
            <a:r>
              <a:rPr lang="de-DE" sz="850" b="0" i="0" u="none" strike="noStrike" baseline="0" dirty="0"/>
              <a:t>, ACNS 2013, Banff, AB, Canada, June 25-28, 2013 ; </a:t>
            </a:r>
            <a:r>
              <a:rPr lang="de-DE" sz="850" b="0" i="0" u="none" strike="noStrike" baseline="0" dirty="0" err="1"/>
              <a:t>proceedings</a:t>
            </a:r>
            <a:r>
              <a:rPr lang="de-DE" sz="850" b="0" i="0" u="none" strike="noStrike" baseline="0" dirty="0"/>
              <a:t>. Proceedings </a:t>
            </a:r>
            <a:r>
              <a:rPr lang="de-DE" sz="850" b="0" i="0" u="none" strike="noStrike" baseline="0" dirty="0" err="1"/>
              <a:t>of</a:t>
            </a:r>
            <a:r>
              <a:rPr lang="de-DE" sz="850" b="0" i="0" u="none" strike="noStrike" baseline="0" dirty="0"/>
              <a:t> </a:t>
            </a:r>
            <a:r>
              <a:rPr lang="de-DE" sz="850" b="0" i="0" u="none" strike="noStrike" baseline="0" dirty="0" err="1"/>
              <a:t>the</a:t>
            </a:r>
            <a:r>
              <a:rPr lang="de-DE" sz="850" b="0" i="0" u="none" strike="noStrike" baseline="0" dirty="0"/>
              <a:t> 11th international </a:t>
            </a:r>
            <a:r>
              <a:rPr lang="de-DE" sz="850" b="0" i="0" u="none" strike="noStrike" baseline="0" dirty="0" err="1"/>
              <a:t>conference</a:t>
            </a:r>
            <a:r>
              <a:rPr lang="de-DE" sz="850" b="0" i="0" u="none" strike="noStrike" baseline="0" dirty="0"/>
              <a:t> on Applied </a:t>
            </a:r>
            <a:r>
              <a:rPr lang="de-DE" sz="850" b="0" i="0" u="none" strike="noStrike" baseline="0" dirty="0" err="1"/>
              <a:t>Cryptography</a:t>
            </a:r>
            <a:r>
              <a:rPr lang="de-DE" sz="850" b="0" i="0" u="none" strike="noStrike" baseline="0" dirty="0"/>
              <a:t> and Network Security. ACNS. Berlin, Heidelberg: Springer (</a:t>
            </a:r>
            <a:r>
              <a:rPr lang="de-DE" sz="850" b="0" i="0" u="none" strike="noStrike" baseline="0" dirty="0" err="1"/>
              <a:t>Lecture</a:t>
            </a:r>
            <a:r>
              <a:rPr lang="de-DE" sz="850" b="0" i="0" u="none" strike="noStrike" baseline="0" dirty="0"/>
              <a:t> Notes in Computer Science, 7954), pp. 119–135. </a:t>
            </a:r>
          </a:p>
          <a:p>
            <a:pPr marR="0" algn="l" rtl="0"/>
            <a:r>
              <a:rPr lang="de-DE" sz="850" dirty="0"/>
              <a:t>[5] </a:t>
            </a:r>
            <a:r>
              <a:rPr lang="en-US" sz="850" dirty="0"/>
              <a:t>2004-03: ISO/IEC 10118-3:2004. Available online at https://www.iso.org/standard/39876.html</a:t>
            </a:r>
            <a:endParaRPr lang="de-DE" sz="850" b="0" i="0" u="none" strike="noStrike" baseline="0" dirty="0"/>
          </a:p>
        </p:txBody>
      </p:sp>
    </p:spTree>
    <p:extLst>
      <p:ext uri="{BB962C8B-B14F-4D97-AF65-F5344CB8AC3E}">
        <p14:creationId xmlns:p14="http://schemas.microsoft.com/office/powerpoint/2010/main" val="2187075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a:extLst>
              <a:ext uri="{FF2B5EF4-FFF2-40B4-BE49-F238E27FC236}">
                <a16:creationId xmlns:a16="http://schemas.microsoft.com/office/drawing/2014/main" id="{1247E748-9989-AF89-706A-3477533820F1}"/>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950" t="13289" b="27859"/>
          <a:stretch/>
        </p:blipFill>
        <p:spPr>
          <a:xfrm>
            <a:off x="787414" y="2204864"/>
            <a:ext cx="4372482" cy="2921659"/>
          </a:xfrm>
        </p:spPr>
      </p:pic>
      <p:sp>
        <p:nvSpPr>
          <p:cNvPr id="4" name="Datumsplatzhalter 3">
            <a:extLst>
              <a:ext uri="{FF2B5EF4-FFF2-40B4-BE49-F238E27FC236}">
                <a16:creationId xmlns:a16="http://schemas.microsoft.com/office/drawing/2014/main" id="{8C2327E1-A289-5541-2D89-624BE8C4E124}"/>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9B4CF139-E215-BD5D-50FC-D8867E31835F}"/>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560E2D9-B699-2031-FDB1-BF1DB4E9883D}"/>
              </a:ext>
            </a:extLst>
          </p:cNvPr>
          <p:cNvSpPr>
            <a:spLocks noGrp="1"/>
          </p:cNvSpPr>
          <p:nvPr>
            <p:ph type="sldNum" sz="quarter" idx="12"/>
          </p:nvPr>
        </p:nvSpPr>
        <p:spPr/>
        <p:txBody>
          <a:bodyPr/>
          <a:lstStyle/>
          <a:p>
            <a:fld id="{242EEE4B-4F13-4B3B-896D-98344C2D1A3F}" type="slidenum">
              <a:rPr lang="de-DE" smtClean="0"/>
              <a:t>7</a:t>
            </a:fld>
            <a:endParaRPr lang="de-DE" dirty="0"/>
          </a:p>
        </p:txBody>
      </p:sp>
      <p:sp>
        <p:nvSpPr>
          <p:cNvPr id="11" name="Textfeld 10">
            <a:extLst>
              <a:ext uri="{FF2B5EF4-FFF2-40B4-BE49-F238E27FC236}">
                <a16:creationId xmlns:a16="http://schemas.microsoft.com/office/drawing/2014/main" id="{D36AFA89-7A5C-B5D7-1BFE-1A1E3C60F31A}"/>
              </a:ext>
            </a:extLst>
          </p:cNvPr>
          <p:cNvSpPr txBox="1"/>
          <p:nvPr/>
        </p:nvSpPr>
        <p:spPr>
          <a:xfrm>
            <a:off x="623392" y="6014174"/>
            <a:ext cx="11017224" cy="223138"/>
          </a:xfrm>
          <a:prstGeom prst="rect">
            <a:avLst/>
          </a:prstGeom>
          <a:noFill/>
        </p:spPr>
        <p:txBody>
          <a:bodyPr wrap="square" rtlCol="0">
            <a:spAutoFit/>
          </a:bodyPr>
          <a:lstStyle/>
          <a:p>
            <a:pPr algn="l"/>
            <a:r>
              <a:rPr lang="en-US" sz="850" b="0" i="0" u="none" strike="noStrike" baseline="0" dirty="0"/>
              <a:t>[1] Chi, </a:t>
            </a:r>
            <a:r>
              <a:rPr lang="en-US" sz="850" b="0" i="0" u="none" strike="noStrike" baseline="0" dirty="0" err="1"/>
              <a:t>Lianhua</a:t>
            </a:r>
            <a:r>
              <a:rPr lang="en-US" sz="850" b="0" i="0" u="none" strike="noStrike" baseline="0" dirty="0"/>
              <a:t>; Zhu, </a:t>
            </a:r>
            <a:r>
              <a:rPr lang="en-US" sz="850" b="0" i="0" u="none" strike="noStrike" baseline="0" dirty="0" err="1"/>
              <a:t>Xingquan</a:t>
            </a:r>
            <a:r>
              <a:rPr lang="en-US" sz="850" b="0" i="0" u="none" strike="noStrike" baseline="0" dirty="0"/>
              <a:t> (2018): Hashing Techniques. In ACM </a:t>
            </a:r>
            <a:r>
              <a:rPr lang="en-US" sz="850" b="0" i="0" u="none" strike="noStrike" baseline="0" dirty="0" err="1"/>
              <a:t>Comput</a:t>
            </a:r>
            <a:r>
              <a:rPr lang="en-US" sz="850" b="0" i="0" u="none" strike="noStrike" baseline="0" dirty="0"/>
              <a:t>. </a:t>
            </a:r>
            <a:r>
              <a:rPr lang="en-US" sz="850" b="0" i="0" u="none" strike="noStrike" baseline="0" dirty="0" err="1"/>
              <a:t>Surv</a:t>
            </a:r>
            <a:r>
              <a:rPr lang="en-US" sz="850" b="0" i="0" u="none" strike="noStrike" baseline="0" dirty="0"/>
              <a:t>. 50 (1), pp. 1–36. DOI: 10.1145/3047307.</a:t>
            </a:r>
            <a:endParaRPr lang="de-DE" sz="850" dirty="0"/>
          </a:p>
        </p:txBody>
      </p:sp>
      <p:sp>
        <p:nvSpPr>
          <p:cNvPr id="8" name="Rechteck 7">
            <a:extLst>
              <a:ext uri="{FF2B5EF4-FFF2-40B4-BE49-F238E27FC236}">
                <a16:creationId xmlns:a16="http://schemas.microsoft.com/office/drawing/2014/main" id="{261BE8FE-63B7-32F5-5F69-FC6FCC31059F}"/>
              </a:ext>
            </a:extLst>
          </p:cNvPr>
          <p:cNvSpPr/>
          <p:nvPr/>
        </p:nvSpPr>
        <p:spPr>
          <a:xfrm>
            <a:off x="2063552" y="3629875"/>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0C45EC17-9B7E-7DF0-E698-3107C47ACAAE}"/>
              </a:ext>
            </a:extLst>
          </p:cNvPr>
          <p:cNvSpPr/>
          <p:nvPr/>
        </p:nvSpPr>
        <p:spPr>
          <a:xfrm>
            <a:off x="4079776" y="3635009"/>
            <a:ext cx="86409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cxnSp>
        <p:nvCxnSpPr>
          <p:cNvPr id="18" name="Verbinder: gekrümmt 17">
            <a:extLst>
              <a:ext uri="{FF2B5EF4-FFF2-40B4-BE49-F238E27FC236}">
                <a16:creationId xmlns:a16="http://schemas.microsoft.com/office/drawing/2014/main" id="{F61D76D9-16F6-03FC-E3AE-77BB8AC24C50}"/>
              </a:ext>
            </a:extLst>
          </p:cNvPr>
          <p:cNvCxnSpPr>
            <a:cxnSpLocks/>
          </p:cNvCxnSpPr>
          <p:nvPr/>
        </p:nvCxnSpPr>
        <p:spPr>
          <a:xfrm flipV="1">
            <a:off x="787414" y="2846171"/>
            <a:ext cx="5236578" cy="1806965"/>
          </a:xfrm>
          <a:prstGeom prst="curvedConnector3">
            <a:avLst>
              <a:gd name="adj1" fmla="val -6674"/>
            </a:avLst>
          </a:prstGeom>
          <a:ln w="19050">
            <a:headEnd type="triangle"/>
            <a:tailEnd type="none"/>
          </a:ln>
        </p:spPr>
        <p:style>
          <a:lnRef idx="1">
            <a:schemeClr val="accent5"/>
          </a:lnRef>
          <a:fillRef idx="0">
            <a:schemeClr val="accent5"/>
          </a:fillRef>
          <a:effectRef idx="0">
            <a:schemeClr val="accent5"/>
          </a:effectRef>
          <a:fontRef idx="minor">
            <a:schemeClr val="tx1"/>
          </a:fontRef>
        </p:style>
      </p:cxnSp>
      <p:graphicFrame>
        <p:nvGraphicFramePr>
          <p:cNvPr id="3" name="Tabelle 2">
            <a:extLst>
              <a:ext uri="{FF2B5EF4-FFF2-40B4-BE49-F238E27FC236}">
                <a16:creationId xmlns:a16="http://schemas.microsoft.com/office/drawing/2014/main" id="{C80CCA2C-7205-89C0-99D1-F2441294092E}"/>
              </a:ext>
            </a:extLst>
          </p:cNvPr>
          <p:cNvGraphicFramePr>
            <a:graphicFrameLocks noGrp="1"/>
          </p:cNvGraphicFramePr>
          <p:nvPr>
            <p:extLst>
              <p:ext uri="{D42A27DB-BD31-4B8C-83A1-F6EECF244321}">
                <p14:modId xmlns:p14="http://schemas.microsoft.com/office/powerpoint/2010/main" val="3068877623"/>
              </p:ext>
            </p:extLst>
          </p:nvPr>
        </p:nvGraphicFramePr>
        <p:xfrm>
          <a:off x="5951984" y="3277870"/>
          <a:ext cx="6033401" cy="1798320"/>
        </p:xfrm>
        <a:graphic>
          <a:graphicData uri="http://schemas.openxmlformats.org/drawingml/2006/table">
            <a:tbl>
              <a:tblPr bandRow="1">
                <a:tableStyleId>{2D5ABB26-0587-4C30-8999-92F81FD0307C}</a:tableStyleId>
              </a:tblPr>
              <a:tblGrid>
                <a:gridCol w="1208865">
                  <a:extLst>
                    <a:ext uri="{9D8B030D-6E8A-4147-A177-3AD203B41FA5}">
                      <a16:colId xmlns:a16="http://schemas.microsoft.com/office/drawing/2014/main" val="371234684"/>
                    </a:ext>
                  </a:extLst>
                </a:gridCol>
                <a:gridCol w="4824536">
                  <a:extLst>
                    <a:ext uri="{9D8B030D-6E8A-4147-A177-3AD203B41FA5}">
                      <a16:colId xmlns:a16="http://schemas.microsoft.com/office/drawing/2014/main" val="1033918973"/>
                    </a:ext>
                  </a:extLst>
                </a:gridCol>
              </a:tblGrid>
              <a:tr h="1126997">
                <a:tc>
                  <a:txBody>
                    <a:bodyPr/>
                    <a:lstStyle/>
                    <a:p>
                      <a:r>
                        <a:rPr lang="de-DE" sz="1600" b="1" dirty="0"/>
                        <a:t>Beispiele</a:t>
                      </a:r>
                      <a:r>
                        <a:rPr lang="de-DE" sz="800" b="1" dirty="0"/>
                        <a:t>[1]</a:t>
                      </a:r>
                    </a:p>
                  </a:txBody>
                  <a:tcPr/>
                </a:tc>
                <a:tc>
                  <a:txBody>
                    <a:bodyPr/>
                    <a:lstStyle/>
                    <a:p>
                      <a:r>
                        <a:rPr lang="de-DE" sz="1600" dirty="0"/>
                        <a:t>MD2/4/5 (</a:t>
                      </a:r>
                      <a:r>
                        <a:rPr lang="de-DE" sz="1600" dirty="0" err="1"/>
                        <a:t>message</a:t>
                      </a:r>
                      <a:r>
                        <a:rPr lang="de-DE" sz="1600" dirty="0"/>
                        <a:t> </a:t>
                      </a:r>
                      <a:r>
                        <a:rPr lang="de-DE" sz="1600" dirty="0" err="1"/>
                        <a:t>digest</a:t>
                      </a:r>
                      <a:r>
                        <a:rPr lang="de-DE" sz="1600" dirty="0"/>
                        <a:t>), </a:t>
                      </a:r>
                    </a:p>
                    <a:p>
                      <a:r>
                        <a:rPr lang="de-DE" sz="1600" dirty="0"/>
                        <a:t>SHA 1/3/244/256/384/512 (Secure Hash </a:t>
                      </a:r>
                      <a:r>
                        <a:rPr lang="de-DE" sz="1600" dirty="0" err="1"/>
                        <a:t>Algorithms</a:t>
                      </a:r>
                      <a:r>
                        <a:rPr lang="de-DE" sz="1600" dirty="0"/>
                        <a:t>), </a:t>
                      </a:r>
                    </a:p>
                    <a:p>
                      <a:r>
                        <a:rPr lang="de-DE" sz="1600" dirty="0"/>
                        <a:t>FSB (fast </a:t>
                      </a:r>
                      <a:r>
                        <a:rPr lang="de-DE" sz="1600" dirty="0" err="1"/>
                        <a:t>syndrome-based</a:t>
                      </a:r>
                      <a:r>
                        <a:rPr lang="de-DE" sz="1600" dirty="0"/>
                        <a:t>),</a:t>
                      </a:r>
                    </a:p>
                    <a:p>
                      <a:r>
                        <a:rPr lang="de-DE" sz="1600" dirty="0"/>
                        <a:t>ECOH (</a:t>
                      </a:r>
                      <a:r>
                        <a:rPr lang="de-DE" sz="1600" dirty="0" err="1"/>
                        <a:t>elliptic</a:t>
                      </a:r>
                      <a:r>
                        <a:rPr lang="de-DE" sz="1600" dirty="0"/>
                        <a:t> </a:t>
                      </a:r>
                      <a:r>
                        <a:rPr lang="de-DE" sz="1600" dirty="0" err="1"/>
                        <a:t>curve</a:t>
                      </a:r>
                      <a:r>
                        <a:rPr lang="de-DE" sz="1600" dirty="0"/>
                        <a:t> </a:t>
                      </a:r>
                      <a:r>
                        <a:rPr lang="de-DE" sz="1600" dirty="0" err="1"/>
                        <a:t>only</a:t>
                      </a:r>
                      <a:r>
                        <a:rPr lang="de-DE" sz="1600" dirty="0"/>
                        <a:t> </a:t>
                      </a:r>
                      <a:r>
                        <a:rPr lang="de-DE" sz="1600" dirty="0" err="1"/>
                        <a:t>hash</a:t>
                      </a:r>
                      <a:r>
                        <a:rPr lang="de-DE" sz="1600" dirty="0"/>
                        <a:t>), </a:t>
                      </a:r>
                    </a:p>
                    <a:p>
                      <a:r>
                        <a:rPr lang="de-DE" sz="1600" dirty="0"/>
                        <a:t>RIPEMD/-128/-160/-320, </a:t>
                      </a:r>
                    </a:p>
                    <a:p>
                      <a:r>
                        <a:rPr lang="de-DE" sz="1600" dirty="0"/>
                        <a:t>HAVAL</a:t>
                      </a:r>
                    </a:p>
                    <a:p>
                      <a:r>
                        <a:rPr lang="de-DE" sz="1600" dirty="0"/>
                        <a:t>BLAKE2s, BLAKE2b</a:t>
                      </a:r>
                    </a:p>
                  </a:txBody>
                  <a:tcPr/>
                </a:tc>
                <a:extLst>
                  <a:ext uri="{0D108BD9-81ED-4DB2-BD59-A6C34878D82A}">
                    <a16:rowId xmlns:a16="http://schemas.microsoft.com/office/drawing/2014/main" val="51473800"/>
                  </a:ext>
                </a:extLst>
              </a:tr>
            </a:tbl>
          </a:graphicData>
        </a:graphic>
      </p:graphicFrame>
      <p:pic>
        <p:nvPicPr>
          <p:cNvPr id="12" name="Grafik 11">
            <a:extLst>
              <a:ext uri="{FF2B5EF4-FFF2-40B4-BE49-F238E27FC236}">
                <a16:creationId xmlns:a16="http://schemas.microsoft.com/office/drawing/2014/main" id="{3DDABB4E-9AFF-BE57-09D4-7E18C4DCFF61}"/>
              </a:ext>
            </a:extLst>
          </p:cNvPr>
          <p:cNvPicPr>
            <a:picLocks noChangeAspect="1"/>
          </p:cNvPicPr>
          <p:nvPr/>
        </p:nvPicPr>
        <p:blipFill rotWithShape="1">
          <a:blip r:embed="rId3">
            <a:extLst>
              <a:ext uri="{28A0092B-C50C-407E-A947-70E740481C1C}">
                <a14:useLocalDpi xmlns:a14="http://schemas.microsoft.com/office/drawing/2010/main" val="0"/>
              </a:ext>
            </a:extLst>
          </a:blip>
          <a:srcRect t="21642"/>
          <a:stretch/>
        </p:blipFill>
        <p:spPr>
          <a:xfrm>
            <a:off x="7248128" y="2105523"/>
            <a:ext cx="3053671" cy="1007088"/>
          </a:xfrm>
          <a:prstGeom prst="rect">
            <a:avLst/>
          </a:prstGeom>
        </p:spPr>
      </p:pic>
      <p:sp>
        <p:nvSpPr>
          <p:cNvPr id="13" name="Textfeld 12">
            <a:extLst>
              <a:ext uri="{FF2B5EF4-FFF2-40B4-BE49-F238E27FC236}">
                <a16:creationId xmlns:a16="http://schemas.microsoft.com/office/drawing/2014/main" id="{8AB76CE2-E943-5B76-F1E6-03FE343A5E6B}"/>
              </a:ext>
            </a:extLst>
          </p:cNvPr>
          <p:cNvSpPr txBox="1"/>
          <p:nvPr/>
        </p:nvSpPr>
        <p:spPr>
          <a:xfrm>
            <a:off x="422372" y="5467143"/>
            <a:ext cx="5313588" cy="307777"/>
          </a:xfrm>
          <a:prstGeom prst="rect">
            <a:avLst/>
          </a:prstGeom>
          <a:noFill/>
          <a:ln w="19050">
            <a:solidFill>
              <a:schemeClr val="accent4"/>
            </a:solidFill>
          </a:ln>
        </p:spPr>
        <p:txBody>
          <a:bodyPr wrap="square" rtlCol="0">
            <a:spAutoFit/>
          </a:bodyPr>
          <a:lstStyle/>
          <a:p>
            <a:r>
              <a:rPr lang="de-DE" sz="1400" dirty="0"/>
              <a:t>Im weiteren Verlauf meine ich mit „Hashfunktionen“ diese Gruppe</a:t>
            </a:r>
          </a:p>
        </p:txBody>
      </p:sp>
      <p:sp>
        <p:nvSpPr>
          <p:cNvPr id="16" name="Pfeil: gestreift nach rechts 15">
            <a:extLst>
              <a:ext uri="{FF2B5EF4-FFF2-40B4-BE49-F238E27FC236}">
                <a16:creationId xmlns:a16="http://schemas.microsoft.com/office/drawing/2014/main" id="{C222D34E-91BD-970D-A541-0B27DCEBF9FC}"/>
              </a:ext>
            </a:extLst>
          </p:cNvPr>
          <p:cNvSpPr/>
          <p:nvPr/>
        </p:nvSpPr>
        <p:spPr>
          <a:xfrm rot="12686722">
            <a:off x="1673466" y="5183372"/>
            <a:ext cx="480053" cy="145327"/>
          </a:xfrm>
          <a:prstGeom prst="striped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5" name="Titel 1">
            <a:extLst>
              <a:ext uri="{FF2B5EF4-FFF2-40B4-BE49-F238E27FC236}">
                <a16:creationId xmlns:a16="http://schemas.microsoft.com/office/drawing/2014/main" id="{B62685B3-2242-CE9F-954F-1412AAF1BC1B}"/>
              </a:ext>
            </a:extLst>
          </p:cNvPr>
          <p:cNvSpPr>
            <a:spLocks noGrp="1"/>
          </p:cNvSpPr>
          <p:nvPr>
            <p:ph type="title"/>
          </p:nvPr>
        </p:nvSpPr>
        <p:spPr>
          <a:xfrm>
            <a:off x="1296000" y="1522800"/>
            <a:ext cx="10224000" cy="394032"/>
          </a:xfrm>
        </p:spPr>
        <p:txBody>
          <a:bodyPr/>
          <a:lstStyle/>
          <a:p>
            <a:r>
              <a:rPr lang="de-DE" dirty="0"/>
              <a:t>Taxonomie</a:t>
            </a:r>
            <a:r>
              <a:rPr lang="de-DE" sz="900" dirty="0"/>
              <a:t>[1]</a:t>
            </a:r>
          </a:p>
        </p:txBody>
      </p:sp>
    </p:spTree>
    <p:extLst>
      <p:ext uri="{BB962C8B-B14F-4D97-AF65-F5344CB8AC3E}">
        <p14:creationId xmlns:p14="http://schemas.microsoft.com/office/powerpoint/2010/main" val="1472358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Am Rande</a:t>
                </a:r>
              </a:p>
              <a:p>
                <a:r>
                  <a:rPr lang="de-DE" dirty="0"/>
                  <a:t>Für jede Hashfunktion gibt es</a:t>
                </a:r>
              </a:p>
              <a:p>
                <a:pPr marL="285750" indent="-285750">
                  <a:buFontTx/>
                  <a:buChar char="-"/>
                </a:pPr>
                <a:r>
                  <a:rPr lang="de-DE" dirty="0">
                    <a:solidFill>
                      <a:schemeClr val="bg1">
                        <a:lumMod val="85000"/>
                      </a:schemeClr>
                    </a:solidFill>
                  </a:rPr>
                  <a:t>Einen Preimage Angriff in </a:t>
                </a:r>
                <a14:m>
                  <m:oMath xmlns:m="http://schemas.openxmlformats.org/officeDocument/2006/math">
                    <m:r>
                      <m:rPr>
                        <m:sty m:val="p"/>
                      </m:rPr>
                      <a:rPr lang="de-DE" b="0" i="0" smtClean="0">
                        <a:solidFill>
                          <a:schemeClr val="bg1">
                            <a:lumMod val="85000"/>
                          </a:schemeClr>
                        </a:solidFill>
                        <a:latin typeface="Cambria Math" panose="02040503050406030204" pitchFamily="18" charset="0"/>
                      </a:rPr>
                      <m:t>Ο</m:t>
                    </m:r>
                    <m:d>
                      <m:dPr>
                        <m:ctrlPr>
                          <a:rPr lang="de-DE" b="0" i="1" smtClean="0">
                            <a:solidFill>
                              <a:schemeClr val="bg1">
                                <a:lumMod val="85000"/>
                              </a:schemeClr>
                            </a:solidFill>
                            <a:latin typeface="Cambria Math" panose="02040503050406030204" pitchFamily="18" charset="0"/>
                          </a:rPr>
                        </m:ctrlPr>
                      </m:dPr>
                      <m:e>
                        <m:sSup>
                          <m:sSupPr>
                            <m:ctrlPr>
                              <a:rPr lang="de-DE" b="0" i="1" smtClean="0">
                                <a:solidFill>
                                  <a:schemeClr val="bg1">
                                    <a:lumMod val="85000"/>
                                  </a:schemeClr>
                                </a:solidFill>
                                <a:latin typeface="Cambria Math" panose="02040503050406030204" pitchFamily="18" charset="0"/>
                              </a:rPr>
                            </m:ctrlPr>
                          </m:sSupPr>
                          <m:e>
                            <m:r>
                              <a:rPr lang="de-DE" b="0" i="1" smtClean="0">
                                <a:solidFill>
                                  <a:schemeClr val="bg1">
                                    <a:lumMod val="85000"/>
                                  </a:schemeClr>
                                </a:solidFill>
                                <a:latin typeface="Cambria Math" panose="02040503050406030204" pitchFamily="18" charset="0"/>
                              </a:rPr>
                              <m:t>2</m:t>
                            </m:r>
                          </m:e>
                          <m:sup>
                            <m:r>
                              <a:rPr lang="de-DE" b="0" i="1" smtClean="0">
                                <a:solidFill>
                                  <a:schemeClr val="bg1">
                                    <a:lumMod val="85000"/>
                                  </a:schemeClr>
                                </a:solidFill>
                                <a:latin typeface="Cambria Math" panose="02040503050406030204" pitchFamily="18" charset="0"/>
                              </a:rPr>
                              <m:t>𝑛</m:t>
                            </m:r>
                            <m:r>
                              <a:rPr lang="de-DE" b="0" i="1" smtClean="0">
                                <a:solidFill>
                                  <a:schemeClr val="bg1">
                                    <a:lumMod val="85000"/>
                                  </a:schemeClr>
                                </a:solidFill>
                                <a:latin typeface="Cambria Math" panose="02040503050406030204" pitchFamily="18" charset="0"/>
                              </a:rPr>
                              <m:t>−1</m:t>
                            </m:r>
                          </m:sup>
                        </m:sSup>
                      </m:e>
                    </m:d>
                  </m:oMath>
                </a14:m>
                <a:r>
                  <a:rPr lang="de-DE" b="0" dirty="0">
                    <a:solidFill>
                      <a:schemeClr val="bg1">
                        <a:lumMod val="85000"/>
                      </a:schemeClr>
                    </a:solidFill>
                  </a:rPr>
                  <a:t> [</a:t>
                </a:r>
                <a:r>
                  <a:rPr lang="de-DE" b="0" dirty="0" err="1">
                    <a:solidFill>
                      <a:schemeClr val="bg1">
                        <a:lumMod val="85000"/>
                      </a:schemeClr>
                    </a:solidFill>
                  </a:rPr>
                  <a:t>Bruteforce</a:t>
                </a:r>
                <a:r>
                  <a:rPr lang="de-DE" b="0" dirty="0">
                    <a:solidFill>
                      <a:schemeClr val="bg1">
                        <a:lumMod val="85000"/>
                      </a:schemeClr>
                    </a:solidFill>
                  </a:rPr>
                  <a:t>]</a:t>
                </a:r>
              </a:p>
              <a:p>
                <a:pPr marL="285750" indent="-285750">
                  <a:buFontTx/>
                  <a:buChar char="-"/>
                </a:pPr>
                <a:r>
                  <a:rPr lang="de-DE" dirty="0">
                    <a:solidFill>
                      <a:schemeClr val="bg1">
                        <a:lumMod val="85000"/>
                      </a:schemeClr>
                    </a:solidFill>
                  </a:rPr>
                  <a:t>Einen Second Preimage Angriff in </a:t>
                </a:r>
                <a14:m>
                  <m:oMath xmlns:m="http://schemas.openxmlformats.org/officeDocument/2006/math">
                    <m:r>
                      <m:rPr>
                        <m:sty m:val="p"/>
                      </m:rPr>
                      <a:rPr lang="de-DE" b="0" i="0" smtClean="0">
                        <a:solidFill>
                          <a:schemeClr val="bg1">
                            <a:lumMod val="85000"/>
                          </a:schemeClr>
                        </a:solidFill>
                        <a:latin typeface="Cambria Math" panose="02040503050406030204" pitchFamily="18" charset="0"/>
                      </a:rPr>
                      <m:t>Ο</m:t>
                    </m:r>
                    <m:d>
                      <m:dPr>
                        <m:ctrlPr>
                          <a:rPr lang="de-DE" b="0" i="1" smtClean="0">
                            <a:solidFill>
                              <a:schemeClr val="bg1">
                                <a:lumMod val="85000"/>
                              </a:schemeClr>
                            </a:solidFill>
                            <a:latin typeface="Cambria Math" panose="02040503050406030204" pitchFamily="18" charset="0"/>
                          </a:rPr>
                        </m:ctrlPr>
                      </m:dPr>
                      <m:e>
                        <m:sSup>
                          <m:sSupPr>
                            <m:ctrlPr>
                              <a:rPr lang="de-DE" b="0" i="1" smtClean="0">
                                <a:solidFill>
                                  <a:schemeClr val="bg1">
                                    <a:lumMod val="85000"/>
                                  </a:schemeClr>
                                </a:solidFill>
                                <a:latin typeface="Cambria Math" panose="02040503050406030204" pitchFamily="18" charset="0"/>
                              </a:rPr>
                            </m:ctrlPr>
                          </m:sSupPr>
                          <m:e>
                            <m:r>
                              <a:rPr lang="de-DE" b="0" i="1" smtClean="0">
                                <a:solidFill>
                                  <a:schemeClr val="bg1">
                                    <a:lumMod val="85000"/>
                                  </a:schemeClr>
                                </a:solidFill>
                                <a:latin typeface="Cambria Math" panose="02040503050406030204" pitchFamily="18" charset="0"/>
                              </a:rPr>
                              <m:t>2</m:t>
                            </m:r>
                          </m:e>
                          <m:sup>
                            <m:r>
                              <a:rPr lang="de-DE" b="0" i="1" smtClean="0">
                                <a:solidFill>
                                  <a:schemeClr val="bg1">
                                    <a:lumMod val="85000"/>
                                  </a:schemeClr>
                                </a:solidFill>
                                <a:latin typeface="Cambria Math" panose="02040503050406030204" pitchFamily="18" charset="0"/>
                              </a:rPr>
                              <m:t>𝑛</m:t>
                            </m:r>
                            <m:r>
                              <a:rPr lang="de-DE" b="0" i="1" smtClean="0">
                                <a:solidFill>
                                  <a:schemeClr val="bg1">
                                    <a:lumMod val="85000"/>
                                  </a:schemeClr>
                                </a:solidFill>
                                <a:latin typeface="Cambria Math" panose="02040503050406030204" pitchFamily="18" charset="0"/>
                              </a:rPr>
                              <m:t>−1</m:t>
                            </m:r>
                          </m:sup>
                        </m:sSup>
                      </m:e>
                    </m:d>
                    <m:r>
                      <a:rPr lang="de-DE" b="0" i="1" smtClean="0">
                        <a:solidFill>
                          <a:schemeClr val="bg1">
                            <a:lumMod val="85000"/>
                          </a:schemeClr>
                        </a:solidFill>
                        <a:latin typeface="Cambria Math" panose="02040503050406030204" pitchFamily="18" charset="0"/>
                      </a:rPr>
                      <m:t> </m:t>
                    </m:r>
                  </m:oMath>
                </a14:m>
                <a:r>
                  <a:rPr lang="de-DE" dirty="0">
                    <a:solidFill>
                      <a:schemeClr val="bg1">
                        <a:lumMod val="85000"/>
                      </a:schemeClr>
                    </a:solidFill>
                  </a:rPr>
                  <a:t>[Bruteforce]</a:t>
                </a:r>
              </a:p>
              <a:p>
                <a:pPr marL="285750" indent="-285750">
                  <a:buFontTx/>
                  <a:buChar char="-"/>
                </a:pPr>
                <a:r>
                  <a:rPr lang="de-DE" dirty="0"/>
                  <a:t>Einen Kollisionsangriff in </a:t>
                </a:r>
                <a14:m>
                  <m:oMath xmlns:m="http://schemas.openxmlformats.org/officeDocument/2006/math">
                    <m:r>
                      <m:rPr>
                        <m:sty m:val="p"/>
                      </m:rPr>
                      <a:rPr lang="de-DE" b="0" i="0" smtClean="0">
                        <a:latin typeface="Cambria Math" panose="02040503050406030204" pitchFamily="18" charset="0"/>
                      </a:rPr>
                      <m:t>Ο</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𝑛</m:t>
                            </m:r>
                            <m:r>
                              <a:rPr lang="de-DE" b="0" i="1" smtClean="0">
                                <a:latin typeface="Cambria Math" panose="02040503050406030204" pitchFamily="18" charset="0"/>
                              </a:rPr>
                              <m:t>/2</m:t>
                            </m:r>
                          </m:sup>
                        </m:sSup>
                      </m:e>
                    </m:d>
                    <m:r>
                      <a:rPr lang="de-DE" b="0" i="1" smtClean="0">
                        <a:latin typeface="Cambria Math" panose="02040503050406030204" pitchFamily="18" charset="0"/>
                      </a:rPr>
                      <m:t> </m:t>
                    </m:r>
                  </m:oMath>
                </a14:m>
                <a:r>
                  <a:rPr lang="de-DE" dirty="0"/>
                  <a:t>[Geburtstagsparadoxon]</a:t>
                </a:r>
              </a:p>
              <a:p>
                <a:r>
                  <a:rPr lang="de-DE" dirty="0">
                    <a:solidFill>
                      <a:schemeClr val="bg1">
                        <a:lumMod val="85000"/>
                      </a:schemeClr>
                    </a:solidFill>
                  </a:rPr>
                  <a:t>der jeweils mit Wahrscheinlichkeit 0,5 erfolgreich ist </a:t>
                </a:r>
                <a:r>
                  <a:rPr lang="de-DE" sz="900" dirty="0">
                    <a:solidFill>
                      <a:schemeClr val="bg1">
                        <a:lumMod val="75000"/>
                      </a:schemeClr>
                    </a:solidFill>
                  </a:rPr>
                  <a:t>[1][2]</a:t>
                </a:r>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3"/>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70</a:t>
            </a:fld>
            <a:endParaRPr lang="de-DE"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3C5395DA-5B85-3FB5-99EC-63887BADE86F}"/>
                  </a:ext>
                </a:extLst>
              </p:cNvPr>
              <p:cNvSpPr txBox="1"/>
              <p:nvPr/>
            </p:nvSpPr>
            <p:spPr>
              <a:xfrm>
                <a:off x="7968208" y="3356992"/>
                <a:ext cx="3780796" cy="2546146"/>
              </a:xfrm>
              <a:prstGeom prst="rect">
                <a:avLst/>
              </a:prstGeom>
              <a:noFill/>
              <a:ln w="19050">
                <a:solidFill>
                  <a:schemeClr val="accent4">
                    <a:lumMod val="60000"/>
                    <a:lumOff val="40000"/>
                  </a:schemeClr>
                </a:solidFill>
              </a:ln>
            </p:spPr>
            <p:txBody>
              <a:bodyPr wrap="square" rtlCol="0">
                <a:spAutoFit/>
              </a:bodyPr>
              <a:lstStyle/>
              <a:p>
                <a:r>
                  <a:rPr lang="de-DE" sz="1600" dirty="0"/>
                  <a:t>Die Anzahl der Versuche </a:t>
                </a:r>
                <a14:m>
                  <m:oMath xmlns:m="http://schemas.openxmlformats.org/officeDocument/2006/math">
                    <m:r>
                      <a:rPr lang="de-DE" sz="1600" i="1" dirty="0" smtClean="0">
                        <a:latin typeface="Cambria Math" panose="02040503050406030204" pitchFamily="18" charset="0"/>
                      </a:rPr>
                      <m:t>𝑞</m:t>
                    </m:r>
                  </m:oMath>
                </a14:m>
                <a:r>
                  <a:rPr lang="de-DE" sz="1600" dirty="0"/>
                  <a:t>, um mit der Wahrscheinlichkeit 0,5, eine Kollision in</a:t>
                </a:r>
              </a:p>
              <a:p>
                <a14:m>
                  <m:oMath xmlns:m="http://schemas.openxmlformats.org/officeDocument/2006/math">
                    <m:r>
                      <a:rPr lang="de-DE" sz="1600" b="0" i="1" smtClean="0">
                        <a:latin typeface="Cambria Math" panose="02040503050406030204" pitchFamily="18" charset="0"/>
                      </a:rPr>
                      <m:t>𝑌</m:t>
                    </m:r>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d>
                          <m:dPr>
                            <m:begChr m:val="{"/>
                            <m:endChr m:val="}"/>
                            <m:ctrlPr>
                              <a:rPr lang="de-DE" sz="1600" b="0" i="1" smtClean="0">
                                <a:latin typeface="Cambria Math" panose="02040503050406030204" pitchFamily="18" charset="0"/>
                              </a:rPr>
                            </m:ctrlPr>
                          </m:dPr>
                          <m:e>
                            <m:r>
                              <a:rPr lang="de-DE" sz="1600" b="0" i="1" smtClean="0">
                                <a:latin typeface="Cambria Math" panose="02040503050406030204" pitchFamily="18" charset="0"/>
                              </a:rPr>
                              <m:t>0,1</m:t>
                            </m:r>
                          </m:e>
                        </m:d>
                      </m:e>
                      <m:sup>
                        <m:r>
                          <a:rPr lang="de-DE" sz="1600" b="0" i="1" smtClean="0">
                            <a:latin typeface="Cambria Math" panose="02040503050406030204" pitchFamily="18" charset="0"/>
                          </a:rPr>
                          <m:t>𝑛</m:t>
                        </m:r>
                      </m:sup>
                    </m:sSup>
                  </m:oMath>
                </a14:m>
                <a:r>
                  <a:rPr lang="de-DE" sz="1600" dirty="0"/>
                  <a:t> zu finden kann durch</a:t>
                </a:r>
              </a:p>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𝑞</m:t>
                      </m:r>
                      <m:r>
                        <a:rPr lang="de-DE" sz="1600" b="0" i="1" smtClean="0">
                          <a:latin typeface="Cambria Math" panose="02040503050406030204" pitchFamily="18" charset="0"/>
                        </a:rPr>
                        <m:t>≈1,17∗</m:t>
                      </m:r>
                      <m:rad>
                        <m:radPr>
                          <m:degHide m:val="on"/>
                          <m:ctrlPr>
                            <a:rPr lang="de-DE" sz="1600" b="0" i="1" smtClean="0">
                              <a:latin typeface="Cambria Math" panose="02040503050406030204" pitchFamily="18" charset="0"/>
                            </a:rPr>
                          </m:ctrlPr>
                        </m:radPr>
                        <m:deg/>
                        <m:e>
                          <m:r>
                            <a:rPr lang="de-DE" sz="1600" b="0" i="1" smtClean="0">
                              <a:latin typeface="Cambria Math" panose="02040503050406030204" pitchFamily="18" charset="0"/>
                            </a:rPr>
                            <m:t>𝑛</m:t>
                          </m:r>
                        </m:e>
                      </m:rad>
                    </m:oMath>
                  </m:oMathPara>
                </a14:m>
                <a:endParaRPr lang="de-DE" sz="1600" b="0" dirty="0"/>
              </a:p>
              <a:p>
                <a:r>
                  <a:rPr lang="de-DE" sz="1600" dirty="0"/>
                  <a:t>beschrieben werden</a:t>
                </a:r>
              </a:p>
              <a:p>
                <a:endParaRPr lang="de-DE" sz="1600" dirty="0"/>
              </a:p>
              <a:p>
                <a:r>
                  <a:rPr lang="de-DE" sz="1600" dirty="0"/>
                  <a:t>Für ein beliebiges </a:t>
                </a:r>
                <a14:m>
                  <m:oMath xmlns:m="http://schemas.openxmlformats.org/officeDocument/2006/math">
                    <m:r>
                      <a:rPr lang="de-DE" sz="1600" b="0" i="1" smtClean="0">
                        <a:latin typeface="Cambria Math" panose="02040503050406030204" pitchFamily="18" charset="0"/>
                      </a:rPr>
                      <m:t>𝜖</m:t>
                    </m:r>
                  </m:oMath>
                </a14:m>
                <a:r>
                  <a:rPr lang="de-DE" sz="1600" b="0" dirty="0"/>
                  <a:t>:</a:t>
                </a:r>
              </a:p>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𝑞</m:t>
                      </m:r>
                      <m:r>
                        <a:rPr lang="de-DE" sz="1600" b="0" i="1" smtClean="0">
                          <a:latin typeface="Cambria Math" panose="02040503050406030204" pitchFamily="18" charset="0"/>
                        </a:rPr>
                        <m:t>≈</m:t>
                      </m:r>
                      <m:rad>
                        <m:radPr>
                          <m:degHide m:val="on"/>
                          <m:ctrlPr>
                            <a:rPr lang="de-DE" sz="1600" b="0" i="1" smtClean="0">
                              <a:latin typeface="Cambria Math" panose="02040503050406030204" pitchFamily="18" charset="0"/>
                            </a:rPr>
                          </m:ctrlPr>
                        </m:radPr>
                        <m:deg/>
                        <m:e>
                          <m:r>
                            <a:rPr lang="de-DE" sz="1600" b="0" i="1" smtClean="0">
                              <a:latin typeface="Cambria Math" panose="02040503050406030204" pitchFamily="18" charset="0"/>
                            </a:rPr>
                            <m:t>2</m:t>
                          </m:r>
                          <m:r>
                            <a:rPr lang="de-DE" sz="1600" b="0" i="1" smtClean="0">
                              <a:latin typeface="Cambria Math" panose="02040503050406030204" pitchFamily="18" charset="0"/>
                            </a:rPr>
                            <m:t>𝑛</m:t>
                          </m:r>
                          <m:func>
                            <m:funcPr>
                              <m:ctrlPr>
                                <a:rPr lang="de-DE" sz="1600" i="1">
                                  <a:latin typeface="Cambria Math" panose="02040503050406030204" pitchFamily="18" charset="0"/>
                                </a:rPr>
                              </m:ctrlPr>
                            </m:funcPr>
                            <m:fName>
                              <m:r>
                                <m:rPr>
                                  <m:sty m:val="p"/>
                                </m:rPr>
                                <a:rPr lang="de-DE" sz="1600">
                                  <a:latin typeface="Cambria Math" panose="02040503050406030204" pitchFamily="18" charset="0"/>
                                </a:rPr>
                                <m:t>ln</m:t>
                              </m:r>
                            </m:fName>
                            <m:e>
                              <m:f>
                                <m:fPr>
                                  <m:ctrlPr>
                                    <a:rPr lang="de-DE" sz="1600" i="1">
                                      <a:latin typeface="Cambria Math" panose="02040503050406030204" pitchFamily="18" charset="0"/>
                                    </a:rPr>
                                  </m:ctrlPr>
                                </m:fPr>
                                <m:num>
                                  <m:r>
                                    <a:rPr lang="de-DE" sz="1600" i="1">
                                      <a:latin typeface="Cambria Math" panose="02040503050406030204" pitchFamily="18" charset="0"/>
                                    </a:rPr>
                                    <m:t>1</m:t>
                                  </m:r>
                                </m:num>
                                <m:den>
                                  <m:r>
                                    <a:rPr lang="de-DE" sz="1600" i="1">
                                      <a:latin typeface="Cambria Math" panose="02040503050406030204" pitchFamily="18" charset="0"/>
                                    </a:rPr>
                                    <m:t>1−</m:t>
                                  </m:r>
                                  <m:r>
                                    <a:rPr lang="de-DE" sz="1600" i="1">
                                      <a:latin typeface="Cambria Math" panose="02040503050406030204" pitchFamily="18" charset="0"/>
                                    </a:rPr>
                                    <m:t>𝜖</m:t>
                                  </m:r>
                                </m:den>
                              </m:f>
                            </m:e>
                          </m:func>
                        </m:e>
                      </m:rad>
                    </m:oMath>
                  </m:oMathPara>
                </a14:m>
                <a:endParaRPr lang="de-DE" sz="1600" dirty="0"/>
              </a:p>
            </p:txBody>
          </p:sp>
        </mc:Choice>
        <mc:Fallback xmlns="">
          <p:sp>
            <p:nvSpPr>
              <p:cNvPr id="9" name="Textfeld 8">
                <a:extLst>
                  <a:ext uri="{FF2B5EF4-FFF2-40B4-BE49-F238E27FC236}">
                    <a16:creationId xmlns:a16="http://schemas.microsoft.com/office/drawing/2014/main" id="{3C5395DA-5B85-3FB5-99EC-63887BADE86F}"/>
                  </a:ext>
                </a:extLst>
              </p:cNvPr>
              <p:cNvSpPr txBox="1">
                <a:spLocks noRot="1" noChangeAspect="1" noMove="1" noResize="1" noEditPoints="1" noAdjustHandles="1" noChangeArrowheads="1" noChangeShapeType="1" noTextEdit="1"/>
              </p:cNvSpPr>
              <p:nvPr/>
            </p:nvSpPr>
            <p:spPr>
              <a:xfrm>
                <a:off x="7968208" y="3356992"/>
                <a:ext cx="3780796" cy="2546146"/>
              </a:xfrm>
              <a:prstGeom prst="rect">
                <a:avLst/>
              </a:prstGeom>
              <a:blipFill>
                <a:blip r:embed="rId4"/>
                <a:stretch>
                  <a:fillRect l="-642" t="-714"/>
                </a:stretch>
              </a:blipFill>
              <a:ln w="19050">
                <a:solidFill>
                  <a:schemeClr val="accent4">
                    <a:lumMod val="60000"/>
                    <a:lumOff val="40000"/>
                  </a:schemeClr>
                </a:solidFill>
              </a:ln>
            </p:spPr>
            <p:txBody>
              <a:bodyPr/>
              <a:lstStyle/>
              <a:p>
                <a:r>
                  <a:rPr lang="de-DE">
                    <a:noFill/>
                  </a:rPr>
                  <a:t> </a:t>
                </a:r>
              </a:p>
            </p:txBody>
          </p:sp>
        </mc:Fallback>
      </mc:AlternateContent>
      <p:sp>
        <p:nvSpPr>
          <p:cNvPr id="11" name="Textfeld 10">
            <a:extLst>
              <a:ext uri="{FF2B5EF4-FFF2-40B4-BE49-F238E27FC236}">
                <a16:creationId xmlns:a16="http://schemas.microsoft.com/office/drawing/2014/main" id="{2F9FDD5B-D4ED-13E7-5244-16D10F763D67}"/>
              </a:ext>
            </a:extLst>
          </p:cNvPr>
          <p:cNvSpPr txBox="1"/>
          <p:nvPr/>
        </p:nvSpPr>
        <p:spPr>
          <a:xfrm>
            <a:off x="10992544" y="5646440"/>
            <a:ext cx="354450" cy="230832"/>
          </a:xfrm>
          <a:prstGeom prst="rect">
            <a:avLst/>
          </a:prstGeom>
          <a:noFill/>
          <a:ln w="19050">
            <a:noFill/>
          </a:ln>
        </p:spPr>
        <p:txBody>
          <a:bodyPr wrap="square" rtlCol="0">
            <a:spAutoFit/>
          </a:bodyPr>
          <a:lstStyle/>
          <a:p>
            <a:r>
              <a:rPr lang="de-DE" sz="900" dirty="0"/>
              <a:t>[1]</a:t>
            </a:r>
          </a:p>
        </p:txBody>
      </p:sp>
      <p:sp>
        <p:nvSpPr>
          <p:cNvPr id="12" name="Pfeil: gestreift nach rechts 11">
            <a:extLst>
              <a:ext uri="{FF2B5EF4-FFF2-40B4-BE49-F238E27FC236}">
                <a16:creationId xmlns:a16="http://schemas.microsoft.com/office/drawing/2014/main" id="{BB25DDD7-7D9A-5BEA-0932-5A7388D5F242}"/>
              </a:ext>
            </a:extLst>
          </p:cNvPr>
          <p:cNvSpPr/>
          <p:nvPr/>
        </p:nvSpPr>
        <p:spPr>
          <a:xfrm>
            <a:off x="7032104" y="3832118"/>
            <a:ext cx="815488" cy="144016"/>
          </a:xfrm>
          <a:prstGeom prst="striped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170DE028-08B5-9843-26A5-7FA6209B6287}"/>
              </a:ext>
            </a:extLst>
          </p:cNvPr>
          <p:cNvSpPr txBox="1"/>
          <p:nvPr/>
        </p:nvSpPr>
        <p:spPr>
          <a:xfrm>
            <a:off x="623392" y="5960893"/>
            <a:ext cx="11017224" cy="492443"/>
          </a:xfrm>
          <a:prstGeom prst="rect">
            <a:avLst/>
          </a:prstGeom>
          <a:noFill/>
        </p:spPr>
        <p:txBody>
          <a:bodyPr wrap="square" rtlCol="0">
            <a:spAutoFit/>
          </a:bodyPr>
          <a:lstStyle/>
          <a:p>
            <a:r>
              <a:rPr lang="en-US" sz="850" b="0" i="0" u="none" strike="noStrike" baseline="0" dirty="0"/>
              <a:t>[1] Stinson, Douglas R.; Paterson, Maura B. (2019): Cryptography. Theory and practice. Fourth edition. Boca Raton, London, New York: CRC Press (Textbooks in mathematics).</a:t>
            </a:r>
          </a:p>
          <a:p>
            <a:r>
              <a:rPr lang="en-US" sz="850" dirty="0"/>
              <a:t>[2] Smart, Nigel P. (2003): Cryptography. An introduction. London: McGraw-Hill (McGraw-Hill education).</a:t>
            </a:r>
            <a:endParaRPr lang="en-US" sz="850" b="0" i="0" u="none" strike="noStrike" baseline="0" dirty="0"/>
          </a:p>
          <a:p>
            <a:r>
              <a:rPr lang="en-US" sz="900" dirty="0"/>
              <a:t> </a:t>
            </a:r>
            <a:endParaRPr lang="de-DE" sz="850" dirty="0"/>
          </a:p>
        </p:txBody>
      </p:sp>
    </p:spTree>
    <p:extLst>
      <p:ext uri="{BB962C8B-B14F-4D97-AF65-F5344CB8AC3E}">
        <p14:creationId xmlns:p14="http://schemas.microsoft.com/office/powerpoint/2010/main" val="303889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F66660-C4D7-2E5B-8F06-18E2E9127C99}"/>
              </a:ext>
            </a:extLst>
          </p:cNvPr>
          <p:cNvSpPr>
            <a:spLocks noGrp="1"/>
          </p:cNvSpPr>
          <p:nvPr>
            <p:ph type="title"/>
          </p:nvPr>
        </p:nvSpPr>
        <p:spPr/>
        <p:txBody>
          <a:bodyPr/>
          <a:lstStyle/>
          <a:p>
            <a:r>
              <a:rPr lang="de-DE" dirty="0"/>
              <a:t>Was ist Kryptographisch-sicheres-</a:t>
            </a:r>
            <a:r>
              <a:rPr lang="de-DE" dirty="0" err="1"/>
              <a:t>Hashing</a:t>
            </a:r>
            <a:r>
              <a:rPr lang="de-DE" dirty="0"/>
              <a: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73FBD9BB-6259-BDE4-64C3-F9D18D3743D5}"/>
                  </a:ext>
                </a:extLst>
              </p:cNvPr>
              <p:cNvSpPr>
                <a:spLocks noGrp="1"/>
              </p:cNvSpPr>
              <p:nvPr>
                <p:ph idx="1"/>
              </p:nvPr>
            </p:nvSpPr>
            <p:spPr/>
            <p:txBody>
              <a:bodyPr/>
              <a:lstStyle/>
              <a:p>
                <a:r>
                  <a:rPr lang="de-DE" b="1" dirty="0"/>
                  <a:t>Am Rande</a:t>
                </a:r>
              </a:p>
              <a:p>
                <a:r>
                  <a:rPr lang="de-DE" dirty="0"/>
                  <a:t>Für jede Hashfunktion gibt es</a:t>
                </a:r>
              </a:p>
              <a:p>
                <a:pPr marL="285750" indent="-285750">
                  <a:buFontTx/>
                  <a:buChar char="-"/>
                </a:pPr>
                <a:r>
                  <a:rPr lang="de-DE" dirty="0">
                    <a:solidFill>
                      <a:schemeClr val="bg1">
                        <a:lumMod val="85000"/>
                      </a:schemeClr>
                    </a:solidFill>
                  </a:rPr>
                  <a:t>Einen Preimage Angriff in </a:t>
                </a:r>
                <a14:m>
                  <m:oMath xmlns:m="http://schemas.openxmlformats.org/officeDocument/2006/math">
                    <m:r>
                      <m:rPr>
                        <m:sty m:val="p"/>
                      </m:rPr>
                      <a:rPr lang="de-DE" b="0" i="0" smtClean="0">
                        <a:solidFill>
                          <a:schemeClr val="bg1">
                            <a:lumMod val="85000"/>
                          </a:schemeClr>
                        </a:solidFill>
                        <a:latin typeface="Cambria Math" panose="02040503050406030204" pitchFamily="18" charset="0"/>
                      </a:rPr>
                      <m:t>Ο</m:t>
                    </m:r>
                    <m:d>
                      <m:dPr>
                        <m:ctrlPr>
                          <a:rPr lang="de-DE" b="0" i="1" smtClean="0">
                            <a:solidFill>
                              <a:schemeClr val="bg1">
                                <a:lumMod val="85000"/>
                              </a:schemeClr>
                            </a:solidFill>
                            <a:latin typeface="Cambria Math" panose="02040503050406030204" pitchFamily="18" charset="0"/>
                          </a:rPr>
                        </m:ctrlPr>
                      </m:dPr>
                      <m:e>
                        <m:sSup>
                          <m:sSupPr>
                            <m:ctrlPr>
                              <a:rPr lang="de-DE" b="0" i="1" smtClean="0">
                                <a:solidFill>
                                  <a:schemeClr val="bg1">
                                    <a:lumMod val="85000"/>
                                  </a:schemeClr>
                                </a:solidFill>
                                <a:latin typeface="Cambria Math" panose="02040503050406030204" pitchFamily="18" charset="0"/>
                              </a:rPr>
                            </m:ctrlPr>
                          </m:sSupPr>
                          <m:e>
                            <m:r>
                              <a:rPr lang="de-DE" b="0" i="1" smtClean="0">
                                <a:solidFill>
                                  <a:schemeClr val="bg1">
                                    <a:lumMod val="85000"/>
                                  </a:schemeClr>
                                </a:solidFill>
                                <a:latin typeface="Cambria Math" panose="02040503050406030204" pitchFamily="18" charset="0"/>
                              </a:rPr>
                              <m:t>2</m:t>
                            </m:r>
                          </m:e>
                          <m:sup>
                            <m:r>
                              <a:rPr lang="de-DE" b="0" i="1" smtClean="0">
                                <a:solidFill>
                                  <a:schemeClr val="bg1">
                                    <a:lumMod val="85000"/>
                                  </a:schemeClr>
                                </a:solidFill>
                                <a:latin typeface="Cambria Math" panose="02040503050406030204" pitchFamily="18" charset="0"/>
                              </a:rPr>
                              <m:t>𝑛</m:t>
                            </m:r>
                            <m:r>
                              <a:rPr lang="de-DE" b="0" i="1" smtClean="0">
                                <a:solidFill>
                                  <a:schemeClr val="bg1">
                                    <a:lumMod val="85000"/>
                                  </a:schemeClr>
                                </a:solidFill>
                                <a:latin typeface="Cambria Math" panose="02040503050406030204" pitchFamily="18" charset="0"/>
                              </a:rPr>
                              <m:t>−1</m:t>
                            </m:r>
                          </m:sup>
                        </m:sSup>
                      </m:e>
                    </m:d>
                  </m:oMath>
                </a14:m>
                <a:r>
                  <a:rPr lang="de-DE" b="0" dirty="0">
                    <a:solidFill>
                      <a:schemeClr val="bg1">
                        <a:lumMod val="85000"/>
                      </a:schemeClr>
                    </a:solidFill>
                  </a:rPr>
                  <a:t> [</a:t>
                </a:r>
                <a:r>
                  <a:rPr lang="de-DE" b="0" dirty="0" err="1">
                    <a:solidFill>
                      <a:schemeClr val="bg1">
                        <a:lumMod val="85000"/>
                      </a:schemeClr>
                    </a:solidFill>
                  </a:rPr>
                  <a:t>Bruteforce</a:t>
                </a:r>
                <a:r>
                  <a:rPr lang="de-DE" b="0" dirty="0">
                    <a:solidFill>
                      <a:schemeClr val="bg1">
                        <a:lumMod val="85000"/>
                      </a:schemeClr>
                    </a:solidFill>
                  </a:rPr>
                  <a:t>]</a:t>
                </a:r>
              </a:p>
              <a:p>
                <a:pPr marL="285750" indent="-285750">
                  <a:buFontTx/>
                  <a:buChar char="-"/>
                </a:pPr>
                <a:r>
                  <a:rPr lang="de-DE" dirty="0">
                    <a:solidFill>
                      <a:schemeClr val="bg1">
                        <a:lumMod val="85000"/>
                      </a:schemeClr>
                    </a:solidFill>
                  </a:rPr>
                  <a:t>Einen Second Preimage Angriff in </a:t>
                </a:r>
                <a14:m>
                  <m:oMath xmlns:m="http://schemas.openxmlformats.org/officeDocument/2006/math">
                    <m:r>
                      <m:rPr>
                        <m:sty m:val="p"/>
                      </m:rPr>
                      <a:rPr lang="de-DE" b="0" i="0" smtClean="0">
                        <a:solidFill>
                          <a:schemeClr val="bg1">
                            <a:lumMod val="85000"/>
                          </a:schemeClr>
                        </a:solidFill>
                        <a:latin typeface="Cambria Math" panose="02040503050406030204" pitchFamily="18" charset="0"/>
                      </a:rPr>
                      <m:t>Ο</m:t>
                    </m:r>
                    <m:d>
                      <m:dPr>
                        <m:ctrlPr>
                          <a:rPr lang="de-DE" b="0" i="1" smtClean="0">
                            <a:solidFill>
                              <a:schemeClr val="bg1">
                                <a:lumMod val="85000"/>
                              </a:schemeClr>
                            </a:solidFill>
                            <a:latin typeface="Cambria Math" panose="02040503050406030204" pitchFamily="18" charset="0"/>
                          </a:rPr>
                        </m:ctrlPr>
                      </m:dPr>
                      <m:e>
                        <m:sSup>
                          <m:sSupPr>
                            <m:ctrlPr>
                              <a:rPr lang="de-DE" b="0" i="1" smtClean="0">
                                <a:solidFill>
                                  <a:schemeClr val="bg1">
                                    <a:lumMod val="85000"/>
                                  </a:schemeClr>
                                </a:solidFill>
                                <a:latin typeface="Cambria Math" panose="02040503050406030204" pitchFamily="18" charset="0"/>
                              </a:rPr>
                            </m:ctrlPr>
                          </m:sSupPr>
                          <m:e>
                            <m:r>
                              <a:rPr lang="de-DE" b="0" i="1" smtClean="0">
                                <a:solidFill>
                                  <a:schemeClr val="bg1">
                                    <a:lumMod val="85000"/>
                                  </a:schemeClr>
                                </a:solidFill>
                                <a:latin typeface="Cambria Math" panose="02040503050406030204" pitchFamily="18" charset="0"/>
                              </a:rPr>
                              <m:t>2</m:t>
                            </m:r>
                          </m:e>
                          <m:sup>
                            <m:r>
                              <a:rPr lang="de-DE" b="0" i="1" smtClean="0">
                                <a:solidFill>
                                  <a:schemeClr val="bg1">
                                    <a:lumMod val="85000"/>
                                  </a:schemeClr>
                                </a:solidFill>
                                <a:latin typeface="Cambria Math" panose="02040503050406030204" pitchFamily="18" charset="0"/>
                              </a:rPr>
                              <m:t>𝑛</m:t>
                            </m:r>
                            <m:r>
                              <a:rPr lang="de-DE" b="0" i="1" smtClean="0">
                                <a:solidFill>
                                  <a:schemeClr val="bg1">
                                    <a:lumMod val="85000"/>
                                  </a:schemeClr>
                                </a:solidFill>
                                <a:latin typeface="Cambria Math" panose="02040503050406030204" pitchFamily="18" charset="0"/>
                              </a:rPr>
                              <m:t>−1</m:t>
                            </m:r>
                          </m:sup>
                        </m:sSup>
                      </m:e>
                    </m:d>
                    <m:r>
                      <a:rPr lang="de-DE" b="0" i="1" smtClean="0">
                        <a:solidFill>
                          <a:schemeClr val="bg1">
                            <a:lumMod val="85000"/>
                          </a:schemeClr>
                        </a:solidFill>
                        <a:latin typeface="Cambria Math" panose="02040503050406030204" pitchFamily="18" charset="0"/>
                      </a:rPr>
                      <m:t> </m:t>
                    </m:r>
                  </m:oMath>
                </a14:m>
                <a:r>
                  <a:rPr lang="de-DE" dirty="0">
                    <a:solidFill>
                      <a:schemeClr val="bg1">
                        <a:lumMod val="85000"/>
                      </a:schemeClr>
                    </a:solidFill>
                  </a:rPr>
                  <a:t>[Bruteforce]</a:t>
                </a:r>
              </a:p>
              <a:p>
                <a:pPr marL="285750" indent="-285750">
                  <a:buFontTx/>
                  <a:buChar char="-"/>
                </a:pPr>
                <a:r>
                  <a:rPr lang="de-DE" dirty="0"/>
                  <a:t>Einen Kollisionsangriff in </a:t>
                </a:r>
                <a14:m>
                  <m:oMath xmlns:m="http://schemas.openxmlformats.org/officeDocument/2006/math">
                    <m:r>
                      <m:rPr>
                        <m:sty m:val="p"/>
                      </m:rPr>
                      <a:rPr lang="de-DE" b="0" i="0" smtClean="0">
                        <a:latin typeface="Cambria Math" panose="02040503050406030204" pitchFamily="18" charset="0"/>
                      </a:rPr>
                      <m:t>Ο</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𝑛</m:t>
                            </m:r>
                            <m:r>
                              <a:rPr lang="de-DE" b="0" i="1" smtClean="0">
                                <a:latin typeface="Cambria Math" panose="02040503050406030204" pitchFamily="18" charset="0"/>
                              </a:rPr>
                              <m:t>/2</m:t>
                            </m:r>
                          </m:sup>
                        </m:sSup>
                      </m:e>
                    </m:d>
                    <m:r>
                      <a:rPr lang="de-DE" b="0" i="1" smtClean="0">
                        <a:latin typeface="Cambria Math" panose="02040503050406030204" pitchFamily="18" charset="0"/>
                      </a:rPr>
                      <m:t> </m:t>
                    </m:r>
                  </m:oMath>
                </a14:m>
                <a:r>
                  <a:rPr lang="de-DE" dirty="0"/>
                  <a:t>[Geburtstagsparadoxon]</a:t>
                </a:r>
              </a:p>
              <a:p>
                <a:r>
                  <a:rPr lang="de-DE" dirty="0">
                    <a:solidFill>
                      <a:schemeClr val="bg1">
                        <a:lumMod val="85000"/>
                      </a:schemeClr>
                    </a:solidFill>
                  </a:rPr>
                  <a:t>der jeweils mit Wahrscheinlichkeit 0,5 erfolgreich ist </a:t>
                </a:r>
                <a:r>
                  <a:rPr lang="de-DE" sz="900" dirty="0">
                    <a:solidFill>
                      <a:schemeClr val="bg1">
                        <a:lumMod val="75000"/>
                      </a:schemeClr>
                    </a:solidFill>
                  </a:rPr>
                  <a:t>[1][2]</a:t>
                </a:r>
                <a:endParaRPr lang="de-DE" sz="900" dirty="0">
                  <a:solidFill>
                    <a:schemeClr val="bg1">
                      <a:lumMod val="85000"/>
                    </a:schemeClr>
                  </a:solidFill>
                </a:endParaRPr>
              </a:p>
            </p:txBody>
          </p:sp>
        </mc:Choice>
        <mc:Fallback xmlns="">
          <p:sp>
            <p:nvSpPr>
              <p:cNvPr id="3" name="Inhaltsplatzhalter 2">
                <a:extLst>
                  <a:ext uri="{FF2B5EF4-FFF2-40B4-BE49-F238E27FC236}">
                    <a16:creationId xmlns:a16="http://schemas.microsoft.com/office/drawing/2014/main" id="{73FBD9BB-6259-BDE4-64C3-F9D18D3743D5}"/>
                  </a:ext>
                </a:extLst>
              </p:cNvPr>
              <p:cNvSpPr>
                <a:spLocks noGrp="1" noRot="1" noChangeAspect="1" noMove="1" noResize="1" noEditPoints="1" noAdjustHandles="1" noChangeArrowheads="1" noChangeShapeType="1" noTextEdit="1"/>
              </p:cNvSpPr>
              <p:nvPr>
                <p:ph idx="1"/>
              </p:nvPr>
            </p:nvSpPr>
            <p:spPr>
              <a:blipFill>
                <a:blip r:embed="rId3"/>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50B5BC7E-239D-AE7C-66F9-0E1DCFDC652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D9C2CA55-D066-7A75-8F74-93D2E82B238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2D037B71-70E6-68A7-9360-1B33094BEB9E}"/>
              </a:ext>
            </a:extLst>
          </p:cNvPr>
          <p:cNvSpPr>
            <a:spLocks noGrp="1"/>
          </p:cNvSpPr>
          <p:nvPr>
            <p:ph type="sldNum" sz="quarter" idx="12"/>
          </p:nvPr>
        </p:nvSpPr>
        <p:spPr/>
        <p:txBody>
          <a:bodyPr/>
          <a:lstStyle/>
          <a:p>
            <a:fld id="{242EEE4B-4F13-4B3B-896D-98344C2D1A3F}" type="slidenum">
              <a:rPr lang="de-DE" smtClean="0"/>
              <a:t>71</a:t>
            </a:fld>
            <a:endParaRPr lang="de-DE" dirty="0"/>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3C5395DA-5B85-3FB5-99EC-63887BADE86F}"/>
                  </a:ext>
                </a:extLst>
              </p:cNvPr>
              <p:cNvSpPr txBox="1"/>
              <p:nvPr/>
            </p:nvSpPr>
            <p:spPr>
              <a:xfrm>
                <a:off x="7968208" y="3356992"/>
                <a:ext cx="3780796" cy="2546146"/>
              </a:xfrm>
              <a:prstGeom prst="rect">
                <a:avLst/>
              </a:prstGeom>
              <a:noFill/>
              <a:ln w="19050">
                <a:solidFill>
                  <a:schemeClr val="accent4">
                    <a:lumMod val="60000"/>
                    <a:lumOff val="40000"/>
                  </a:schemeClr>
                </a:solidFill>
              </a:ln>
            </p:spPr>
            <p:txBody>
              <a:bodyPr wrap="square" rtlCol="0">
                <a:spAutoFit/>
              </a:bodyPr>
              <a:lstStyle/>
              <a:p>
                <a:r>
                  <a:rPr lang="de-DE" sz="1600" dirty="0"/>
                  <a:t>Die Anzahl der Versuche </a:t>
                </a:r>
                <a14:m>
                  <m:oMath xmlns:m="http://schemas.openxmlformats.org/officeDocument/2006/math">
                    <m:r>
                      <a:rPr lang="de-DE" sz="1600" i="1" dirty="0" smtClean="0">
                        <a:latin typeface="Cambria Math" panose="02040503050406030204" pitchFamily="18" charset="0"/>
                      </a:rPr>
                      <m:t>𝑞</m:t>
                    </m:r>
                  </m:oMath>
                </a14:m>
                <a:r>
                  <a:rPr lang="de-DE" sz="1600" dirty="0"/>
                  <a:t>, um mit der Wahrscheinlichkeit 0,5, eine Kollision in</a:t>
                </a:r>
              </a:p>
              <a:p>
                <a14:m>
                  <m:oMath xmlns:m="http://schemas.openxmlformats.org/officeDocument/2006/math">
                    <m:r>
                      <a:rPr lang="de-DE" sz="1600" b="0" i="1" smtClean="0">
                        <a:latin typeface="Cambria Math" panose="02040503050406030204" pitchFamily="18" charset="0"/>
                      </a:rPr>
                      <m:t>𝑌</m:t>
                    </m:r>
                    <m:r>
                      <a:rPr lang="de-DE" sz="1600" b="0" i="1" smtClean="0">
                        <a:latin typeface="Cambria Math" panose="02040503050406030204" pitchFamily="18" charset="0"/>
                      </a:rPr>
                      <m:t>=</m:t>
                    </m:r>
                    <m:sSup>
                      <m:sSupPr>
                        <m:ctrlPr>
                          <a:rPr lang="de-DE" sz="1600" b="0" i="1" smtClean="0">
                            <a:latin typeface="Cambria Math" panose="02040503050406030204" pitchFamily="18" charset="0"/>
                          </a:rPr>
                        </m:ctrlPr>
                      </m:sSupPr>
                      <m:e>
                        <m:d>
                          <m:dPr>
                            <m:begChr m:val="{"/>
                            <m:endChr m:val="}"/>
                            <m:ctrlPr>
                              <a:rPr lang="de-DE" sz="1600" b="0" i="1" smtClean="0">
                                <a:latin typeface="Cambria Math" panose="02040503050406030204" pitchFamily="18" charset="0"/>
                              </a:rPr>
                            </m:ctrlPr>
                          </m:dPr>
                          <m:e>
                            <m:r>
                              <a:rPr lang="de-DE" sz="1600" b="0" i="1" smtClean="0">
                                <a:latin typeface="Cambria Math" panose="02040503050406030204" pitchFamily="18" charset="0"/>
                              </a:rPr>
                              <m:t>0,1</m:t>
                            </m:r>
                          </m:e>
                        </m:d>
                      </m:e>
                      <m:sup>
                        <m:r>
                          <a:rPr lang="de-DE" sz="1600" b="0" i="1" smtClean="0">
                            <a:latin typeface="Cambria Math" panose="02040503050406030204" pitchFamily="18" charset="0"/>
                          </a:rPr>
                          <m:t>𝑛</m:t>
                        </m:r>
                      </m:sup>
                    </m:sSup>
                  </m:oMath>
                </a14:m>
                <a:r>
                  <a:rPr lang="de-DE" sz="1600" dirty="0"/>
                  <a:t> zu finden kann durch</a:t>
                </a:r>
              </a:p>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𝑞</m:t>
                      </m:r>
                      <m:r>
                        <a:rPr lang="de-DE" sz="1600" b="0" i="1" smtClean="0">
                          <a:latin typeface="Cambria Math" panose="02040503050406030204" pitchFamily="18" charset="0"/>
                        </a:rPr>
                        <m:t>≈1,17∗</m:t>
                      </m:r>
                      <m:rad>
                        <m:radPr>
                          <m:degHide m:val="on"/>
                          <m:ctrlPr>
                            <a:rPr lang="de-DE" sz="1600" b="0" i="1" smtClean="0">
                              <a:latin typeface="Cambria Math" panose="02040503050406030204" pitchFamily="18" charset="0"/>
                            </a:rPr>
                          </m:ctrlPr>
                        </m:radPr>
                        <m:deg/>
                        <m:e>
                          <m:r>
                            <a:rPr lang="de-DE" sz="1600" b="0" i="1" smtClean="0">
                              <a:latin typeface="Cambria Math" panose="02040503050406030204" pitchFamily="18" charset="0"/>
                            </a:rPr>
                            <m:t>𝑛</m:t>
                          </m:r>
                        </m:e>
                      </m:rad>
                    </m:oMath>
                  </m:oMathPara>
                </a14:m>
                <a:endParaRPr lang="de-DE" sz="1600" b="0" dirty="0"/>
              </a:p>
              <a:p>
                <a:r>
                  <a:rPr lang="de-DE" sz="1600" dirty="0"/>
                  <a:t>beschrieben werden.</a:t>
                </a:r>
              </a:p>
              <a:p>
                <a:endParaRPr lang="de-DE" sz="1600" dirty="0"/>
              </a:p>
              <a:p>
                <a:r>
                  <a:rPr lang="de-DE" sz="1600" dirty="0"/>
                  <a:t>Für ein beliebiges </a:t>
                </a:r>
                <a14:m>
                  <m:oMath xmlns:m="http://schemas.openxmlformats.org/officeDocument/2006/math">
                    <m:r>
                      <a:rPr lang="de-DE" sz="1600" b="0" i="1" smtClean="0">
                        <a:latin typeface="Cambria Math" panose="02040503050406030204" pitchFamily="18" charset="0"/>
                      </a:rPr>
                      <m:t>𝜖</m:t>
                    </m:r>
                  </m:oMath>
                </a14:m>
                <a:r>
                  <a:rPr lang="de-DE" sz="1600" b="0" dirty="0"/>
                  <a:t>:</a:t>
                </a:r>
              </a:p>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𝑞</m:t>
                      </m:r>
                      <m:r>
                        <a:rPr lang="de-DE" sz="1600" b="0" i="1" smtClean="0">
                          <a:latin typeface="Cambria Math" panose="02040503050406030204" pitchFamily="18" charset="0"/>
                        </a:rPr>
                        <m:t>≈</m:t>
                      </m:r>
                      <m:rad>
                        <m:radPr>
                          <m:degHide m:val="on"/>
                          <m:ctrlPr>
                            <a:rPr lang="de-DE" sz="1600" b="0" i="1" smtClean="0">
                              <a:latin typeface="Cambria Math" panose="02040503050406030204" pitchFamily="18" charset="0"/>
                            </a:rPr>
                          </m:ctrlPr>
                        </m:radPr>
                        <m:deg/>
                        <m:e>
                          <m:r>
                            <a:rPr lang="de-DE" sz="1600" b="0" i="1" smtClean="0">
                              <a:latin typeface="Cambria Math" panose="02040503050406030204" pitchFamily="18" charset="0"/>
                            </a:rPr>
                            <m:t>2</m:t>
                          </m:r>
                          <m:r>
                            <a:rPr lang="de-DE" sz="1600" b="0" i="1" smtClean="0">
                              <a:latin typeface="Cambria Math" panose="02040503050406030204" pitchFamily="18" charset="0"/>
                            </a:rPr>
                            <m:t>𝑛</m:t>
                          </m:r>
                          <m:func>
                            <m:funcPr>
                              <m:ctrlPr>
                                <a:rPr lang="de-DE" sz="1600" i="1">
                                  <a:latin typeface="Cambria Math" panose="02040503050406030204" pitchFamily="18" charset="0"/>
                                </a:rPr>
                              </m:ctrlPr>
                            </m:funcPr>
                            <m:fName>
                              <m:r>
                                <m:rPr>
                                  <m:sty m:val="p"/>
                                </m:rPr>
                                <a:rPr lang="de-DE" sz="1600">
                                  <a:latin typeface="Cambria Math" panose="02040503050406030204" pitchFamily="18" charset="0"/>
                                </a:rPr>
                                <m:t>ln</m:t>
                              </m:r>
                            </m:fName>
                            <m:e>
                              <m:f>
                                <m:fPr>
                                  <m:ctrlPr>
                                    <a:rPr lang="de-DE" sz="1600" i="1">
                                      <a:latin typeface="Cambria Math" panose="02040503050406030204" pitchFamily="18" charset="0"/>
                                    </a:rPr>
                                  </m:ctrlPr>
                                </m:fPr>
                                <m:num>
                                  <m:r>
                                    <a:rPr lang="de-DE" sz="1600" i="1">
                                      <a:latin typeface="Cambria Math" panose="02040503050406030204" pitchFamily="18" charset="0"/>
                                    </a:rPr>
                                    <m:t>1</m:t>
                                  </m:r>
                                </m:num>
                                <m:den>
                                  <m:r>
                                    <a:rPr lang="de-DE" sz="1600" i="1">
                                      <a:latin typeface="Cambria Math" panose="02040503050406030204" pitchFamily="18" charset="0"/>
                                    </a:rPr>
                                    <m:t>1−</m:t>
                                  </m:r>
                                  <m:r>
                                    <a:rPr lang="de-DE" sz="1600" i="1">
                                      <a:latin typeface="Cambria Math" panose="02040503050406030204" pitchFamily="18" charset="0"/>
                                    </a:rPr>
                                    <m:t>𝜖</m:t>
                                  </m:r>
                                </m:den>
                              </m:f>
                            </m:e>
                          </m:func>
                        </m:e>
                      </m:rad>
                    </m:oMath>
                  </m:oMathPara>
                </a14:m>
                <a:endParaRPr lang="de-DE" sz="1600" dirty="0"/>
              </a:p>
            </p:txBody>
          </p:sp>
        </mc:Choice>
        <mc:Fallback xmlns="">
          <p:sp>
            <p:nvSpPr>
              <p:cNvPr id="9" name="Textfeld 8">
                <a:extLst>
                  <a:ext uri="{FF2B5EF4-FFF2-40B4-BE49-F238E27FC236}">
                    <a16:creationId xmlns:a16="http://schemas.microsoft.com/office/drawing/2014/main" id="{3C5395DA-5B85-3FB5-99EC-63887BADE86F}"/>
                  </a:ext>
                </a:extLst>
              </p:cNvPr>
              <p:cNvSpPr txBox="1">
                <a:spLocks noRot="1" noChangeAspect="1" noMove="1" noResize="1" noEditPoints="1" noAdjustHandles="1" noChangeArrowheads="1" noChangeShapeType="1" noTextEdit="1"/>
              </p:cNvSpPr>
              <p:nvPr/>
            </p:nvSpPr>
            <p:spPr>
              <a:xfrm>
                <a:off x="7968208" y="3356992"/>
                <a:ext cx="3780796" cy="2546146"/>
              </a:xfrm>
              <a:prstGeom prst="rect">
                <a:avLst/>
              </a:prstGeom>
              <a:blipFill>
                <a:blip r:embed="rId4"/>
                <a:stretch>
                  <a:fillRect l="-642" t="-714"/>
                </a:stretch>
              </a:blipFill>
              <a:ln w="19050">
                <a:solidFill>
                  <a:schemeClr val="accent4">
                    <a:lumMod val="60000"/>
                    <a:lumOff val="40000"/>
                  </a:schemeClr>
                </a:solidFill>
              </a:ln>
            </p:spPr>
            <p:txBody>
              <a:bodyPr/>
              <a:lstStyle/>
              <a:p>
                <a:r>
                  <a:rPr lang="de-DE">
                    <a:noFill/>
                  </a:rPr>
                  <a:t> </a:t>
                </a:r>
              </a:p>
            </p:txBody>
          </p:sp>
        </mc:Fallback>
      </mc:AlternateContent>
      <p:sp>
        <p:nvSpPr>
          <p:cNvPr id="11" name="Textfeld 10">
            <a:extLst>
              <a:ext uri="{FF2B5EF4-FFF2-40B4-BE49-F238E27FC236}">
                <a16:creationId xmlns:a16="http://schemas.microsoft.com/office/drawing/2014/main" id="{2F9FDD5B-D4ED-13E7-5244-16D10F763D67}"/>
              </a:ext>
            </a:extLst>
          </p:cNvPr>
          <p:cNvSpPr txBox="1"/>
          <p:nvPr/>
        </p:nvSpPr>
        <p:spPr>
          <a:xfrm>
            <a:off x="10992544" y="5646440"/>
            <a:ext cx="354450" cy="230832"/>
          </a:xfrm>
          <a:prstGeom prst="rect">
            <a:avLst/>
          </a:prstGeom>
          <a:noFill/>
          <a:ln w="19050">
            <a:noFill/>
          </a:ln>
        </p:spPr>
        <p:txBody>
          <a:bodyPr wrap="square" rtlCol="0">
            <a:spAutoFit/>
          </a:bodyPr>
          <a:lstStyle/>
          <a:p>
            <a:r>
              <a:rPr lang="de-DE" sz="900" dirty="0"/>
              <a:t>[1]</a:t>
            </a:r>
          </a:p>
        </p:txBody>
      </p:sp>
      <p:sp>
        <p:nvSpPr>
          <p:cNvPr id="12" name="Pfeil: gestreift nach rechts 11">
            <a:extLst>
              <a:ext uri="{FF2B5EF4-FFF2-40B4-BE49-F238E27FC236}">
                <a16:creationId xmlns:a16="http://schemas.microsoft.com/office/drawing/2014/main" id="{BB25DDD7-7D9A-5BEA-0932-5A7388D5F242}"/>
              </a:ext>
            </a:extLst>
          </p:cNvPr>
          <p:cNvSpPr/>
          <p:nvPr/>
        </p:nvSpPr>
        <p:spPr>
          <a:xfrm>
            <a:off x="7032104" y="3832118"/>
            <a:ext cx="815488" cy="144016"/>
          </a:xfrm>
          <a:prstGeom prst="striped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8" name="Pfeil: gestreift nach rechts 7">
            <a:extLst>
              <a:ext uri="{FF2B5EF4-FFF2-40B4-BE49-F238E27FC236}">
                <a16:creationId xmlns:a16="http://schemas.microsoft.com/office/drawing/2014/main" id="{251F83FB-A64C-365D-8D2A-E0EEC1EB2A14}"/>
              </a:ext>
            </a:extLst>
          </p:cNvPr>
          <p:cNvSpPr/>
          <p:nvPr/>
        </p:nvSpPr>
        <p:spPr>
          <a:xfrm rot="10800000">
            <a:off x="7032104" y="5335200"/>
            <a:ext cx="815488" cy="144016"/>
          </a:xfrm>
          <a:prstGeom prst="striped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6FB42829-9EBD-FE4F-4E73-D7CBBA78099F}"/>
                  </a:ext>
                </a:extLst>
              </p:cNvPr>
              <p:cNvSpPr txBox="1"/>
              <p:nvPr/>
            </p:nvSpPr>
            <p:spPr>
              <a:xfrm>
                <a:off x="1296000" y="4581128"/>
                <a:ext cx="5664096" cy="1323439"/>
              </a:xfrm>
              <a:prstGeom prst="rect">
                <a:avLst/>
              </a:prstGeom>
              <a:noFill/>
              <a:ln w="19050">
                <a:solidFill>
                  <a:schemeClr val="accent4">
                    <a:lumMod val="60000"/>
                    <a:lumOff val="40000"/>
                  </a:schemeClr>
                </a:solidFill>
              </a:ln>
            </p:spPr>
            <p:txBody>
              <a:bodyPr wrap="square" rtlCol="0">
                <a:spAutoFit/>
              </a:bodyPr>
              <a:lstStyle/>
              <a:p>
                <a:r>
                  <a:rPr lang="de-DE" sz="1600" dirty="0"/>
                  <a:t>Bei einem 40bit Hash: Mit Wahrscheinlichkeit </a:t>
                </a:r>
                <a14:m>
                  <m:oMath xmlns:m="http://schemas.openxmlformats.org/officeDocument/2006/math">
                    <m:r>
                      <a:rPr lang="de-DE" sz="1600" b="0" i="1" smtClean="0">
                        <a:latin typeface="Cambria Math" panose="02040503050406030204" pitchFamily="18" charset="0"/>
                      </a:rPr>
                      <m:t>𝜖</m:t>
                    </m:r>
                    <m:r>
                      <a:rPr lang="de-DE" sz="1600" b="0" i="1" smtClean="0">
                        <a:latin typeface="Cambria Math" panose="02040503050406030204" pitchFamily="18" charset="0"/>
                      </a:rPr>
                      <m:t>=0,5</m:t>
                    </m:r>
                  </m:oMath>
                </a14:m>
                <a:r>
                  <a:rPr lang="de-DE" sz="1600" dirty="0"/>
                  <a:t> würde eine Kollision in etwas mehr als </a:t>
                </a:r>
                <a14:m>
                  <m:oMath xmlns:m="http://schemas.openxmlformats.org/officeDocument/2006/math">
                    <m:sSup>
                      <m:sSupPr>
                        <m:ctrlPr>
                          <a:rPr lang="de-DE" sz="1600" b="0" i="1" smtClean="0">
                            <a:latin typeface="Cambria Math" panose="02040503050406030204" pitchFamily="18" charset="0"/>
                          </a:rPr>
                        </m:ctrlPr>
                      </m:sSupPr>
                      <m:e>
                        <m:r>
                          <a:rPr lang="de-DE" sz="1600" b="0" i="1" smtClean="0">
                            <a:latin typeface="Cambria Math" panose="02040503050406030204" pitchFamily="18" charset="0"/>
                          </a:rPr>
                          <m:t>2</m:t>
                        </m:r>
                      </m:e>
                      <m:sup>
                        <m:r>
                          <a:rPr lang="de-DE" sz="1600" b="0" i="1" smtClean="0">
                            <a:latin typeface="Cambria Math" panose="02040503050406030204" pitchFamily="18" charset="0"/>
                          </a:rPr>
                          <m:t>20</m:t>
                        </m:r>
                      </m:sup>
                    </m:sSup>
                    <m:r>
                      <a:rPr lang="de-DE" sz="1600" b="0" i="1" smtClean="0">
                        <a:latin typeface="Cambria Math" panose="02040503050406030204" pitchFamily="18" charset="0"/>
                      </a:rPr>
                      <m:t>≈1.000.000</m:t>
                    </m:r>
                  </m:oMath>
                </a14:m>
                <a:r>
                  <a:rPr lang="de-DE" sz="1600" dirty="0"/>
                  <a:t> zufälligen Hashes gefunden werden.</a:t>
                </a:r>
              </a:p>
              <a:p>
                <a:r>
                  <a:rPr lang="de-DE" sz="1600" dirty="0">
                    <a:latin typeface="Abadi" panose="020B0604020104020204" pitchFamily="34" charset="0"/>
                  </a:rPr>
                  <a:t>→ </a:t>
                </a:r>
                <a:r>
                  <a:rPr lang="de-DE" sz="1600" dirty="0"/>
                  <a:t>Führt dazu, dass </a:t>
                </a:r>
                <a14:m>
                  <m:oMath xmlns:m="http://schemas.openxmlformats.org/officeDocument/2006/math">
                    <m:r>
                      <a:rPr lang="de-DE" sz="1600" i="1" dirty="0" smtClean="0">
                        <a:latin typeface="Cambria Math" panose="02040503050406030204" pitchFamily="18" charset="0"/>
                      </a:rPr>
                      <m:t>𝑛</m:t>
                    </m:r>
                  </m:oMath>
                </a14:m>
                <a:r>
                  <a:rPr lang="de-DE" sz="1600" dirty="0"/>
                  <a:t> ungefähr doppelt so groß sein muss wie das angestrebte Sicherheitsniveau</a:t>
                </a:r>
              </a:p>
            </p:txBody>
          </p:sp>
        </mc:Choice>
        <mc:Fallback xmlns="">
          <p:sp>
            <p:nvSpPr>
              <p:cNvPr id="13" name="Textfeld 12">
                <a:extLst>
                  <a:ext uri="{FF2B5EF4-FFF2-40B4-BE49-F238E27FC236}">
                    <a16:creationId xmlns:a16="http://schemas.microsoft.com/office/drawing/2014/main" id="{6FB42829-9EBD-FE4F-4E73-D7CBBA78099F}"/>
                  </a:ext>
                </a:extLst>
              </p:cNvPr>
              <p:cNvSpPr txBox="1">
                <a:spLocks noRot="1" noChangeAspect="1" noMove="1" noResize="1" noEditPoints="1" noAdjustHandles="1" noChangeArrowheads="1" noChangeShapeType="1" noTextEdit="1"/>
              </p:cNvSpPr>
              <p:nvPr/>
            </p:nvSpPr>
            <p:spPr>
              <a:xfrm>
                <a:off x="1296000" y="4581128"/>
                <a:ext cx="5664096" cy="1323439"/>
              </a:xfrm>
              <a:prstGeom prst="rect">
                <a:avLst/>
              </a:prstGeom>
              <a:blipFill>
                <a:blip r:embed="rId5"/>
                <a:stretch>
                  <a:fillRect l="-536" t="-1357" b="-3167"/>
                </a:stretch>
              </a:blipFill>
              <a:ln w="19050">
                <a:solidFill>
                  <a:schemeClr val="accent4">
                    <a:lumMod val="60000"/>
                    <a:lumOff val="40000"/>
                  </a:schemeClr>
                </a:solidFill>
              </a:ln>
            </p:spPr>
            <p:txBody>
              <a:bodyPr/>
              <a:lstStyle/>
              <a:p>
                <a:r>
                  <a:rPr lang="de-DE">
                    <a:noFill/>
                  </a:rPr>
                  <a:t> </a:t>
                </a:r>
              </a:p>
            </p:txBody>
          </p:sp>
        </mc:Fallback>
      </mc:AlternateContent>
      <p:sp>
        <p:nvSpPr>
          <p:cNvPr id="7" name="Textfeld 6">
            <a:extLst>
              <a:ext uri="{FF2B5EF4-FFF2-40B4-BE49-F238E27FC236}">
                <a16:creationId xmlns:a16="http://schemas.microsoft.com/office/drawing/2014/main" id="{6780F44F-7E34-4606-312D-D704C2915810}"/>
              </a:ext>
            </a:extLst>
          </p:cNvPr>
          <p:cNvSpPr txBox="1"/>
          <p:nvPr/>
        </p:nvSpPr>
        <p:spPr>
          <a:xfrm>
            <a:off x="623392" y="5960893"/>
            <a:ext cx="11017224" cy="492443"/>
          </a:xfrm>
          <a:prstGeom prst="rect">
            <a:avLst/>
          </a:prstGeom>
          <a:noFill/>
        </p:spPr>
        <p:txBody>
          <a:bodyPr wrap="square" rtlCol="0">
            <a:spAutoFit/>
          </a:bodyPr>
          <a:lstStyle/>
          <a:p>
            <a:r>
              <a:rPr lang="en-US" sz="850" b="0" i="0" u="none" strike="noStrike" baseline="0" dirty="0"/>
              <a:t>[1] Stinson, Douglas R.; Paterson, Maura B. (2019): Cryptography. Theory and practice. Fourth edition. Boca Raton, London, New York: CRC Press (Textbooks in mathematics).</a:t>
            </a:r>
          </a:p>
          <a:p>
            <a:r>
              <a:rPr lang="en-US" sz="850" dirty="0"/>
              <a:t>[2] Smart, Nigel P. (2003): Cryptography. An introduction. London: McGraw-Hill (McGraw-Hill education).</a:t>
            </a:r>
            <a:endParaRPr lang="en-US" sz="850" b="0" i="0" u="none" strike="noStrike" baseline="0" dirty="0"/>
          </a:p>
          <a:p>
            <a:r>
              <a:rPr lang="en-US" sz="900" dirty="0"/>
              <a:t> </a:t>
            </a:r>
            <a:endParaRPr lang="de-DE" sz="850" dirty="0"/>
          </a:p>
        </p:txBody>
      </p:sp>
    </p:spTree>
    <p:extLst>
      <p:ext uri="{BB962C8B-B14F-4D97-AF65-F5344CB8AC3E}">
        <p14:creationId xmlns:p14="http://schemas.microsoft.com/office/powerpoint/2010/main" val="2236860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919A58-90DD-AE57-165C-3170B289EE9E}"/>
              </a:ext>
            </a:extLst>
          </p:cNvPr>
          <p:cNvSpPr>
            <a:spLocks noGrp="1"/>
          </p:cNvSpPr>
          <p:nvPr>
            <p:ph type="title"/>
          </p:nvPr>
        </p:nvSpPr>
        <p:spPr/>
        <p:txBody>
          <a:bodyPr/>
          <a:lstStyle/>
          <a:p>
            <a:r>
              <a:rPr lang="de-DE" dirty="0"/>
              <a:t>Anforderungen an moderne Passwort-</a:t>
            </a:r>
            <a:r>
              <a:rPr lang="de-DE" dirty="0" err="1"/>
              <a:t>Hashing</a:t>
            </a:r>
            <a:r>
              <a:rPr lang="de-DE" dirty="0"/>
              <a:t>-Algorithmen</a:t>
            </a:r>
          </a:p>
        </p:txBody>
      </p:sp>
      <p:sp>
        <p:nvSpPr>
          <p:cNvPr id="3" name="Inhaltsplatzhalter 2">
            <a:extLst>
              <a:ext uri="{FF2B5EF4-FFF2-40B4-BE49-F238E27FC236}">
                <a16:creationId xmlns:a16="http://schemas.microsoft.com/office/drawing/2014/main" id="{19FBA632-5F7D-B36E-D691-0217682CAA71}"/>
              </a:ext>
            </a:extLst>
          </p:cNvPr>
          <p:cNvSpPr>
            <a:spLocks noGrp="1"/>
          </p:cNvSpPr>
          <p:nvPr>
            <p:ph idx="1"/>
          </p:nvPr>
        </p:nvSpPr>
        <p:spPr/>
        <p:txBody>
          <a:bodyPr/>
          <a:lstStyle/>
          <a:p>
            <a:r>
              <a:rPr lang="de-DE" b="1" dirty="0"/>
              <a:t>Random Oracle Model</a:t>
            </a:r>
            <a:r>
              <a:rPr lang="de-DE" sz="900" b="1" dirty="0"/>
              <a:t>[1][2]</a:t>
            </a:r>
          </a:p>
          <a:p>
            <a:pPr marL="285750" indent="-285750">
              <a:buFontTx/>
              <a:buChar char="-"/>
            </a:pPr>
            <a:r>
              <a:rPr lang="de-DE" dirty="0"/>
              <a:t>Nützlich für formale Beweise</a:t>
            </a:r>
          </a:p>
          <a:p>
            <a:pPr marL="743381" lvl="1" indent="-285750">
              <a:buFontTx/>
              <a:buChar char="-"/>
            </a:pPr>
            <a:r>
              <a:rPr lang="de-DE" dirty="0"/>
              <a:t>Der Aufwand eines Angriffes kann in der Anzahl der Aufrufe des Orakels ausgedrückt werden</a:t>
            </a:r>
          </a:p>
          <a:p>
            <a:pPr marL="285750" indent="-285750">
              <a:buFontTx/>
              <a:buChar char="-"/>
            </a:pPr>
            <a:r>
              <a:rPr lang="de-DE" dirty="0"/>
              <a:t>Keine (Hash-)Funktion kann die Eigenschaften des Zufallsorakels haben</a:t>
            </a:r>
            <a:r>
              <a:rPr lang="de-DE" sz="900" dirty="0"/>
              <a:t>[2]</a:t>
            </a:r>
            <a:r>
              <a:rPr lang="de-DE" dirty="0"/>
              <a:t> </a:t>
            </a:r>
            <a:r>
              <a:rPr lang="de-DE" dirty="0">
                <a:latin typeface="Abadi" panose="020B0604020104020204" pitchFamily="34" charset="0"/>
              </a:rPr>
              <a:t>→ </a:t>
            </a:r>
            <a:r>
              <a:rPr lang="de-DE" dirty="0"/>
              <a:t>man nimmt an, dass sie zufällig genug sind und das es keine strukturellen Sicherheitslücken gibt</a:t>
            </a:r>
          </a:p>
          <a:p>
            <a:pPr marL="285750" indent="-285750">
              <a:buFontTx/>
              <a:buChar char="-"/>
            </a:pPr>
            <a:r>
              <a:rPr lang="de-DE" dirty="0"/>
              <a:t>Ein Beweis im Random Oracle Model ist besser als kein formeller Beweis und einfacher als im sog. „Standard Model“ (Turing-Maschinen Model)</a:t>
            </a:r>
          </a:p>
          <a:p>
            <a:pPr marL="285750" indent="-285750">
              <a:buFontTx/>
              <a:buChar char="-"/>
            </a:pPr>
            <a:r>
              <a:rPr lang="de-DE" dirty="0"/>
              <a:t>Viele bekannte Algorithmen sind im ROM formell bewiesen, z.B. RSA-FDH</a:t>
            </a:r>
            <a:r>
              <a:rPr lang="de-DE" sz="900" dirty="0"/>
              <a:t>[3]</a:t>
            </a:r>
            <a:r>
              <a:rPr lang="de-DE" dirty="0"/>
              <a:t>, Diffie–Hellman </a:t>
            </a:r>
            <a:r>
              <a:rPr lang="de-DE" dirty="0" err="1"/>
              <a:t>key</a:t>
            </a:r>
            <a:r>
              <a:rPr lang="de-DE" dirty="0"/>
              <a:t> </a:t>
            </a:r>
            <a:r>
              <a:rPr lang="de-DE" dirty="0" err="1"/>
              <a:t>exchange</a:t>
            </a:r>
            <a:r>
              <a:rPr lang="de-DE" sz="900" dirty="0"/>
              <a:t>[4]</a:t>
            </a:r>
          </a:p>
          <a:p>
            <a:pPr marL="171450" indent="-171450">
              <a:buFontTx/>
              <a:buChar char="-"/>
            </a:pPr>
            <a:endParaRPr lang="de-DE" sz="900" dirty="0"/>
          </a:p>
        </p:txBody>
      </p:sp>
      <p:sp>
        <p:nvSpPr>
          <p:cNvPr id="4" name="Datumsplatzhalter 3">
            <a:extLst>
              <a:ext uri="{FF2B5EF4-FFF2-40B4-BE49-F238E27FC236}">
                <a16:creationId xmlns:a16="http://schemas.microsoft.com/office/drawing/2014/main" id="{E9614B0A-B036-A4EB-1AAF-9C2FDD7B43C3}"/>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6B871B7E-2AAC-7D72-0112-129188119BBA}"/>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4ACCF0A3-1687-06AE-E908-92C9A01E9555}"/>
              </a:ext>
            </a:extLst>
          </p:cNvPr>
          <p:cNvSpPr>
            <a:spLocks noGrp="1"/>
          </p:cNvSpPr>
          <p:nvPr>
            <p:ph type="sldNum" sz="quarter" idx="12"/>
          </p:nvPr>
        </p:nvSpPr>
        <p:spPr/>
        <p:txBody>
          <a:bodyPr/>
          <a:lstStyle/>
          <a:p>
            <a:fld id="{242EEE4B-4F13-4B3B-896D-98344C2D1A3F}" type="slidenum">
              <a:rPr lang="de-DE" smtClean="0"/>
              <a:t>72</a:t>
            </a:fld>
            <a:endParaRPr lang="de-DE" dirty="0"/>
          </a:p>
        </p:txBody>
      </p:sp>
      <p:sp>
        <p:nvSpPr>
          <p:cNvPr id="7" name="Textfeld 6">
            <a:extLst>
              <a:ext uri="{FF2B5EF4-FFF2-40B4-BE49-F238E27FC236}">
                <a16:creationId xmlns:a16="http://schemas.microsoft.com/office/drawing/2014/main" id="{A9C0F72F-A98E-3D07-12BC-8A19B102173F}"/>
              </a:ext>
            </a:extLst>
          </p:cNvPr>
          <p:cNvSpPr txBox="1"/>
          <p:nvPr/>
        </p:nvSpPr>
        <p:spPr>
          <a:xfrm>
            <a:off x="623392" y="5301208"/>
            <a:ext cx="11017224" cy="1007968"/>
          </a:xfrm>
          <a:prstGeom prst="rect">
            <a:avLst/>
          </a:prstGeom>
          <a:noFill/>
        </p:spPr>
        <p:txBody>
          <a:bodyPr wrap="square" rtlCol="0">
            <a:spAutoFit/>
          </a:bodyPr>
          <a:lstStyle/>
          <a:p>
            <a:r>
              <a:rPr lang="en-US" sz="850" b="0" i="0" u="none" strike="noStrike" baseline="0" dirty="0"/>
              <a:t>[1] van </a:t>
            </a:r>
            <a:r>
              <a:rPr lang="en-US" sz="850" b="0" i="0" u="none" strike="noStrike" baseline="0" dirty="0" err="1"/>
              <a:t>Tilborg</a:t>
            </a:r>
            <a:r>
              <a:rPr lang="en-US" sz="850" b="0" i="0" u="none" strike="noStrike" baseline="0" dirty="0"/>
              <a:t>, Henk C. A.; </a:t>
            </a:r>
            <a:r>
              <a:rPr lang="en-US" sz="850" b="0" i="0" u="none" strike="noStrike" baseline="0" dirty="0" err="1"/>
              <a:t>Jajodia</a:t>
            </a:r>
            <a:r>
              <a:rPr lang="en-US" sz="850" b="0" i="0" u="none" strike="noStrike" baseline="0" dirty="0"/>
              <a:t>, Sushil (Eds.) (2011): Encyclopedia of Cryptography and Security. 2. ed. Boston, MA: Springer US (SpringerLink </a:t>
            </a:r>
            <a:r>
              <a:rPr lang="en-US" sz="850" b="0" i="0" u="none" strike="noStrike" baseline="0" dirty="0" err="1"/>
              <a:t>Bücher</a:t>
            </a:r>
            <a:r>
              <a:rPr lang="en-US" sz="850" b="0" i="0" u="none" strike="noStrike" baseline="0" dirty="0"/>
              <a:t>).</a:t>
            </a:r>
          </a:p>
          <a:p>
            <a:r>
              <a:rPr lang="de-DE" sz="850" dirty="0"/>
              <a:t>[2] </a:t>
            </a:r>
            <a:r>
              <a:rPr lang="de-DE" sz="850" dirty="0" err="1"/>
              <a:t>Bellare</a:t>
            </a:r>
            <a:r>
              <a:rPr lang="de-DE" sz="850" dirty="0"/>
              <a:t>, </a:t>
            </a:r>
            <a:r>
              <a:rPr lang="de-DE" sz="850" dirty="0" err="1"/>
              <a:t>Mihir</a:t>
            </a:r>
            <a:r>
              <a:rPr lang="de-DE" sz="850" dirty="0"/>
              <a:t>; </a:t>
            </a:r>
            <a:r>
              <a:rPr lang="de-DE" sz="850" dirty="0" err="1"/>
              <a:t>Rogaway</a:t>
            </a:r>
            <a:r>
              <a:rPr lang="de-DE" sz="850" dirty="0"/>
              <a:t>, Phillip (1993): Random </a:t>
            </a:r>
            <a:r>
              <a:rPr lang="de-DE" sz="850" dirty="0" err="1"/>
              <a:t>oracles</a:t>
            </a:r>
            <a:r>
              <a:rPr lang="de-DE" sz="850" dirty="0"/>
              <a:t> </a:t>
            </a:r>
            <a:r>
              <a:rPr lang="de-DE" sz="850" dirty="0" err="1"/>
              <a:t>are</a:t>
            </a:r>
            <a:r>
              <a:rPr lang="de-DE" sz="850" dirty="0"/>
              <a:t> </a:t>
            </a:r>
            <a:r>
              <a:rPr lang="de-DE" sz="850" dirty="0" err="1"/>
              <a:t>practical</a:t>
            </a:r>
            <a:r>
              <a:rPr lang="de-DE" sz="850" dirty="0"/>
              <a:t>. In Dorothy Denning, Ray Pyle, Ravi </a:t>
            </a:r>
            <a:r>
              <a:rPr lang="de-DE" sz="850" dirty="0" err="1"/>
              <a:t>Ganesan</a:t>
            </a:r>
            <a:r>
              <a:rPr lang="de-DE" sz="850" dirty="0"/>
              <a:t>, Ravi </a:t>
            </a:r>
            <a:r>
              <a:rPr lang="de-DE" sz="850" dirty="0" err="1"/>
              <a:t>Sandhu</a:t>
            </a:r>
            <a:r>
              <a:rPr lang="de-DE" sz="850" dirty="0"/>
              <a:t>, Victoria Ashby (Eds.): Proceedings </a:t>
            </a:r>
            <a:r>
              <a:rPr lang="de-DE" sz="850" dirty="0" err="1"/>
              <a:t>of</a:t>
            </a:r>
            <a:r>
              <a:rPr lang="de-DE" sz="850" dirty="0"/>
              <a:t> </a:t>
            </a:r>
            <a:r>
              <a:rPr lang="de-DE" sz="850" dirty="0" err="1"/>
              <a:t>the</a:t>
            </a:r>
            <a:r>
              <a:rPr lang="de-DE" sz="850" dirty="0"/>
              <a:t> 1st ACM </a:t>
            </a:r>
            <a:r>
              <a:rPr lang="de-DE" sz="850" dirty="0" err="1"/>
              <a:t>conference</a:t>
            </a:r>
            <a:r>
              <a:rPr lang="de-DE" sz="850" dirty="0"/>
              <a:t> on Computer and </a:t>
            </a:r>
            <a:r>
              <a:rPr lang="de-DE" sz="850" dirty="0" err="1"/>
              <a:t>communications</a:t>
            </a:r>
            <a:r>
              <a:rPr lang="de-DE" sz="850" dirty="0"/>
              <a:t> </a:t>
            </a:r>
            <a:r>
              <a:rPr lang="de-DE" sz="850" dirty="0" err="1"/>
              <a:t>security</a:t>
            </a:r>
            <a:r>
              <a:rPr lang="de-DE" sz="850" dirty="0"/>
              <a:t> - CCS '93. </a:t>
            </a:r>
            <a:r>
              <a:rPr lang="de-DE" sz="850" dirty="0" err="1"/>
              <a:t>the</a:t>
            </a:r>
            <a:r>
              <a:rPr lang="de-DE" sz="850" dirty="0"/>
              <a:t> 1st ACM </a:t>
            </a:r>
            <a:r>
              <a:rPr lang="de-DE" sz="850" dirty="0" err="1"/>
              <a:t>conference</a:t>
            </a:r>
            <a:r>
              <a:rPr lang="de-DE" sz="850" dirty="0"/>
              <a:t>. Fairfax, Virginia, United States, 03.11.1993 - 05.11.1993. New York, New York, USA: ACM Press, pp. 62–73.</a:t>
            </a:r>
          </a:p>
          <a:p>
            <a:r>
              <a:rPr lang="de-DE" sz="850" dirty="0"/>
              <a:t>[3] </a:t>
            </a:r>
            <a:r>
              <a:rPr lang="de-DE" sz="850" dirty="0" err="1"/>
              <a:t>Bellare</a:t>
            </a:r>
            <a:r>
              <a:rPr lang="de-DE" sz="850" dirty="0"/>
              <a:t>, </a:t>
            </a:r>
            <a:r>
              <a:rPr lang="de-DE" sz="850" dirty="0" err="1"/>
              <a:t>Mihir</a:t>
            </a:r>
            <a:r>
              <a:rPr lang="de-DE" sz="850" dirty="0"/>
              <a:t>; </a:t>
            </a:r>
            <a:r>
              <a:rPr lang="de-DE" sz="850" dirty="0" err="1"/>
              <a:t>Rogaway</a:t>
            </a:r>
            <a:r>
              <a:rPr lang="de-DE" sz="850" dirty="0"/>
              <a:t>, Phillip (1996): The Exact Security </a:t>
            </a:r>
            <a:r>
              <a:rPr lang="de-DE" sz="850" dirty="0" err="1"/>
              <a:t>of</a:t>
            </a:r>
            <a:r>
              <a:rPr lang="de-DE" sz="850" dirty="0"/>
              <a:t> Digital </a:t>
            </a:r>
            <a:r>
              <a:rPr lang="de-DE" sz="850" dirty="0" err="1"/>
              <a:t>Signatures-How</a:t>
            </a:r>
            <a:r>
              <a:rPr lang="de-DE" sz="850" dirty="0"/>
              <a:t> to </a:t>
            </a:r>
            <a:r>
              <a:rPr lang="de-DE" sz="850" dirty="0" err="1"/>
              <a:t>Sign</a:t>
            </a:r>
            <a:r>
              <a:rPr lang="de-DE" sz="850" dirty="0"/>
              <a:t> </a:t>
            </a:r>
            <a:r>
              <a:rPr lang="de-DE" sz="850" dirty="0" err="1"/>
              <a:t>with</a:t>
            </a:r>
            <a:r>
              <a:rPr lang="de-DE" sz="850" dirty="0"/>
              <a:t> RSA and Rabin. In Ueli Maurer (Ed.): </a:t>
            </a:r>
            <a:r>
              <a:rPr lang="de-DE" sz="850" dirty="0" err="1"/>
              <a:t>Advances</a:t>
            </a:r>
            <a:r>
              <a:rPr lang="de-DE" sz="850" dirty="0"/>
              <a:t> in </a:t>
            </a:r>
            <a:r>
              <a:rPr lang="de-DE" sz="850" dirty="0" err="1"/>
              <a:t>cryptology</a:t>
            </a:r>
            <a:r>
              <a:rPr lang="de-DE" sz="850" dirty="0"/>
              <a:t> - EUROCRYPT '96. International Conference on </a:t>
            </a:r>
            <a:r>
              <a:rPr lang="de-DE" sz="850" dirty="0" err="1"/>
              <a:t>the</a:t>
            </a:r>
            <a:r>
              <a:rPr lang="de-DE" sz="850" dirty="0"/>
              <a:t> Theory and Application </a:t>
            </a:r>
            <a:r>
              <a:rPr lang="de-DE" sz="850" dirty="0" err="1"/>
              <a:t>of</a:t>
            </a:r>
            <a:r>
              <a:rPr lang="de-DE" sz="850" dirty="0"/>
              <a:t> </a:t>
            </a:r>
            <a:r>
              <a:rPr lang="de-DE" sz="850" dirty="0" err="1"/>
              <a:t>Cryptographic</a:t>
            </a:r>
            <a:r>
              <a:rPr lang="de-DE" sz="850" dirty="0"/>
              <a:t> </a:t>
            </a:r>
            <a:r>
              <a:rPr lang="de-DE" sz="850" dirty="0" err="1"/>
              <a:t>Techniques</a:t>
            </a:r>
            <a:r>
              <a:rPr lang="de-DE" sz="850" dirty="0"/>
              <a:t>, Saragossa, Spain, May 12 - 16, 1996 ; </a:t>
            </a:r>
            <a:r>
              <a:rPr lang="de-DE" sz="850" dirty="0" err="1"/>
              <a:t>proceedings</a:t>
            </a:r>
            <a:r>
              <a:rPr lang="de-DE" sz="850" dirty="0"/>
              <a:t>, vol. 1070. Berlin, Heidelberg: Springer (</a:t>
            </a:r>
            <a:r>
              <a:rPr lang="de-DE" sz="850" dirty="0" err="1"/>
              <a:t>Lecture</a:t>
            </a:r>
            <a:r>
              <a:rPr lang="de-DE" sz="850" dirty="0"/>
              <a:t> Notes in Computer Science, 1070), pp. 399–416.</a:t>
            </a:r>
          </a:p>
          <a:p>
            <a:r>
              <a:rPr lang="de-DE" sz="850" dirty="0"/>
              <a:t>[4] Roy, </a:t>
            </a:r>
            <a:r>
              <a:rPr lang="de-DE" sz="850" dirty="0" err="1"/>
              <a:t>Arnab</a:t>
            </a:r>
            <a:r>
              <a:rPr lang="de-DE" sz="850" dirty="0"/>
              <a:t>; </a:t>
            </a:r>
            <a:r>
              <a:rPr lang="de-DE" sz="850" dirty="0" err="1"/>
              <a:t>Datta</a:t>
            </a:r>
            <a:r>
              <a:rPr lang="de-DE" sz="850" dirty="0"/>
              <a:t>, Anupam; Mitchell, John C. (2008): Formal Proofs </a:t>
            </a:r>
            <a:r>
              <a:rPr lang="de-DE" sz="850" dirty="0" err="1"/>
              <a:t>of</a:t>
            </a:r>
            <a:r>
              <a:rPr lang="de-DE" sz="850" dirty="0"/>
              <a:t> </a:t>
            </a:r>
            <a:r>
              <a:rPr lang="de-DE" sz="850" dirty="0" err="1"/>
              <a:t>Cryptographic</a:t>
            </a:r>
            <a:r>
              <a:rPr lang="de-DE" sz="850" dirty="0"/>
              <a:t> Security </a:t>
            </a:r>
            <a:r>
              <a:rPr lang="de-DE" sz="850" dirty="0" err="1"/>
              <a:t>of</a:t>
            </a:r>
            <a:r>
              <a:rPr lang="de-DE" sz="850" dirty="0"/>
              <a:t> Diffie-Hellman-</a:t>
            </a:r>
            <a:r>
              <a:rPr lang="de-DE" sz="850" dirty="0" err="1"/>
              <a:t>Based</a:t>
            </a:r>
            <a:r>
              <a:rPr lang="de-DE" sz="850" dirty="0"/>
              <a:t> </a:t>
            </a:r>
            <a:r>
              <a:rPr lang="de-DE" sz="850" dirty="0" err="1"/>
              <a:t>Protocols</a:t>
            </a:r>
            <a:r>
              <a:rPr lang="de-DE" sz="850" dirty="0"/>
              <a:t>. In Gilles Barthe, Cédric </a:t>
            </a:r>
            <a:r>
              <a:rPr lang="de-DE" sz="850" dirty="0" err="1"/>
              <a:t>Fournet</a:t>
            </a:r>
            <a:r>
              <a:rPr lang="de-DE" sz="850" dirty="0"/>
              <a:t> (Eds.): </a:t>
            </a:r>
            <a:r>
              <a:rPr lang="de-DE" sz="850" dirty="0" err="1"/>
              <a:t>Trustworthy</a:t>
            </a:r>
            <a:r>
              <a:rPr lang="de-DE" sz="850" dirty="0"/>
              <a:t> Global Computing, vol. 4912. Berlin, Heidelberg: Springer Berlin Heidelberg (</a:t>
            </a:r>
            <a:r>
              <a:rPr lang="de-DE" sz="850" dirty="0" err="1"/>
              <a:t>Lecture</a:t>
            </a:r>
            <a:r>
              <a:rPr lang="de-DE" sz="850" dirty="0"/>
              <a:t> Notes in Computer Science), pp. 312–329.</a:t>
            </a:r>
          </a:p>
        </p:txBody>
      </p:sp>
    </p:spTree>
    <p:extLst>
      <p:ext uri="{BB962C8B-B14F-4D97-AF65-F5344CB8AC3E}">
        <p14:creationId xmlns:p14="http://schemas.microsoft.com/office/powerpoint/2010/main" val="137416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069C99-F1FE-2BD5-BE65-6BE079DEF853}"/>
              </a:ext>
            </a:extLst>
          </p:cNvPr>
          <p:cNvSpPr>
            <a:spLocks noGrp="1"/>
          </p:cNvSpPr>
          <p:nvPr>
            <p:ph type="title"/>
          </p:nvPr>
        </p:nvSpPr>
        <p:spPr/>
        <p:txBody>
          <a:bodyPr/>
          <a:lstStyle/>
          <a:p>
            <a:r>
              <a:rPr lang="de-DE" dirty="0"/>
              <a:t>Gegenüberstellung etablierter Passwort-Hashing-Algorithmen</a:t>
            </a:r>
          </a:p>
        </p:txBody>
      </p:sp>
      <p:graphicFrame>
        <p:nvGraphicFramePr>
          <p:cNvPr id="7" name="Tabelle 7">
            <a:extLst>
              <a:ext uri="{FF2B5EF4-FFF2-40B4-BE49-F238E27FC236}">
                <a16:creationId xmlns:a16="http://schemas.microsoft.com/office/drawing/2014/main" id="{140744C9-9938-D306-9471-AF521036A45E}"/>
              </a:ext>
            </a:extLst>
          </p:cNvPr>
          <p:cNvGraphicFramePr>
            <a:graphicFrameLocks noGrp="1"/>
          </p:cNvGraphicFramePr>
          <p:nvPr>
            <p:ph idx="1"/>
          </p:nvPr>
        </p:nvGraphicFramePr>
        <p:xfrm>
          <a:off x="3207000" y="2385536"/>
          <a:ext cx="5778000" cy="3347720"/>
        </p:xfrm>
        <a:graphic>
          <a:graphicData uri="http://schemas.openxmlformats.org/drawingml/2006/table">
            <a:tbl>
              <a:tblPr firstRow="1">
                <a:tableStyleId>{2D5ABB26-0587-4C30-8999-92F81FD0307C}</a:tableStyleId>
              </a:tblPr>
              <a:tblGrid>
                <a:gridCol w="1926000">
                  <a:extLst>
                    <a:ext uri="{9D8B030D-6E8A-4147-A177-3AD203B41FA5}">
                      <a16:colId xmlns:a16="http://schemas.microsoft.com/office/drawing/2014/main" val="3117340384"/>
                    </a:ext>
                  </a:extLst>
                </a:gridCol>
                <a:gridCol w="1926000">
                  <a:extLst>
                    <a:ext uri="{9D8B030D-6E8A-4147-A177-3AD203B41FA5}">
                      <a16:colId xmlns:a16="http://schemas.microsoft.com/office/drawing/2014/main" val="4146380228"/>
                    </a:ext>
                  </a:extLst>
                </a:gridCol>
                <a:gridCol w="1926000">
                  <a:extLst>
                    <a:ext uri="{9D8B030D-6E8A-4147-A177-3AD203B41FA5}">
                      <a16:colId xmlns:a16="http://schemas.microsoft.com/office/drawing/2014/main" val="1119415664"/>
                    </a:ext>
                  </a:extLst>
                </a:gridCol>
              </a:tblGrid>
              <a:tr h="370840">
                <a:tc>
                  <a:txBody>
                    <a:bodyPr/>
                    <a:lstStyle/>
                    <a:p>
                      <a:pPr algn="ctr"/>
                      <a:r>
                        <a:rPr lang="de-DE" sz="1600" dirty="0"/>
                        <a:t>Hashfunktion</a:t>
                      </a:r>
                    </a:p>
                  </a:txBody>
                  <a:tcPr anchor="ctr">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sz="1600" dirty="0"/>
                        <a:t>MHF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de-DE" sz="1600" dirty="0"/>
                        <a:t>Data-Independent Memory Access Pattern</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09537898"/>
                  </a:ext>
                </a:extLst>
              </a:tr>
              <a:tr h="0">
                <a:tc>
                  <a:txBody>
                    <a:bodyPr/>
                    <a:lstStyle/>
                    <a:p>
                      <a:pPr algn="ctr"/>
                      <a:r>
                        <a:rPr lang="de-DE" sz="1600" b="1" dirty="0" err="1"/>
                        <a:t>Bcrypt</a:t>
                      </a:r>
                      <a:endParaRPr lang="de-DE" sz="1600" b="1" dirty="0"/>
                    </a:p>
                  </a:txBody>
                  <a:tcPr anchor="ctr">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endParaRPr lang="de-D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229270560"/>
                  </a:ext>
                </a:extLst>
              </a:tr>
              <a:tr h="0">
                <a:tc>
                  <a:txBody>
                    <a:bodyPr/>
                    <a:lstStyle/>
                    <a:p>
                      <a:pPr algn="ctr"/>
                      <a:r>
                        <a:rPr lang="de-DE" sz="1600" b="1" dirty="0" err="1"/>
                        <a:t>Scrypt</a:t>
                      </a:r>
                      <a:endParaRPr lang="de-DE" sz="1600" b="1" dirty="0"/>
                    </a:p>
                  </a:txBody>
                  <a:tcPr anchor="ctr">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de-DE" sz="16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238997367"/>
                  </a:ext>
                </a:extLst>
              </a:tr>
              <a:tr h="370840">
                <a:tc>
                  <a:txBody>
                    <a:bodyPr/>
                    <a:lstStyle/>
                    <a:p>
                      <a:pPr algn="ctr"/>
                      <a:r>
                        <a:rPr lang="de-DE" sz="1600" b="1" dirty="0"/>
                        <a:t>Argon2d</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de-DE" sz="16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endParaRPr lang="de-DE" sz="16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42783770"/>
                  </a:ext>
                </a:extLst>
              </a:tr>
              <a:tr h="370840">
                <a:tc>
                  <a:txBody>
                    <a:bodyPr/>
                    <a:lstStyle/>
                    <a:p>
                      <a:pPr algn="ctr"/>
                      <a:r>
                        <a:rPr lang="de-DE" sz="1600" b="1" dirty="0"/>
                        <a:t>Argon2i</a:t>
                      </a:r>
                    </a:p>
                  </a:txBody>
                  <a:tcPr anchor="ctr">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208812043"/>
                  </a:ext>
                </a:extLst>
              </a:tr>
              <a:tr h="370840">
                <a:tc>
                  <a:txBody>
                    <a:bodyPr/>
                    <a:lstStyle/>
                    <a:p>
                      <a:pPr algn="ctr"/>
                      <a:r>
                        <a:rPr lang="de-DE" sz="1600" b="1" dirty="0"/>
                        <a:t>PBKDF2</a:t>
                      </a:r>
                    </a:p>
                  </a:txBody>
                  <a:tcPr anchor="ctr">
                    <a:lnR w="12700" cap="flat" cmpd="sng" algn="ctr">
                      <a:solidFill>
                        <a:schemeClr val="tx1"/>
                      </a:solidFill>
                      <a:prstDash val="solid"/>
                      <a:round/>
                      <a:headEnd type="none" w="med" len="med"/>
                      <a:tailEnd type="none" w="med" len="med"/>
                    </a:lnR>
                  </a:tcPr>
                </a:tc>
                <a:tc>
                  <a:txBody>
                    <a:bodyPr/>
                    <a:lstStyle/>
                    <a:p>
                      <a:pPr algn="ctr"/>
                      <a:endParaRPr lang="de-DE"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66499635"/>
                  </a:ext>
                </a:extLst>
              </a:tr>
              <a:tr h="370840">
                <a:tc>
                  <a:txBody>
                    <a:bodyPr/>
                    <a:lstStyle/>
                    <a:p>
                      <a:pPr algn="ctr"/>
                      <a:r>
                        <a:rPr lang="de-DE" sz="1600" b="1" dirty="0"/>
                        <a:t>Catena</a:t>
                      </a:r>
                    </a:p>
                  </a:txBody>
                  <a:tcPr anchor="ctr">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84100454"/>
                  </a:ext>
                </a:extLst>
              </a:tr>
              <a:tr h="370840">
                <a:tc>
                  <a:txBody>
                    <a:bodyPr/>
                    <a:lstStyle/>
                    <a:p>
                      <a:pPr marL="0" marR="0" lvl="0" indent="0" algn="ctr" defTabSz="914353" rtl="0" eaLnBrk="1" fontAlgn="auto" latinLnBrk="0" hangingPunct="1">
                        <a:lnSpc>
                          <a:spcPct val="100000"/>
                        </a:lnSpc>
                        <a:spcBef>
                          <a:spcPts val="0"/>
                        </a:spcBef>
                        <a:spcAft>
                          <a:spcPts val="0"/>
                        </a:spcAft>
                        <a:buClrTx/>
                        <a:buSzTx/>
                        <a:buFontTx/>
                        <a:buNone/>
                        <a:tabLst/>
                        <a:defRPr/>
                      </a:pPr>
                      <a:r>
                        <a:rPr lang="de-DE" sz="1600" b="1" dirty="0"/>
                        <a:t>Balloon Hashing</a:t>
                      </a:r>
                    </a:p>
                  </a:txBody>
                  <a:tcPr anchor="ctr">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de-DE" sz="1600" dirty="0"/>
                        <a:t>X</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96648555"/>
                  </a:ext>
                </a:extLst>
              </a:tr>
            </a:tbl>
          </a:graphicData>
        </a:graphic>
      </p:graphicFrame>
      <p:sp>
        <p:nvSpPr>
          <p:cNvPr id="4" name="Datumsplatzhalter 3">
            <a:extLst>
              <a:ext uri="{FF2B5EF4-FFF2-40B4-BE49-F238E27FC236}">
                <a16:creationId xmlns:a16="http://schemas.microsoft.com/office/drawing/2014/main" id="{2E1A0AB9-E131-C326-0ACA-5AA3F30F2595}"/>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02848772-4D52-13D1-951E-A3A190664500}"/>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D86FC5C9-8FD1-0D66-DCD6-844FEEF12CEC}"/>
              </a:ext>
            </a:extLst>
          </p:cNvPr>
          <p:cNvSpPr>
            <a:spLocks noGrp="1"/>
          </p:cNvSpPr>
          <p:nvPr>
            <p:ph type="sldNum" sz="quarter" idx="12"/>
          </p:nvPr>
        </p:nvSpPr>
        <p:spPr/>
        <p:txBody>
          <a:bodyPr/>
          <a:lstStyle/>
          <a:p>
            <a:fld id="{242EEE4B-4F13-4B3B-896D-98344C2D1A3F}" type="slidenum">
              <a:rPr lang="de-DE" smtClean="0"/>
              <a:t>73</a:t>
            </a:fld>
            <a:endParaRPr lang="de-DE" dirty="0"/>
          </a:p>
        </p:txBody>
      </p:sp>
      <p:sp>
        <p:nvSpPr>
          <p:cNvPr id="3" name="Textfeld 2">
            <a:extLst>
              <a:ext uri="{FF2B5EF4-FFF2-40B4-BE49-F238E27FC236}">
                <a16:creationId xmlns:a16="http://schemas.microsoft.com/office/drawing/2014/main" id="{511F936C-C339-85C4-A674-BF44AF812CC0}"/>
              </a:ext>
            </a:extLst>
          </p:cNvPr>
          <p:cNvSpPr txBox="1"/>
          <p:nvPr/>
        </p:nvSpPr>
        <p:spPr>
          <a:xfrm>
            <a:off x="623392" y="6014174"/>
            <a:ext cx="11017224" cy="223138"/>
          </a:xfrm>
          <a:prstGeom prst="rect">
            <a:avLst/>
          </a:prstGeom>
          <a:noFill/>
        </p:spPr>
        <p:txBody>
          <a:bodyPr wrap="square" rtlCol="0">
            <a:spAutoFit/>
          </a:bodyPr>
          <a:lstStyle/>
          <a:p>
            <a:r>
              <a:rPr lang="en-US" sz="850" b="0" i="0" u="none" strike="noStrike" baseline="0" dirty="0" err="1"/>
              <a:t>Spezifikationen</a:t>
            </a:r>
            <a:r>
              <a:rPr lang="en-US" sz="850" b="0" i="0" u="none" strike="noStrike" baseline="0" dirty="0"/>
              <a:t>: https://github.com/arantarion/Hashing-Info-Material</a:t>
            </a:r>
            <a:endParaRPr lang="de-DE" sz="850" dirty="0"/>
          </a:p>
        </p:txBody>
      </p:sp>
    </p:spTree>
    <p:extLst>
      <p:ext uri="{BB962C8B-B14F-4D97-AF65-F5344CB8AC3E}">
        <p14:creationId xmlns:p14="http://schemas.microsoft.com/office/powerpoint/2010/main" val="2027568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Implementierungen</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pPr marL="171450" indent="-171450">
              <a:buFontTx/>
              <a:buChar char="-"/>
            </a:pPr>
            <a:endParaRPr lang="en-US" sz="1800" dirty="0"/>
          </a:p>
          <a:p>
            <a:pPr marL="171450" indent="-171450">
              <a:buFontTx/>
              <a:buChar char="-"/>
            </a:pPr>
            <a:endParaRPr lang="en-US" sz="1800" dirty="0"/>
          </a:p>
          <a:p>
            <a:pPr marL="171450" indent="-171450">
              <a:buFontTx/>
              <a:buChar char="-"/>
            </a:pPr>
            <a:endParaRPr lang="en-US" sz="1800" dirty="0"/>
          </a:p>
          <a:p>
            <a:pPr marL="171450" indent="-171450">
              <a:buFontTx/>
              <a:buChar char="-"/>
            </a:pPr>
            <a:endParaRPr lang="en-US" sz="1800" dirty="0"/>
          </a:p>
          <a:p>
            <a:pPr marL="171450" indent="-171450">
              <a:buFontTx/>
              <a:buChar char="-"/>
            </a:pPr>
            <a:endParaRPr lang="en-US" sz="1800" dirty="0"/>
          </a:p>
          <a:p>
            <a:pPr marL="285750" indent="-285750">
              <a:buFontTx/>
              <a:buChar char="-"/>
            </a:pPr>
            <a:endParaRPr lang="de-DE" dirty="0"/>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74</a:t>
            </a:fld>
            <a:endParaRPr lang="de-DE" dirty="0"/>
          </a:p>
        </p:txBody>
      </p:sp>
      <p:graphicFrame>
        <p:nvGraphicFramePr>
          <p:cNvPr id="7" name="Tabelle 7">
            <a:extLst>
              <a:ext uri="{FF2B5EF4-FFF2-40B4-BE49-F238E27FC236}">
                <a16:creationId xmlns:a16="http://schemas.microsoft.com/office/drawing/2014/main" id="{9EF32CDF-F41C-0EA5-6E60-3927B1A8DB86}"/>
              </a:ext>
            </a:extLst>
          </p:cNvPr>
          <p:cNvGraphicFramePr>
            <a:graphicFrameLocks noGrp="1"/>
          </p:cNvGraphicFramePr>
          <p:nvPr/>
        </p:nvGraphicFramePr>
        <p:xfrm>
          <a:off x="1940572" y="2333529"/>
          <a:ext cx="8928760" cy="1854200"/>
        </p:xfrm>
        <a:graphic>
          <a:graphicData uri="http://schemas.openxmlformats.org/drawingml/2006/table">
            <a:tbl>
              <a:tblPr bandRow="1">
                <a:tableStyleId>{2D5ABB26-0587-4C30-8999-92F81FD0307C}</a:tableStyleId>
              </a:tblPr>
              <a:tblGrid>
                <a:gridCol w="3291332">
                  <a:extLst>
                    <a:ext uri="{9D8B030D-6E8A-4147-A177-3AD203B41FA5}">
                      <a16:colId xmlns:a16="http://schemas.microsoft.com/office/drawing/2014/main" val="1651654058"/>
                    </a:ext>
                  </a:extLst>
                </a:gridCol>
                <a:gridCol w="5637428">
                  <a:extLst>
                    <a:ext uri="{9D8B030D-6E8A-4147-A177-3AD203B41FA5}">
                      <a16:colId xmlns:a16="http://schemas.microsoft.com/office/drawing/2014/main" val="983792553"/>
                    </a:ext>
                  </a:extLst>
                </a:gridCol>
              </a:tblGrid>
              <a:tr h="370840">
                <a:tc>
                  <a:txBody>
                    <a:bodyPr/>
                    <a:lstStyle/>
                    <a:p>
                      <a:r>
                        <a:rPr lang="en-US" sz="1800" dirty="0"/>
                        <a:t>C (</a:t>
                      </a:r>
                      <a:r>
                        <a:rPr lang="en-US" sz="1800" dirty="0" err="1"/>
                        <a:t>Referenzimplementierung</a:t>
                      </a:r>
                      <a:r>
                        <a:rPr lang="en-US" sz="1800" dirty="0"/>
                        <a:t>)</a:t>
                      </a:r>
                      <a:endParaRPr lang="de-DE" dirty="0"/>
                    </a:p>
                  </a:txBody>
                  <a:tcPr anchor="ctr">
                    <a:lnR w="12700" cap="flat" cmpd="sng" algn="ctr">
                      <a:solidFill>
                        <a:schemeClr val="tx1"/>
                      </a:solidFill>
                      <a:prstDash val="solid"/>
                      <a:round/>
                      <a:headEnd type="none" w="med" len="med"/>
                      <a:tailEnd type="none" w="med" len="med"/>
                    </a:lnR>
                  </a:tcPr>
                </a:tc>
                <a:tc>
                  <a:txBody>
                    <a:bodyPr/>
                    <a:lstStyle/>
                    <a:p>
                      <a:r>
                        <a:rPr lang="en-US" sz="1800" dirty="0">
                          <a:hlinkClick r:id="rId3"/>
                        </a:rPr>
                        <a:t>https://github.com/henrycg/balloon</a:t>
                      </a:r>
                      <a:endParaRPr lang="de-D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09654206"/>
                  </a:ext>
                </a:extLst>
              </a:tr>
              <a:tr h="370840">
                <a:tc>
                  <a:txBody>
                    <a:bodyPr/>
                    <a:lstStyle/>
                    <a:p>
                      <a:r>
                        <a:rPr lang="en-US" sz="1800" dirty="0"/>
                        <a:t>Java</a:t>
                      </a:r>
                      <a:endParaRPr lang="de-DE" dirty="0"/>
                    </a:p>
                  </a:txBody>
                  <a:tcPr anchor="ctr">
                    <a:lnR w="12700" cap="flat" cmpd="sng" algn="ctr">
                      <a:solidFill>
                        <a:schemeClr val="tx1"/>
                      </a:solidFill>
                      <a:prstDash val="solid"/>
                      <a:round/>
                      <a:headEnd type="none" w="med" len="med"/>
                      <a:tailEnd type="none" w="med" len="med"/>
                    </a:lnR>
                  </a:tcPr>
                </a:tc>
                <a:tc>
                  <a:txBody>
                    <a:bodyPr/>
                    <a:lstStyle/>
                    <a:p>
                      <a:r>
                        <a:rPr lang="en-US" sz="1800" dirty="0">
                          <a:hlinkClick r:id="rId4"/>
                        </a:rPr>
                        <a:t>https://github.com/codahale/balloonhash</a:t>
                      </a:r>
                      <a:endParaRPr lang="de-D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18374245"/>
                  </a:ext>
                </a:extLst>
              </a:tr>
              <a:tr h="370840">
                <a:tc>
                  <a:txBody>
                    <a:bodyPr/>
                    <a:lstStyle/>
                    <a:p>
                      <a:r>
                        <a:rPr lang="de-DE" dirty="0"/>
                        <a:t>PHP</a:t>
                      </a:r>
                    </a:p>
                  </a:txBody>
                  <a:tcPr anchor="ctr">
                    <a:lnR w="12700" cap="flat" cmpd="sng" algn="ctr">
                      <a:solidFill>
                        <a:schemeClr val="tx1"/>
                      </a:solidFill>
                      <a:prstDash val="solid"/>
                      <a:round/>
                      <a:headEnd type="none" w="med" len="med"/>
                      <a:tailEnd type="none" w="med" len="med"/>
                    </a:lnR>
                  </a:tcPr>
                </a:tc>
                <a:tc>
                  <a:txBody>
                    <a:bodyPr/>
                    <a:lstStyle/>
                    <a:p>
                      <a:r>
                        <a:rPr lang="de-DE" dirty="0">
                          <a:hlinkClick r:id="rId5"/>
                        </a:rPr>
                        <a:t>https://github.com/stlxonline/php-balloon-hashing</a:t>
                      </a:r>
                      <a:r>
                        <a:rPr lang="de-DE" dirty="0"/>
                        <a:t>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86421145"/>
                  </a:ext>
                </a:extLst>
              </a:tr>
              <a:tr h="370840">
                <a:tc>
                  <a:txBody>
                    <a:bodyPr/>
                    <a:lstStyle/>
                    <a:p>
                      <a:r>
                        <a:rPr lang="de-DE" dirty="0"/>
                        <a:t>Python</a:t>
                      </a:r>
                    </a:p>
                  </a:txBody>
                  <a:tcPr anchor="ctr">
                    <a:lnR w="12700" cap="flat" cmpd="sng" algn="ctr">
                      <a:solidFill>
                        <a:schemeClr val="tx1"/>
                      </a:solidFill>
                      <a:prstDash val="solid"/>
                      <a:round/>
                      <a:headEnd type="none" w="med" len="med"/>
                      <a:tailEnd type="none" w="med" len="med"/>
                    </a:lnR>
                  </a:tcPr>
                </a:tc>
                <a:tc>
                  <a:txBody>
                    <a:bodyPr/>
                    <a:lstStyle/>
                    <a:p>
                      <a:r>
                        <a:rPr lang="de-DE" dirty="0">
                          <a:hlinkClick r:id="rId6"/>
                        </a:rPr>
                        <a:t>https://github.com/nachonavarro/balloon-hashing</a:t>
                      </a:r>
                      <a:r>
                        <a:rPr lang="de-DE" dirty="0"/>
                        <a:t> </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23286494"/>
                  </a:ext>
                </a:extLst>
              </a:tr>
              <a:tr h="370840">
                <a:tc>
                  <a:txBody>
                    <a:bodyPr/>
                    <a:lstStyle/>
                    <a:p>
                      <a:r>
                        <a:rPr lang="de-DE" dirty="0"/>
                        <a:t>Rust</a:t>
                      </a:r>
                    </a:p>
                  </a:txBody>
                  <a:tcPr anchor="ctr">
                    <a:lnR w="12700" cap="flat" cmpd="sng" algn="ctr">
                      <a:solidFill>
                        <a:schemeClr val="tx1"/>
                      </a:solidFill>
                      <a:prstDash val="solid"/>
                      <a:round/>
                      <a:headEnd type="none" w="med" len="med"/>
                      <a:tailEnd type="none" w="med" len="med"/>
                    </a:lnR>
                  </a:tcPr>
                </a:tc>
                <a:tc>
                  <a:txBody>
                    <a:bodyPr/>
                    <a:lstStyle/>
                    <a:p>
                      <a:r>
                        <a:rPr lang="en-US" sz="1800" dirty="0">
                          <a:hlinkClick r:id="rId7"/>
                        </a:rPr>
                        <a:t>https://github.com/stichtingorganism/balloon</a:t>
                      </a:r>
                      <a:endParaRPr lang="de-DE"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7302454"/>
                  </a:ext>
                </a:extLst>
              </a:tr>
            </a:tbl>
          </a:graphicData>
        </a:graphic>
      </p:graphicFrame>
    </p:spTree>
    <p:extLst>
      <p:ext uri="{BB962C8B-B14F-4D97-AF65-F5344CB8AC3E}">
        <p14:creationId xmlns:p14="http://schemas.microsoft.com/office/powerpoint/2010/main" val="757726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r>
                  <a:rPr lang="de-DE" b="1" dirty="0"/>
                  <a:t>Beispiel:</a:t>
                </a:r>
              </a:p>
              <a:p>
                <a:r>
                  <a:rPr lang="de-DE" dirty="0"/>
                  <a:t>Wenn </a:t>
                </a:r>
                <a14:m>
                  <m:oMath xmlns:m="http://schemas.openxmlformats.org/officeDocument/2006/math">
                    <m:r>
                      <a:rPr lang="de-DE" i="1" dirty="0" smtClean="0">
                        <a:latin typeface="Cambria Math" panose="02040503050406030204" pitchFamily="18" charset="0"/>
                      </a:rPr>
                      <m:t>𝛿</m:t>
                    </m:r>
                    <m:r>
                      <a:rPr lang="de-DE" i="1" dirty="0" smtClean="0">
                        <a:latin typeface="Cambria Math" panose="02040503050406030204" pitchFamily="18" charset="0"/>
                      </a:rPr>
                      <m:t>=7</m:t>
                    </m:r>
                  </m:oMath>
                </a14:m>
                <a:r>
                  <a:rPr lang="de-DE" dirty="0"/>
                  <a:t> und </a:t>
                </a:r>
                <a14:m>
                  <m:oMath xmlns:m="http://schemas.openxmlformats.org/officeDocument/2006/math">
                    <m:r>
                      <a:rPr lang="de-DE" i="1" dirty="0" smtClean="0">
                        <a:latin typeface="Cambria Math" panose="02040503050406030204" pitchFamily="18" charset="0"/>
                      </a:rPr>
                      <m:t>𝑆</m:t>
                    </m:r>
                    <m:r>
                      <a:rPr lang="de-DE" i="1" dirty="0" smtClean="0">
                        <a:latin typeface="Cambria Math" panose="02040503050406030204" pitchFamily="18" charset="0"/>
                      </a:rPr>
                      <m:t>≤</m:t>
                    </m:r>
                    <m:f>
                      <m:fPr>
                        <m:ctrlPr>
                          <a:rPr lang="de-DE" i="1" dirty="0" smtClean="0">
                            <a:latin typeface="Cambria Math" panose="02040503050406030204" pitchFamily="18" charset="0"/>
                          </a:rPr>
                        </m:ctrlPr>
                      </m:fPr>
                      <m:num>
                        <m:r>
                          <a:rPr lang="de-DE" i="1" dirty="0" smtClean="0">
                            <a:latin typeface="Cambria Math" panose="02040503050406030204" pitchFamily="18" charset="0"/>
                          </a:rPr>
                          <m:t>𝑁</m:t>
                        </m:r>
                      </m:num>
                      <m:den>
                        <m:r>
                          <a:rPr lang="de-DE" i="1" dirty="0" smtClean="0">
                            <a:latin typeface="Cambria Math" panose="02040503050406030204" pitchFamily="18" charset="0"/>
                          </a:rPr>
                          <m:t>8</m:t>
                        </m:r>
                      </m:den>
                    </m:f>
                    <m:r>
                      <a:rPr lang="de-DE" i="1" dirty="0" smtClean="0">
                        <a:latin typeface="Cambria Math" panose="02040503050406030204" pitchFamily="18" charset="0"/>
                      </a:rPr>
                      <m:t> </m:t>
                    </m:r>
                  </m:oMath>
                </a14:m>
                <a:r>
                  <a:rPr lang="de-DE" dirty="0"/>
                  <a:t>wird so viel Zeit </a:t>
                </a:r>
                <a14:m>
                  <m:oMath xmlns:m="http://schemas.openxmlformats.org/officeDocument/2006/math">
                    <m:r>
                      <a:rPr lang="de-DE" i="1" dirty="0" smtClean="0">
                        <a:latin typeface="Cambria Math" panose="02040503050406030204" pitchFamily="18" charset="0"/>
                      </a:rPr>
                      <m:t>𝑇</m:t>
                    </m:r>
                  </m:oMath>
                </a14:m>
                <a:r>
                  <a:rPr lang="de-DE" dirty="0"/>
                  <a:t> benötigt, dass</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f>
                        <m:fPr>
                          <m:ctrlPr>
                            <a:rPr lang="de-DE" b="0" i="1" smtClean="0">
                              <a:latin typeface="Cambria Math" panose="02040503050406030204" pitchFamily="18" charset="0"/>
                            </a:rPr>
                          </m:ctrlPr>
                        </m:fPr>
                        <m:num>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rPr>
                                    <m:t>𝑅</m:t>
                                  </m:r>
                                </m:sup>
                              </m:sSup>
                              <m:r>
                                <a:rPr lang="de-DE" b="0" i="1" smtClean="0">
                                  <a:latin typeface="Cambria Math" panose="02040503050406030204" pitchFamily="18" charset="0"/>
                                </a:rPr>
                                <m:t>−1</m:t>
                              </m:r>
                            </m:e>
                          </m:d>
                        </m:num>
                        <m:den>
                          <m:r>
                            <a:rPr lang="de-DE" b="0" i="1" smtClean="0">
                              <a:latin typeface="Cambria Math" panose="02040503050406030204" pitchFamily="18" charset="0"/>
                            </a:rPr>
                            <m:t>8⋅</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m:t>
                              </m:r>
                            </m:e>
                            <m:sup>
                              <m:r>
                                <a:rPr lang="de-DE" b="0" i="1" smtClean="0">
                                  <a:latin typeface="Cambria Math" panose="02040503050406030204" pitchFamily="18" charset="0"/>
                                </a:rPr>
                                <m:t>2</m:t>
                              </m:r>
                            </m:sup>
                          </m:sSup>
                        </m:den>
                      </m:f>
                    </m:oMath>
                  </m:oMathPara>
                </a14:m>
                <a:endParaRPr lang="de-DE" b="0" dirty="0"/>
              </a:p>
              <a:p>
                <a:r>
                  <a:rPr lang="de-DE" dirty="0"/>
                  <a:t>erfüllt ist.</a:t>
                </a:r>
              </a:p>
              <a:p>
                <a:r>
                  <a:rPr lang="de-DE" dirty="0">
                    <a:latin typeface="Abadi" panose="020B0604020104020204" pitchFamily="34" charset="0"/>
                  </a:rPr>
                  <a:t>	→ 	</a:t>
                </a:r>
                <a:r>
                  <a:rPr lang="de-DE" dirty="0"/>
                  <a:t>Wenn man nur 1/8 des Platzes nutzen will führt dies zu einer Verlangsamung die 			exponentiell zu der Anzahl an Runden wächst</a:t>
                </a:r>
              </a:p>
              <a:p>
                <a:r>
                  <a:rPr lang="de-DE" dirty="0"/>
                  <a:t>	</a:t>
                </a:r>
                <a:r>
                  <a:rPr lang="de-DE" dirty="0">
                    <a:latin typeface="Abadi" panose="020B0604020104020204" pitchFamily="34" charset="0"/>
                  </a:rPr>
                  <a:t>→	</a:t>
                </a:r>
                <a:r>
                  <a:rPr lang="de-DE" dirty="0"/>
                  <a:t>Bei 20 Runden bedeutet das 60000-Mal mehr Zeit</a:t>
                </a:r>
              </a:p>
              <a:p>
                <a:endParaRPr lang="de-DE" dirty="0"/>
              </a:p>
              <a:p>
                <a:endParaRPr lang="de-DE" dirty="0"/>
              </a:p>
            </p:txBody>
          </p:sp>
        </mc:Choice>
        <mc:Fallback xmlns="">
          <p:sp>
            <p:nvSpPr>
              <p:cNvPr id="3" name="Inhaltsplatzhalter 2">
                <a:extLst>
                  <a:ext uri="{FF2B5EF4-FFF2-40B4-BE49-F238E27FC236}">
                    <a16:creationId xmlns:a16="http://schemas.microsoft.com/office/drawing/2014/main" id="{636B42A9-88B1-9A07-2B84-B5A46F36DCF7}"/>
                  </a:ext>
                </a:extLst>
              </p:cNvPr>
              <p:cNvSpPr>
                <a:spLocks noGrp="1" noRot="1" noChangeAspect="1" noMove="1" noResize="1" noEditPoints="1" noAdjustHandles="1" noChangeArrowheads="1" noChangeShapeType="1" noTextEdit="1"/>
              </p:cNvSpPr>
              <p:nvPr>
                <p:ph idx="1"/>
              </p:nvPr>
            </p:nvSpPr>
            <p:spPr>
              <a:blipFill>
                <a:blip r:embed="rId2"/>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75</a:t>
            </a:fld>
            <a:endParaRPr lang="de-DE" dirty="0"/>
          </a:p>
        </p:txBody>
      </p:sp>
    </p:spTree>
    <p:extLst>
      <p:ext uri="{BB962C8B-B14F-4D97-AF65-F5344CB8AC3E}">
        <p14:creationId xmlns:p14="http://schemas.microsoft.com/office/powerpoint/2010/main" val="212832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r>
                  <a:rPr lang="de-DE" b="1" dirty="0"/>
                  <a:t>Das Graph </a:t>
                </a:r>
                <a:r>
                  <a:rPr lang="de-DE" b="1" dirty="0" err="1"/>
                  <a:t>Pebbling</a:t>
                </a:r>
                <a:r>
                  <a:rPr lang="de-DE" b="1" dirty="0"/>
                  <a:t> Spiel</a:t>
                </a:r>
                <a:r>
                  <a:rPr lang="de-DE" sz="900" b="1" dirty="0"/>
                  <a:t>[1][2][3]</a:t>
                </a:r>
              </a:p>
              <a:p>
                <a:pPr marL="285750" indent="-285750">
                  <a:buFontTx/>
                  <a:buChar char="-"/>
                </a:pPr>
                <a:r>
                  <a:rPr lang="de-DE" dirty="0"/>
                  <a:t>Wird auf gerichteten Graphen ohne Zyklen </a:t>
                </a:r>
                <a14:m>
                  <m:oMath xmlns:m="http://schemas.openxmlformats.org/officeDocument/2006/math">
                    <m:r>
                      <a:rPr lang="de-DE" b="0" i="1" smtClean="0">
                        <a:latin typeface="Cambria Math" panose="02040503050406030204" pitchFamily="18" charset="0"/>
                      </a:rPr>
                      <m:t>𝐺</m:t>
                    </m:r>
                    <m:r>
                      <a:rPr lang="de-DE" b="0" i="1" smtClean="0">
                        <a:latin typeface="Cambria Math" panose="02040503050406030204" pitchFamily="18" charset="0"/>
                      </a:rPr>
                      <m:t>=(</m:t>
                    </m:r>
                    <m:r>
                      <a:rPr lang="de-DE" b="0" i="1" smtClean="0">
                        <a:latin typeface="Cambria Math" panose="02040503050406030204" pitchFamily="18" charset="0"/>
                      </a:rPr>
                      <m:t>𝑉</m:t>
                    </m:r>
                    <m:r>
                      <a:rPr lang="de-DE" b="0" i="1" smtClean="0">
                        <a:latin typeface="Cambria Math" panose="02040503050406030204" pitchFamily="18" charset="0"/>
                      </a:rPr>
                      <m:t>,</m:t>
                    </m:r>
                    <m:r>
                      <a:rPr lang="de-DE" b="0" i="1" smtClean="0">
                        <a:latin typeface="Cambria Math" panose="02040503050406030204" pitchFamily="18" charset="0"/>
                      </a:rPr>
                      <m:t>𝐸</m:t>
                    </m:r>
                    <m:r>
                      <a:rPr lang="de-DE" b="0" i="1" smtClean="0">
                        <a:latin typeface="Cambria Math" panose="02040503050406030204" pitchFamily="18" charset="0"/>
                      </a:rPr>
                      <m:t>)</m:t>
                    </m:r>
                  </m:oMath>
                </a14:m>
                <a:r>
                  <a:rPr lang="de-DE" dirty="0"/>
                  <a:t> „gespielt“</a:t>
                </a:r>
              </a:p>
              <a:p>
                <a:pPr marL="285750" indent="-285750">
                  <a:buFontTx/>
                  <a:buChar char="-"/>
                </a:pPr>
                <a:r>
                  <a:rPr lang="de-DE" dirty="0"/>
                  <a:t>Für eine Kante </a:t>
                </a:r>
                <a14:m>
                  <m:oMath xmlns:m="http://schemas.openxmlformats.org/officeDocument/2006/math">
                    <m:d>
                      <m:dPr>
                        <m:ctrlPr>
                          <a:rPr lang="de-DE" b="0" i="1" smtClean="0">
                            <a:latin typeface="Cambria Math" panose="02040503050406030204" pitchFamily="18" charset="0"/>
                          </a:rPr>
                        </m:ctrlPr>
                      </m:dPr>
                      <m:e>
                        <m:r>
                          <a:rPr lang="de-DE" b="0" i="1" smtClean="0">
                            <a:latin typeface="Cambria Math" panose="02040503050406030204" pitchFamily="18" charset="0"/>
                          </a:rPr>
                          <m:t>𝑢</m:t>
                        </m:r>
                        <m:r>
                          <a:rPr lang="de-DE" b="0" i="1" smtClean="0">
                            <a:latin typeface="Cambria Math" panose="02040503050406030204" pitchFamily="18" charset="0"/>
                          </a:rPr>
                          <m:t>,</m:t>
                        </m:r>
                        <m:r>
                          <a:rPr lang="de-DE" b="0" i="1" smtClean="0">
                            <a:latin typeface="Cambria Math" panose="02040503050406030204" pitchFamily="18" charset="0"/>
                          </a:rPr>
                          <m:t>𝑣</m:t>
                        </m:r>
                      </m:e>
                    </m:d>
                    <m:r>
                      <a:rPr lang="de-DE" b="0" i="1" smtClean="0">
                        <a:latin typeface="Cambria Math" panose="02040503050406030204" pitchFamily="18" charset="0"/>
                      </a:rPr>
                      <m:t>∈</m:t>
                    </m:r>
                    <m:r>
                      <a:rPr lang="de-DE" b="0" i="1" smtClean="0">
                        <a:latin typeface="Cambria Math" panose="02040503050406030204" pitchFamily="18" charset="0"/>
                      </a:rPr>
                      <m:t>𝐸</m:t>
                    </m:r>
                  </m:oMath>
                </a14:m>
                <a:r>
                  <a:rPr lang="de-DE" dirty="0"/>
                  <a:t> ist </a:t>
                </a:r>
                <a14:m>
                  <m:oMath xmlns:m="http://schemas.openxmlformats.org/officeDocument/2006/math">
                    <m:r>
                      <a:rPr lang="de-DE" i="1" dirty="0" smtClean="0">
                        <a:latin typeface="Cambria Math" panose="02040503050406030204" pitchFamily="18" charset="0"/>
                      </a:rPr>
                      <m:t>𝑣</m:t>
                    </m:r>
                  </m:oMath>
                </a14:m>
                <a:r>
                  <a:rPr lang="de-DE" dirty="0"/>
                  <a:t> der </a:t>
                </a:r>
                <a14:m>
                  <m:oMath xmlns:m="http://schemas.openxmlformats.org/officeDocument/2006/math">
                    <m:r>
                      <m:rPr>
                        <m:sty m:val="p"/>
                      </m:rPr>
                      <a:rPr lang="de-DE" b="0" i="0" dirty="0" smtClean="0">
                        <a:latin typeface="Cambria Math" panose="02040503050406030204" pitchFamily="18" charset="0"/>
                      </a:rPr>
                      <m:t>Na</m:t>
                    </m:r>
                    <m:r>
                      <a:rPr lang="de-DE" b="0" i="1" dirty="0" smtClean="0">
                        <a:latin typeface="Cambria Math" panose="02040503050406030204" pitchFamily="18" charset="0"/>
                      </a:rPr>
                      <m:t>𝑐h𝑓𝑜𝑙𝑔𝑒𝑟</m:t>
                    </m:r>
                    <m:r>
                      <a:rPr lang="de-DE" i="1" dirty="0" smtClean="0">
                        <a:latin typeface="Cambria Math" panose="02040503050406030204" pitchFamily="18" charset="0"/>
                      </a:rPr>
                      <m:t> </m:t>
                    </m:r>
                    <m:r>
                      <a:rPr lang="de-DE" i="1" dirty="0" smtClean="0">
                        <a:latin typeface="Cambria Math" panose="02040503050406030204" pitchFamily="18" charset="0"/>
                      </a:rPr>
                      <m:t>𝑣𝑜𝑛</m:t>
                    </m:r>
                    <m:r>
                      <a:rPr lang="de-DE" i="1" dirty="0" smtClean="0">
                        <a:latin typeface="Cambria Math" panose="02040503050406030204" pitchFamily="18" charset="0"/>
                      </a:rPr>
                      <m:t> </m:t>
                    </m:r>
                    <m:r>
                      <a:rPr lang="de-DE" i="1" dirty="0" smtClean="0">
                        <a:latin typeface="Cambria Math" panose="02040503050406030204" pitchFamily="18" charset="0"/>
                      </a:rPr>
                      <m:t>𝑢</m:t>
                    </m:r>
                    <m:r>
                      <a:rPr lang="de-DE" i="1" dirty="0" smtClean="0">
                        <a:latin typeface="Cambria Math" panose="02040503050406030204" pitchFamily="18" charset="0"/>
                      </a:rPr>
                      <m:t> </m:t>
                    </m:r>
                  </m:oMath>
                </a14:m>
                <a:r>
                  <a:rPr lang="de-DE" dirty="0"/>
                  <a:t>und </a:t>
                </a:r>
                <a14:m>
                  <m:oMath xmlns:m="http://schemas.openxmlformats.org/officeDocument/2006/math">
                    <m:r>
                      <a:rPr lang="de-DE" i="1" dirty="0" smtClean="0">
                        <a:latin typeface="Cambria Math" panose="02040503050406030204" pitchFamily="18" charset="0"/>
                      </a:rPr>
                      <m:t>𝑢</m:t>
                    </m:r>
                  </m:oMath>
                </a14:m>
                <a:r>
                  <a:rPr lang="de-DE" dirty="0"/>
                  <a:t> der </a:t>
                </a:r>
                <a14:m>
                  <m:oMath xmlns:m="http://schemas.openxmlformats.org/officeDocument/2006/math">
                    <m:r>
                      <a:rPr lang="de-DE" i="1" dirty="0" smtClean="0">
                        <a:latin typeface="Cambria Math" panose="02040503050406030204" pitchFamily="18" charset="0"/>
                      </a:rPr>
                      <m:t>𝑉𝑜𝑟𝑔</m:t>
                    </m:r>
                    <m:r>
                      <a:rPr lang="de-DE" i="1" dirty="0" smtClean="0">
                        <a:latin typeface="Cambria Math" panose="02040503050406030204" pitchFamily="18" charset="0"/>
                      </a:rPr>
                      <m:t>ä</m:t>
                    </m:r>
                    <m:r>
                      <a:rPr lang="de-DE" i="1" dirty="0" smtClean="0">
                        <a:latin typeface="Cambria Math" panose="02040503050406030204" pitchFamily="18" charset="0"/>
                      </a:rPr>
                      <m:t>𝑛𝑔𝑒𝑟</m:t>
                    </m:r>
                    <m:r>
                      <a:rPr lang="de-DE" i="1" dirty="0" smtClean="0">
                        <a:latin typeface="Cambria Math" panose="02040503050406030204" pitchFamily="18" charset="0"/>
                      </a:rPr>
                      <m:t> </m:t>
                    </m:r>
                    <m:r>
                      <a:rPr lang="de-DE" i="1" dirty="0" smtClean="0">
                        <a:latin typeface="Cambria Math" panose="02040503050406030204" pitchFamily="18" charset="0"/>
                      </a:rPr>
                      <m:t>𝑣𝑜𝑛</m:t>
                    </m:r>
                    <m:r>
                      <a:rPr lang="de-DE" i="1" dirty="0" smtClean="0">
                        <a:latin typeface="Cambria Math" panose="02040503050406030204" pitchFamily="18" charset="0"/>
                      </a:rPr>
                      <m:t> </m:t>
                    </m:r>
                    <m:r>
                      <a:rPr lang="de-DE" i="1" dirty="0" smtClean="0">
                        <a:latin typeface="Cambria Math" panose="02040503050406030204" pitchFamily="18" charset="0"/>
                      </a:rPr>
                      <m:t>𝑣</m:t>
                    </m:r>
                  </m:oMath>
                </a14:m>
                <a:endParaRPr lang="de-DE" dirty="0"/>
              </a:p>
              <a:p>
                <a:pPr marL="285750" indent="-285750">
                  <a:buFontTx/>
                  <a:buChar char="-"/>
                </a:pPr>
                <a:r>
                  <a:rPr lang="de-DE" dirty="0"/>
                  <a:t>folgende </a:t>
                </a:r>
                <a:r>
                  <a:rPr lang="de-DE" b="1" dirty="0"/>
                  <a:t>Spielzüge</a:t>
                </a:r>
                <a:r>
                  <a:rPr lang="de-DE" dirty="0"/>
                  <a:t> sind erlaubt:</a:t>
                </a:r>
              </a:p>
              <a:p>
                <a:pPr marL="743381" lvl="1" indent="-285750">
                  <a:buFontTx/>
                  <a:buChar char="-"/>
                </a:pPr>
                <a:r>
                  <a:rPr lang="de-DE" dirty="0"/>
                  <a:t>Einen Spielstein (Pebble) auf einen Source-Knoten setzen</a:t>
                </a:r>
              </a:p>
              <a:p>
                <a:pPr marL="743381" lvl="1" indent="-285750">
                  <a:buFontTx/>
                  <a:buChar char="-"/>
                </a:pPr>
                <a:r>
                  <a:rPr lang="de-DE" dirty="0"/>
                  <a:t>Einen Spielstein von irgendeinem Knoten entfernen</a:t>
                </a:r>
              </a:p>
              <a:p>
                <a:pPr marL="743381" lvl="1" indent="-285750">
                  <a:buFontTx/>
                  <a:buChar char="-"/>
                </a:pPr>
                <a:r>
                  <a:rPr lang="de-DE" dirty="0"/>
                  <a:t>Einen Spielstein auf einen (nicht-source-)Knoten setzen, aber nur wenn alle seine</a:t>
                </a:r>
                <a:br>
                  <a:rPr lang="de-DE" dirty="0"/>
                </a:br>
                <a:r>
                  <a:rPr lang="de-DE" dirty="0"/>
                  <a:t>Vorgängerknoten schon mit einem Stein belegt sind</a:t>
                </a:r>
              </a:p>
              <a:p>
                <a:pPr marL="285750" indent="-285750">
                  <a:buFontTx/>
                  <a:buChar char="-"/>
                </a:pPr>
                <a:r>
                  <a:rPr lang="de-DE" dirty="0"/>
                  <a:t>Das Spiel endet, wenn auf einen Sink-Knoten ein Stein gelegt wird</a:t>
                </a:r>
              </a:p>
            </p:txBody>
          </p:sp>
        </mc:Choice>
        <mc:Fallback xmlns="">
          <p:sp>
            <p:nvSpPr>
              <p:cNvPr id="3" name="Inhaltsplatzhalter 2">
                <a:extLst>
                  <a:ext uri="{FF2B5EF4-FFF2-40B4-BE49-F238E27FC236}">
                    <a16:creationId xmlns:a16="http://schemas.microsoft.com/office/drawing/2014/main" id="{636B42A9-88B1-9A07-2B84-B5A46F36DCF7}"/>
                  </a:ext>
                </a:extLst>
              </p:cNvPr>
              <p:cNvSpPr>
                <a:spLocks noGrp="1" noRot="1" noChangeAspect="1" noMove="1" noResize="1" noEditPoints="1" noAdjustHandles="1" noChangeArrowheads="1" noChangeShapeType="1" noTextEdit="1"/>
              </p:cNvSpPr>
              <p:nvPr>
                <p:ph idx="1"/>
              </p:nvPr>
            </p:nvSpPr>
            <p:spPr>
              <a:blipFill>
                <a:blip r:embed="rId3"/>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76</a:t>
            </a:fld>
            <a:endParaRPr lang="de-DE" dirty="0"/>
          </a:p>
        </p:txBody>
      </p:sp>
      <p:sp>
        <p:nvSpPr>
          <p:cNvPr id="24" name="Bogen 23">
            <a:extLst>
              <a:ext uri="{FF2B5EF4-FFF2-40B4-BE49-F238E27FC236}">
                <a16:creationId xmlns:a16="http://schemas.microsoft.com/office/drawing/2014/main" id="{AC3589B2-5C23-E610-D3EA-D316A4CC48EE}"/>
              </a:ext>
            </a:extLst>
          </p:cNvPr>
          <p:cNvSpPr/>
          <p:nvPr/>
        </p:nvSpPr>
        <p:spPr>
          <a:xfrm rot="19833980">
            <a:off x="6104666" y="2381349"/>
            <a:ext cx="4093781" cy="2282796"/>
          </a:xfrm>
          <a:prstGeom prst="arc">
            <a:avLst/>
          </a:prstGeom>
          <a:ln w="19050">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de-DE"/>
          </a:p>
        </p:txBody>
      </p:sp>
      <p:sp>
        <p:nvSpPr>
          <p:cNvPr id="7" name="Textfeld 6">
            <a:extLst>
              <a:ext uri="{FF2B5EF4-FFF2-40B4-BE49-F238E27FC236}">
                <a16:creationId xmlns:a16="http://schemas.microsoft.com/office/drawing/2014/main" id="{9DAAF6D9-B669-97B4-62A1-4B222E1A7ECB}"/>
              </a:ext>
            </a:extLst>
          </p:cNvPr>
          <p:cNvSpPr txBox="1"/>
          <p:nvPr/>
        </p:nvSpPr>
        <p:spPr>
          <a:xfrm>
            <a:off x="623392" y="5562962"/>
            <a:ext cx="11017224" cy="746358"/>
          </a:xfrm>
          <a:prstGeom prst="rect">
            <a:avLst/>
          </a:prstGeom>
          <a:noFill/>
        </p:spPr>
        <p:txBody>
          <a:bodyPr wrap="square" rtlCol="0">
            <a:spAutoFit/>
          </a:bodyPr>
          <a:lstStyle/>
          <a:p>
            <a:r>
              <a:rPr lang="en-US" sz="850" b="0" i="0" u="none" strike="noStrike" baseline="0" dirty="0"/>
              <a:t>[1] </a:t>
            </a:r>
            <a:r>
              <a:rPr lang="en-US" sz="850" b="0" i="0" u="none" strike="noStrike" baseline="0" dirty="0" err="1"/>
              <a:t>Dwork</a:t>
            </a:r>
            <a:r>
              <a:rPr lang="en-US" sz="850" b="0" i="0" u="none" strike="noStrike" baseline="0" dirty="0"/>
              <a:t>, Cynthia; </a:t>
            </a:r>
            <a:r>
              <a:rPr lang="en-US" sz="850" b="0" i="0" u="none" strike="noStrike" baseline="0" dirty="0" err="1"/>
              <a:t>Naor</a:t>
            </a:r>
            <a:r>
              <a:rPr lang="en-US" sz="850" b="0" i="0" u="none" strike="noStrike" baseline="0" dirty="0"/>
              <a:t>, Moni; Wee, </a:t>
            </a:r>
            <a:r>
              <a:rPr lang="en-US" sz="850" b="0" i="0" u="none" strike="noStrike" baseline="0" dirty="0" err="1"/>
              <a:t>Hoeteck</a:t>
            </a:r>
            <a:r>
              <a:rPr lang="en-US" sz="850" b="0" i="0" u="none" strike="noStrike" baseline="0" dirty="0"/>
              <a:t> (2005): Pebbling and Proofs of Work. In David Hutchison, Takeo </a:t>
            </a:r>
            <a:r>
              <a:rPr lang="en-US" sz="850" b="0" i="0" u="none" strike="noStrike" baseline="0" dirty="0" err="1"/>
              <a:t>Kanade</a:t>
            </a:r>
            <a:r>
              <a:rPr lang="en-US" sz="850" b="0" i="0" u="none" strike="noStrike" baseline="0" dirty="0"/>
              <a:t>, Josef </a:t>
            </a:r>
            <a:r>
              <a:rPr lang="en-US" sz="850" b="0" i="0" u="none" strike="noStrike" baseline="0" dirty="0" err="1"/>
              <a:t>Kittler</a:t>
            </a:r>
            <a:r>
              <a:rPr lang="en-US" sz="850" b="0" i="0" u="none" strike="noStrike" baseline="0" dirty="0"/>
              <a:t>, Jon M. Kleinberg, </a:t>
            </a:r>
            <a:r>
              <a:rPr lang="en-US" sz="850" b="0" i="0" u="none" strike="noStrike" baseline="0" dirty="0" err="1"/>
              <a:t>Friedemann</a:t>
            </a:r>
            <a:r>
              <a:rPr lang="en-US" sz="850" b="0" i="0" u="none" strike="noStrike" baseline="0" dirty="0"/>
              <a:t> </a:t>
            </a:r>
            <a:r>
              <a:rPr lang="en-US" sz="850" b="0" i="0" u="none" strike="noStrike" baseline="0" dirty="0" err="1"/>
              <a:t>Mattern</a:t>
            </a:r>
            <a:r>
              <a:rPr lang="en-US" sz="850" b="0" i="0" u="none" strike="noStrike" baseline="0" dirty="0"/>
              <a:t>, John C. Mitchell et al. (Eds.): </a:t>
            </a:r>
          </a:p>
          <a:p>
            <a:r>
              <a:rPr lang="en-US" sz="850" b="0" i="0" u="none" strike="noStrike" baseline="0" dirty="0"/>
              <a:t>Advances in Cryptology – CRYPTO 2005, vol. 3621. Berlin, Heidelberg: Springer Berlin Heidelberg (Lecture Notes in Computer Science), pp. 37–54.</a:t>
            </a:r>
          </a:p>
          <a:p>
            <a:r>
              <a:rPr lang="en-US" sz="850" b="0" i="0" u="none" strike="noStrike" baseline="0" dirty="0"/>
              <a:t>[2] Paul, Wolfgang J.; </a:t>
            </a:r>
            <a:r>
              <a:rPr lang="en-US" sz="850" b="0" i="0" u="none" strike="noStrike" baseline="0" dirty="0" err="1"/>
              <a:t>Tarjan</a:t>
            </a:r>
            <a:r>
              <a:rPr lang="en-US" sz="850" b="0" i="0" u="none" strike="noStrike" baseline="0" dirty="0"/>
              <a:t>, Robert </a:t>
            </a:r>
            <a:r>
              <a:rPr lang="en-US" sz="850" b="0" i="0" u="none" strike="noStrike" baseline="0" dirty="0" err="1"/>
              <a:t>Endre</a:t>
            </a:r>
            <a:r>
              <a:rPr lang="en-US" sz="850" b="0" i="0" u="none" strike="noStrike" baseline="0" dirty="0"/>
              <a:t>; </a:t>
            </a:r>
            <a:r>
              <a:rPr lang="en-US" sz="850" b="0" i="0" u="none" strike="noStrike" baseline="0" dirty="0" err="1"/>
              <a:t>Celoni</a:t>
            </a:r>
            <a:r>
              <a:rPr lang="en-US" sz="850" b="0" i="0" u="none" strike="noStrike" baseline="0" dirty="0"/>
              <a:t>, James R. (1976): Space bounds for a game on graphs. In Math. Systems Theory 10 (1), pp. 239–251. DOI: 10.1007/BF01683275.</a:t>
            </a:r>
          </a:p>
          <a:p>
            <a:r>
              <a:rPr lang="en-US" sz="850" dirty="0"/>
              <a:t>[3] Sethi, Ravi (1973): Complete register allocation problems. In Alfred V. </a:t>
            </a:r>
            <a:r>
              <a:rPr lang="en-US" sz="850" dirty="0" err="1"/>
              <a:t>Aho</a:t>
            </a:r>
            <a:r>
              <a:rPr lang="en-US" sz="850" dirty="0"/>
              <a:t>, Allan B. Borodin, Robert L. Constable, Robert W. Floyd, Michael A. Harrison, Richard M. Karp, H. Raymond Strong (Eds.): Proceedings of the fifth annual ACM symposium on Theory of computing - STOC '73. the fifth annual ACM symposium. Austin, Texas, United States, 30.04.1973 - 02.05.1973. New York, New York, USA: ACM Press, pp. 182–195.</a:t>
            </a:r>
            <a:endParaRPr lang="de-DE" sz="850" dirty="0"/>
          </a:p>
        </p:txBody>
      </p:sp>
      <p:pic>
        <p:nvPicPr>
          <p:cNvPr id="14" name="Grafik 13">
            <a:extLst>
              <a:ext uri="{FF2B5EF4-FFF2-40B4-BE49-F238E27FC236}">
                <a16:creationId xmlns:a16="http://schemas.microsoft.com/office/drawing/2014/main" id="{530557F1-197C-2DDF-F6C5-50E1D9EBAA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64352" y="2505070"/>
            <a:ext cx="2105025" cy="3276600"/>
          </a:xfrm>
          <a:prstGeom prst="rect">
            <a:avLst/>
          </a:prstGeom>
        </p:spPr>
      </p:pic>
    </p:spTree>
    <p:extLst>
      <p:ext uri="{BB962C8B-B14F-4D97-AF65-F5344CB8AC3E}">
        <p14:creationId xmlns:p14="http://schemas.microsoft.com/office/powerpoint/2010/main" val="7140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r>
              <a:rPr lang="de-DE" b="1" dirty="0"/>
              <a:t>Das Graph </a:t>
            </a:r>
            <a:r>
              <a:rPr lang="de-DE" b="1" dirty="0" err="1"/>
              <a:t>Pebbling</a:t>
            </a:r>
            <a:r>
              <a:rPr lang="de-DE" b="1" dirty="0"/>
              <a:t> Spiel</a:t>
            </a:r>
            <a:r>
              <a:rPr lang="de-DE" sz="900" b="1" dirty="0"/>
              <a:t>[1][2][3]</a:t>
            </a:r>
          </a:p>
          <a:p>
            <a:pPr marL="285750" indent="-285750">
              <a:buFontTx/>
              <a:buChar char="-"/>
            </a:pPr>
            <a:r>
              <a:rPr lang="de-DE" dirty="0"/>
              <a:t>Kanten sind Daten-abhängigkeiten</a:t>
            </a:r>
          </a:p>
          <a:p>
            <a:pPr marL="285750" indent="-285750">
              <a:buFontTx/>
              <a:buChar char="-"/>
            </a:pPr>
            <a:r>
              <a:rPr lang="de-DE" dirty="0"/>
              <a:t>Knoten sind Zwischenwerte, die für Berechnungen gebraucht werden</a:t>
            </a:r>
          </a:p>
          <a:p>
            <a:pPr marL="285750" indent="-285750">
              <a:buFontTx/>
              <a:buChar char="-"/>
            </a:pPr>
            <a:r>
              <a:rPr lang="de-DE" dirty="0"/>
              <a:t>Source-Knoten sind Eingabewerte / Sink-Knoten sind Ausgabewerte</a:t>
            </a:r>
          </a:p>
          <a:p>
            <a:pPr marL="285750" indent="-285750">
              <a:buFontTx/>
              <a:buChar char="-"/>
            </a:pPr>
            <a:r>
              <a:rPr lang="de-DE" dirty="0"/>
              <a:t>Die Steine auf dem Graphen repräsentieren Werte, die an einem Punkt in der Berechnung im Speicher sind</a:t>
            </a:r>
          </a:p>
          <a:p>
            <a:pPr marL="285750" indent="-285750">
              <a:buFontTx/>
              <a:buChar char="-"/>
            </a:pPr>
            <a:endParaRPr lang="de-DE" dirty="0"/>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77</a:t>
            </a:fld>
            <a:endParaRPr lang="de-DE" dirty="0"/>
          </a:p>
        </p:txBody>
      </p:sp>
      <p:sp>
        <p:nvSpPr>
          <p:cNvPr id="7" name="Textfeld 6">
            <a:extLst>
              <a:ext uri="{FF2B5EF4-FFF2-40B4-BE49-F238E27FC236}">
                <a16:creationId xmlns:a16="http://schemas.microsoft.com/office/drawing/2014/main" id="{7B2459BD-DE38-2245-0602-E5A30DF75B7F}"/>
              </a:ext>
            </a:extLst>
          </p:cNvPr>
          <p:cNvSpPr txBox="1"/>
          <p:nvPr/>
        </p:nvSpPr>
        <p:spPr>
          <a:xfrm>
            <a:off x="623392" y="5589240"/>
            <a:ext cx="11017224" cy="746358"/>
          </a:xfrm>
          <a:prstGeom prst="rect">
            <a:avLst/>
          </a:prstGeom>
          <a:noFill/>
        </p:spPr>
        <p:txBody>
          <a:bodyPr wrap="square" rtlCol="0">
            <a:spAutoFit/>
          </a:bodyPr>
          <a:lstStyle/>
          <a:p>
            <a:r>
              <a:rPr lang="en-US" sz="850" b="0" i="0" u="none" strike="noStrike" baseline="0" dirty="0"/>
              <a:t>[1] </a:t>
            </a:r>
            <a:r>
              <a:rPr lang="en-US" sz="850" b="0" i="0" u="none" strike="noStrike" baseline="0" dirty="0" err="1"/>
              <a:t>Dwork</a:t>
            </a:r>
            <a:r>
              <a:rPr lang="en-US" sz="850" b="0" i="0" u="none" strike="noStrike" baseline="0" dirty="0"/>
              <a:t>, Cynthia; </a:t>
            </a:r>
            <a:r>
              <a:rPr lang="en-US" sz="850" b="0" i="0" u="none" strike="noStrike" baseline="0" dirty="0" err="1"/>
              <a:t>Naor</a:t>
            </a:r>
            <a:r>
              <a:rPr lang="en-US" sz="850" b="0" i="0" u="none" strike="noStrike" baseline="0" dirty="0"/>
              <a:t>, Moni; Wee, </a:t>
            </a:r>
            <a:r>
              <a:rPr lang="en-US" sz="850" b="0" i="0" u="none" strike="noStrike" baseline="0" dirty="0" err="1"/>
              <a:t>Hoeteck</a:t>
            </a:r>
            <a:r>
              <a:rPr lang="en-US" sz="850" b="0" i="0" u="none" strike="noStrike" baseline="0" dirty="0"/>
              <a:t> (2005): Pebbling and Proofs of Work. In David Hutchison, Takeo </a:t>
            </a:r>
            <a:r>
              <a:rPr lang="en-US" sz="850" b="0" i="0" u="none" strike="noStrike" baseline="0" dirty="0" err="1"/>
              <a:t>Kanade</a:t>
            </a:r>
            <a:r>
              <a:rPr lang="en-US" sz="850" b="0" i="0" u="none" strike="noStrike" baseline="0" dirty="0"/>
              <a:t>, Josef </a:t>
            </a:r>
            <a:r>
              <a:rPr lang="en-US" sz="850" b="0" i="0" u="none" strike="noStrike" baseline="0" dirty="0" err="1"/>
              <a:t>Kittler</a:t>
            </a:r>
            <a:r>
              <a:rPr lang="en-US" sz="850" b="0" i="0" u="none" strike="noStrike" baseline="0" dirty="0"/>
              <a:t>, Jon M. Kleinberg, </a:t>
            </a:r>
            <a:r>
              <a:rPr lang="en-US" sz="850" b="0" i="0" u="none" strike="noStrike" baseline="0" dirty="0" err="1"/>
              <a:t>Friedemann</a:t>
            </a:r>
            <a:r>
              <a:rPr lang="en-US" sz="850" b="0" i="0" u="none" strike="noStrike" baseline="0" dirty="0"/>
              <a:t> </a:t>
            </a:r>
            <a:r>
              <a:rPr lang="en-US" sz="850" b="0" i="0" u="none" strike="noStrike" baseline="0" dirty="0" err="1"/>
              <a:t>Mattern</a:t>
            </a:r>
            <a:r>
              <a:rPr lang="en-US" sz="850" b="0" i="0" u="none" strike="noStrike" baseline="0" dirty="0"/>
              <a:t>, John C. Mitchell et al. (Eds.): </a:t>
            </a:r>
          </a:p>
          <a:p>
            <a:r>
              <a:rPr lang="en-US" sz="850" b="0" i="0" u="none" strike="noStrike" baseline="0" dirty="0"/>
              <a:t>Advances in Cryptology – CRYPTO 2005, vol. 3621. Berlin, Heidelberg: Springer Berlin Heidelberg (Lecture Notes in Computer Science), pp. 37–54.</a:t>
            </a:r>
          </a:p>
          <a:p>
            <a:r>
              <a:rPr lang="en-US" sz="850" b="0" i="0" u="none" strike="noStrike" baseline="0" dirty="0"/>
              <a:t>[2] Paul, Wolfgang J.; </a:t>
            </a:r>
            <a:r>
              <a:rPr lang="en-US" sz="850" b="0" i="0" u="none" strike="noStrike" baseline="0" dirty="0" err="1"/>
              <a:t>Tarjan</a:t>
            </a:r>
            <a:r>
              <a:rPr lang="en-US" sz="850" b="0" i="0" u="none" strike="noStrike" baseline="0" dirty="0"/>
              <a:t>, Robert </a:t>
            </a:r>
            <a:r>
              <a:rPr lang="en-US" sz="850" b="0" i="0" u="none" strike="noStrike" baseline="0" dirty="0" err="1"/>
              <a:t>Endre</a:t>
            </a:r>
            <a:r>
              <a:rPr lang="en-US" sz="850" b="0" i="0" u="none" strike="noStrike" baseline="0" dirty="0"/>
              <a:t>; </a:t>
            </a:r>
            <a:r>
              <a:rPr lang="en-US" sz="850" b="0" i="0" u="none" strike="noStrike" baseline="0" dirty="0" err="1"/>
              <a:t>Celoni</a:t>
            </a:r>
            <a:r>
              <a:rPr lang="en-US" sz="850" b="0" i="0" u="none" strike="noStrike" baseline="0" dirty="0"/>
              <a:t>, James R. (1976): Space bounds for a game on graphs. In Math. Systems Theory 10 (1), pp. 239–251. DOI: 10.1007/BF01683275.</a:t>
            </a:r>
          </a:p>
          <a:p>
            <a:r>
              <a:rPr lang="en-US" sz="850" dirty="0"/>
              <a:t>[3] </a:t>
            </a:r>
            <a:r>
              <a:rPr lang="en-US" sz="850" dirty="0" err="1"/>
              <a:t>Boneh</a:t>
            </a:r>
            <a:r>
              <a:rPr lang="en-US" sz="850" dirty="0"/>
              <a:t>, Dan; Corrigan-Gibbs, Henry; Schechter, Stuart (2016): Balloon Hashing: A Memory-Hard Function Providing Provable Protection Against Sequential Attacks. In Jung </a:t>
            </a:r>
            <a:r>
              <a:rPr lang="en-US" sz="850" dirty="0" err="1"/>
              <a:t>Hee</a:t>
            </a:r>
            <a:r>
              <a:rPr lang="en-US" sz="850" dirty="0"/>
              <a:t> </a:t>
            </a:r>
            <a:r>
              <a:rPr lang="en-US" sz="850" dirty="0" err="1"/>
              <a:t>Cheon</a:t>
            </a:r>
            <a:r>
              <a:rPr lang="en-US" sz="850" dirty="0"/>
              <a:t>, Tsuyoshi Takagi (Eds.): Advances in Cryptology – ASIACRYPT 2016, vol. 10031. Berlin, Heidelberg: Springer Berlin Heidelberg (Lecture Notes in Computer Science), pp. 220–248.</a:t>
            </a:r>
            <a:endParaRPr lang="de-DE" sz="850" dirty="0"/>
          </a:p>
        </p:txBody>
      </p:sp>
    </p:spTree>
    <p:extLst>
      <p:ext uri="{BB962C8B-B14F-4D97-AF65-F5344CB8AC3E}">
        <p14:creationId xmlns:p14="http://schemas.microsoft.com/office/powerpoint/2010/main" val="4277311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r>
              <a:rPr lang="de-DE" b="1" dirty="0"/>
              <a:t>Das Graph </a:t>
            </a:r>
            <a:r>
              <a:rPr lang="de-DE" b="1" dirty="0" err="1"/>
              <a:t>Pebbling</a:t>
            </a:r>
            <a:r>
              <a:rPr lang="de-DE" b="1" dirty="0"/>
              <a:t> Spiel</a:t>
            </a:r>
            <a:r>
              <a:rPr lang="de-DE" sz="900" b="1" dirty="0"/>
              <a:t>[1][2][3]</a:t>
            </a:r>
          </a:p>
          <a:p>
            <a:pPr marL="285750" indent="-285750">
              <a:buFontTx/>
              <a:buChar char="-"/>
            </a:pPr>
            <a:r>
              <a:rPr lang="de-DE" dirty="0"/>
              <a:t>Eine </a:t>
            </a:r>
            <a:r>
              <a:rPr lang="de-DE" dirty="0" err="1"/>
              <a:t>Pebbling</a:t>
            </a:r>
            <a:r>
              <a:rPr lang="de-DE" dirty="0"/>
              <a:t> Strategie gibt für eine Berechnung „</a:t>
            </a:r>
            <a:r>
              <a:rPr lang="de-DE" dirty="0" err="1"/>
              <a:t>space</a:t>
            </a:r>
            <a:r>
              <a:rPr lang="de-DE" dirty="0"/>
              <a:t>-time trade-offs“ an</a:t>
            </a:r>
          </a:p>
          <a:p>
            <a:pPr marL="743381" lvl="1" indent="-285750">
              <a:buFontTx/>
              <a:buChar char="-"/>
            </a:pPr>
            <a:r>
              <a:rPr lang="de-DE" dirty="0"/>
              <a:t>Time = Anzahl der Schritte</a:t>
            </a:r>
          </a:p>
          <a:p>
            <a:pPr marL="743381" lvl="1" indent="-285750">
              <a:buFontTx/>
              <a:buChar char="-"/>
            </a:pPr>
            <a:r>
              <a:rPr lang="de-DE" dirty="0"/>
              <a:t>Space = Anzahl der Spielsteine</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78</a:t>
            </a:fld>
            <a:endParaRPr lang="de-DE" dirty="0"/>
          </a:p>
        </p:txBody>
      </p:sp>
      <p:sp>
        <p:nvSpPr>
          <p:cNvPr id="7" name="Textfeld 6">
            <a:extLst>
              <a:ext uri="{FF2B5EF4-FFF2-40B4-BE49-F238E27FC236}">
                <a16:creationId xmlns:a16="http://schemas.microsoft.com/office/drawing/2014/main" id="{7B2459BD-DE38-2245-0602-E5A30DF75B7F}"/>
              </a:ext>
            </a:extLst>
          </p:cNvPr>
          <p:cNvSpPr txBox="1"/>
          <p:nvPr/>
        </p:nvSpPr>
        <p:spPr>
          <a:xfrm>
            <a:off x="623392" y="5589240"/>
            <a:ext cx="11017224" cy="746358"/>
          </a:xfrm>
          <a:prstGeom prst="rect">
            <a:avLst/>
          </a:prstGeom>
          <a:noFill/>
        </p:spPr>
        <p:txBody>
          <a:bodyPr wrap="square" rtlCol="0">
            <a:spAutoFit/>
          </a:bodyPr>
          <a:lstStyle/>
          <a:p>
            <a:r>
              <a:rPr lang="en-US" sz="850" b="0" i="0" u="none" strike="noStrike" baseline="0" dirty="0"/>
              <a:t>[1] </a:t>
            </a:r>
            <a:r>
              <a:rPr lang="en-US" sz="850" b="0" i="0" u="none" strike="noStrike" baseline="0" dirty="0" err="1"/>
              <a:t>Dwork</a:t>
            </a:r>
            <a:r>
              <a:rPr lang="en-US" sz="850" b="0" i="0" u="none" strike="noStrike" baseline="0" dirty="0"/>
              <a:t>, Cynthia; </a:t>
            </a:r>
            <a:r>
              <a:rPr lang="en-US" sz="850" b="0" i="0" u="none" strike="noStrike" baseline="0" dirty="0" err="1"/>
              <a:t>Naor</a:t>
            </a:r>
            <a:r>
              <a:rPr lang="en-US" sz="850" b="0" i="0" u="none" strike="noStrike" baseline="0" dirty="0"/>
              <a:t>, Moni; Wee, </a:t>
            </a:r>
            <a:r>
              <a:rPr lang="en-US" sz="850" b="0" i="0" u="none" strike="noStrike" baseline="0" dirty="0" err="1"/>
              <a:t>Hoeteck</a:t>
            </a:r>
            <a:r>
              <a:rPr lang="en-US" sz="850" b="0" i="0" u="none" strike="noStrike" baseline="0" dirty="0"/>
              <a:t> (2005): Pebbling and Proofs of Work. In David Hutchison, Takeo </a:t>
            </a:r>
            <a:r>
              <a:rPr lang="en-US" sz="850" b="0" i="0" u="none" strike="noStrike" baseline="0" dirty="0" err="1"/>
              <a:t>Kanade</a:t>
            </a:r>
            <a:r>
              <a:rPr lang="en-US" sz="850" b="0" i="0" u="none" strike="noStrike" baseline="0" dirty="0"/>
              <a:t>, Josef </a:t>
            </a:r>
            <a:r>
              <a:rPr lang="en-US" sz="850" b="0" i="0" u="none" strike="noStrike" baseline="0" dirty="0" err="1"/>
              <a:t>Kittler</a:t>
            </a:r>
            <a:r>
              <a:rPr lang="en-US" sz="850" b="0" i="0" u="none" strike="noStrike" baseline="0" dirty="0"/>
              <a:t>, Jon M. Kleinberg, </a:t>
            </a:r>
            <a:r>
              <a:rPr lang="en-US" sz="850" b="0" i="0" u="none" strike="noStrike" baseline="0" dirty="0" err="1"/>
              <a:t>Friedemann</a:t>
            </a:r>
            <a:r>
              <a:rPr lang="en-US" sz="850" b="0" i="0" u="none" strike="noStrike" baseline="0" dirty="0"/>
              <a:t> </a:t>
            </a:r>
            <a:r>
              <a:rPr lang="en-US" sz="850" b="0" i="0" u="none" strike="noStrike" baseline="0" dirty="0" err="1"/>
              <a:t>Mattern</a:t>
            </a:r>
            <a:r>
              <a:rPr lang="en-US" sz="850" b="0" i="0" u="none" strike="noStrike" baseline="0" dirty="0"/>
              <a:t>, John C. Mitchell et al. (Eds.): </a:t>
            </a:r>
          </a:p>
          <a:p>
            <a:r>
              <a:rPr lang="en-US" sz="850" b="0" i="0" u="none" strike="noStrike" baseline="0" dirty="0"/>
              <a:t>Advances in Cryptology – CRYPTO 2005, vol. 3621. Berlin, Heidelberg: Springer Berlin Heidelberg (Lecture Notes in Computer Science), pp. 37–54.</a:t>
            </a:r>
          </a:p>
          <a:p>
            <a:r>
              <a:rPr lang="en-US" sz="850" b="0" i="0" u="none" strike="noStrike" baseline="0" dirty="0"/>
              <a:t>[2] Paul, Wolfgang J.; </a:t>
            </a:r>
            <a:r>
              <a:rPr lang="en-US" sz="850" b="0" i="0" u="none" strike="noStrike" baseline="0" dirty="0" err="1"/>
              <a:t>Tarjan</a:t>
            </a:r>
            <a:r>
              <a:rPr lang="en-US" sz="850" b="0" i="0" u="none" strike="noStrike" baseline="0" dirty="0"/>
              <a:t>, Robert </a:t>
            </a:r>
            <a:r>
              <a:rPr lang="en-US" sz="850" b="0" i="0" u="none" strike="noStrike" baseline="0" dirty="0" err="1"/>
              <a:t>Endre</a:t>
            </a:r>
            <a:r>
              <a:rPr lang="en-US" sz="850" b="0" i="0" u="none" strike="noStrike" baseline="0" dirty="0"/>
              <a:t>; </a:t>
            </a:r>
            <a:r>
              <a:rPr lang="en-US" sz="850" b="0" i="0" u="none" strike="noStrike" baseline="0" dirty="0" err="1"/>
              <a:t>Celoni</a:t>
            </a:r>
            <a:r>
              <a:rPr lang="en-US" sz="850" b="0" i="0" u="none" strike="noStrike" baseline="0" dirty="0"/>
              <a:t>, James R. (1976): Space bounds for a game on graphs. In Math. Systems Theory 10 (1), pp. 239–251. DOI: 10.1007/BF01683275.</a:t>
            </a:r>
          </a:p>
          <a:p>
            <a:r>
              <a:rPr lang="en-US" sz="850" dirty="0"/>
              <a:t>[3] </a:t>
            </a:r>
            <a:r>
              <a:rPr lang="en-US" sz="850" dirty="0" err="1"/>
              <a:t>Boneh</a:t>
            </a:r>
            <a:r>
              <a:rPr lang="en-US" sz="850" dirty="0"/>
              <a:t>, Dan; Corrigan-Gibbs, Henry; Schechter, Stuart (2016): Balloon Hashing: A Memory-Hard Function Providing Provable Protection Against Sequential Attacks. In Jung </a:t>
            </a:r>
            <a:r>
              <a:rPr lang="en-US" sz="850" dirty="0" err="1"/>
              <a:t>Hee</a:t>
            </a:r>
            <a:r>
              <a:rPr lang="en-US" sz="850" dirty="0"/>
              <a:t> </a:t>
            </a:r>
            <a:r>
              <a:rPr lang="en-US" sz="850" dirty="0" err="1"/>
              <a:t>Cheon</a:t>
            </a:r>
            <a:r>
              <a:rPr lang="en-US" sz="850" dirty="0"/>
              <a:t>, Tsuyoshi Takagi (Eds.): Advances in Cryptology – ASIACRYPT 2016, vol. 10031. Berlin, Heidelberg: Springer Berlin Heidelberg (Lecture Notes in Computer Science), pp. 220–248.</a:t>
            </a:r>
            <a:endParaRPr lang="de-DE" sz="850" dirty="0"/>
          </a:p>
        </p:txBody>
      </p:sp>
    </p:spTree>
    <p:extLst>
      <p:ext uri="{BB962C8B-B14F-4D97-AF65-F5344CB8AC3E}">
        <p14:creationId xmlns:p14="http://schemas.microsoft.com/office/powerpoint/2010/main" val="1048099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3" name="Inhaltsplatzhalter 2">
            <a:extLst>
              <a:ext uri="{FF2B5EF4-FFF2-40B4-BE49-F238E27FC236}">
                <a16:creationId xmlns:a16="http://schemas.microsoft.com/office/drawing/2014/main" id="{636B42A9-88B1-9A07-2B84-B5A46F36DCF7}"/>
              </a:ext>
            </a:extLst>
          </p:cNvPr>
          <p:cNvSpPr>
            <a:spLocks noGrp="1"/>
          </p:cNvSpPr>
          <p:nvPr>
            <p:ph idx="1"/>
          </p:nvPr>
        </p:nvSpPr>
        <p:spPr/>
        <p:txBody>
          <a:bodyPr/>
          <a:lstStyle/>
          <a:p>
            <a:r>
              <a:rPr lang="de-DE" b="1" dirty="0"/>
              <a:t>Data-Dependency Graph (DDG)</a:t>
            </a:r>
            <a:r>
              <a:rPr lang="de-DE" sz="900" b="1" dirty="0"/>
              <a:t>[1]</a:t>
            </a:r>
          </a:p>
          <a:p>
            <a:endParaRPr lang="de-DE" dirty="0"/>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79</a:t>
            </a:fld>
            <a:endParaRPr lang="de-DE" dirty="0"/>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DCF3959-C589-5A0B-C59F-07D8A92B478A}"/>
                  </a:ext>
                </a:extLst>
              </p:cNvPr>
              <p:cNvSpPr txBox="1"/>
              <p:nvPr/>
            </p:nvSpPr>
            <p:spPr>
              <a:xfrm>
                <a:off x="2510029" y="3223646"/>
                <a:ext cx="224593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1</m:t>
                          </m:r>
                        </m:sub>
                      </m:sSub>
                      <m:r>
                        <a:rPr lang="de-DE" b="0" i="1" smtClean="0">
                          <a:latin typeface="Cambria Math" panose="02040503050406030204" pitchFamily="18" charset="0"/>
                        </a:rPr>
                        <m:t>=</m:t>
                      </m:r>
                      <m:r>
                        <a:rPr lang="de-DE" b="0" i="1" smtClean="0">
                          <a:latin typeface="Cambria Math" panose="02040503050406030204" pitchFamily="18" charset="0"/>
                        </a:rPr>
                        <m:t>h𝑎𝑠h</m:t>
                      </m:r>
                      <m:d>
                        <m:dPr>
                          <m:ctrlPr>
                            <a:rPr lang="de-DE" b="0" i="1" smtClean="0">
                              <a:latin typeface="Cambria Math" panose="02040503050406030204" pitchFamily="18" charset="0"/>
                            </a:rPr>
                          </m:ctrlPr>
                        </m:dPr>
                        <m:e>
                          <m:r>
                            <a:rPr lang="de-DE" b="0" i="1" smtClean="0">
                              <a:latin typeface="Cambria Math" panose="02040503050406030204" pitchFamily="18" charset="0"/>
                            </a:rPr>
                            <m:t>𝑖𝑛𝑝𝑢𝑡</m:t>
                          </m:r>
                          <m:r>
                            <a:rPr lang="de-DE" b="0" i="1" smtClean="0">
                              <a:latin typeface="Cambria Math" panose="02040503050406030204" pitchFamily="18" charset="0"/>
                            </a:rPr>
                            <m:t>,</m:t>
                          </m:r>
                          <m:r>
                            <m:rPr>
                              <m:lit/>
                            </m:rPr>
                            <a:rPr lang="de-DE" b="0" i="1" smtClean="0">
                              <a:latin typeface="Cambria Math" panose="02040503050406030204" pitchFamily="18" charset="0"/>
                            </a:rPr>
                            <m:t>"</m:t>
                          </m:r>
                          <m:r>
                            <a:rPr lang="de-DE" b="0" i="1" smtClean="0">
                              <a:latin typeface="Cambria Math" panose="02040503050406030204" pitchFamily="18" charset="0"/>
                            </a:rPr>
                            <m:t>0</m:t>
                          </m:r>
                          <m:r>
                            <m:rPr>
                              <m:lit/>
                            </m:rPr>
                            <a:rPr lang="de-DE" b="0" i="1" smtClean="0">
                              <a:latin typeface="Cambria Math" panose="02040503050406030204" pitchFamily="18" charset="0"/>
                            </a:rPr>
                            <m:t>"</m:t>
                          </m:r>
                        </m:e>
                      </m:d>
                    </m:oMath>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2</m:t>
                          </m:r>
                        </m:sub>
                      </m:sSub>
                      <m:r>
                        <a:rPr lang="de-DE" b="0" i="1" smtClean="0">
                          <a:latin typeface="Cambria Math" panose="02040503050406030204" pitchFamily="18" charset="0"/>
                        </a:rPr>
                        <m:t>=</m:t>
                      </m:r>
                      <m:r>
                        <a:rPr lang="de-DE" b="0" i="1" smtClean="0">
                          <a:latin typeface="Cambria Math" panose="02040503050406030204" pitchFamily="18" charset="0"/>
                        </a:rPr>
                        <m:t>h𝑎𝑠h</m:t>
                      </m:r>
                      <m:d>
                        <m:dPr>
                          <m:ctrlPr>
                            <a:rPr lang="de-DE" b="0" i="1" smtClean="0">
                              <a:latin typeface="Cambria Math" panose="02040503050406030204" pitchFamily="18" charset="0"/>
                            </a:rPr>
                          </m:ctrlPr>
                        </m:dPr>
                        <m:e>
                          <m:r>
                            <a:rPr lang="de-DE" b="0" i="1" smtClean="0">
                              <a:latin typeface="Cambria Math" panose="02040503050406030204" pitchFamily="18" charset="0"/>
                            </a:rPr>
                            <m:t>𝑖𝑛𝑝𝑢𝑡</m:t>
                          </m:r>
                          <m:r>
                            <a:rPr lang="de-DE" b="0" i="1" smtClean="0">
                              <a:latin typeface="Cambria Math" panose="02040503050406030204" pitchFamily="18" charset="0"/>
                            </a:rPr>
                            <m:t>, </m:t>
                          </m:r>
                          <m:r>
                            <m:rPr>
                              <m:lit/>
                            </m:rPr>
                            <a:rPr lang="de-DE" b="0" i="1" smtClean="0">
                              <a:latin typeface="Cambria Math" panose="02040503050406030204" pitchFamily="18" charset="0"/>
                            </a:rPr>
                            <m:t>"</m:t>
                          </m:r>
                          <m:r>
                            <a:rPr lang="de-DE" b="0" i="1" smtClean="0">
                              <a:latin typeface="Cambria Math" panose="02040503050406030204" pitchFamily="18" charset="0"/>
                            </a:rPr>
                            <m:t>1</m:t>
                          </m:r>
                          <m:r>
                            <m:rPr>
                              <m:lit/>
                            </m:rPr>
                            <a:rPr lang="de-DE" b="0" i="1" smtClean="0">
                              <a:latin typeface="Cambria Math" panose="02040503050406030204" pitchFamily="18" charset="0"/>
                            </a:rPr>
                            <m:t>"</m:t>
                          </m:r>
                        </m:e>
                      </m:d>
                    </m:oMath>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3</m:t>
                          </m:r>
                        </m:sub>
                      </m:sSub>
                      <m:r>
                        <a:rPr lang="de-DE" b="0" i="1" smtClean="0">
                          <a:latin typeface="Cambria Math" panose="02040503050406030204" pitchFamily="18" charset="0"/>
                        </a:rPr>
                        <m:t>=</m:t>
                      </m:r>
                      <m:r>
                        <a:rPr lang="de-DE" b="0" i="1" smtClean="0">
                          <a:latin typeface="Cambria Math" panose="02040503050406030204" pitchFamily="18" charset="0"/>
                        </a:rPr>
                        <m:t>h𝑎𝑠h</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1</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2</m:t>
                              </m:r>
                            </m:sub>
                          </m:sSub>
                        </m:e>
                      </m:d>
                    </m:oMath>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4</m:t>
                          </m:r>
                        </m:sub>
                      </m:sSub>
                      <m:r>
                        <a:rPr lang="de-DE" b="0" i="1" smtClean="0">
                          <a:latin typeface="Cambria Math" panose="02040503050406030204" pitchFamily="18" charset="0"/>
                        </a:rPr>
                        <m:t>=</m:t>
                      </m:r>
                      <m:r>
                        <a:rPr lang="de-DE" b="0" i="1" smtClean="0">
                          <a:latin typeface="Cambria Math" panose="02040503050406030204" pitchFamily="18" charset="0"/>
                        </a:rPr>
                        <m:t>h𝑎𝑠h</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2</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3</m:t>
                              </m:r>
                            </m:sub>
                          </m:sSub>
                        </m:e>
                      </m:d>
                    </m:oMath>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5</m:t>
                          </m:r>
                        </m:sub>
                      </m:sSub>
                      <m:r>
                        <a:rPr lang="de-DE" b="0" i="1" smtClean="0">
                          <a:latin typeface="Cambria Math" panose="02040503050406030204" pitchFamily="18" charset="0"/>
                        </a:rPr>
                        <m:t>=</m:t>
                      </m:r>
                      <m:r>
                        <a:rPr lang="de-DE" b="0" i="1" smtClean="0">
                          <a:latin typeface="Cambria Math" panose="02040503050406030204" pitchFamily="18" charset="0"/>
                        </a:rPr>
                        <m:t>h𝑎𝑠h</m:t>
                      </m:r>
                      <m:d>
                        <m:dPr>
                          <m:ctrlPr>
                            <a:rPr lang="de-DE" b="0" i="1" smtClean="0">
                              <a:latin typeface="Cambria Math" panose="02040503050406030204" pitchFamily="18" charset="0"/>
                            </a:rPr>
                          </m:ctrlPr>
                        </m:dPr>
                        <m:e>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3</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4</m:t>
                              </m:r>
                            </m:sub>
                          </m:sSub>
                        </m:e>
                      </m:d>
                    </m:oMath>
                    <m:oMath xmlns:m="http://schemas.openxmlformats.org/officeDocument/2006/math">
                      <m:r>
                        <a:rPr lang="de-DE" b="0" i="1" smtClean="0">
                          <a:latin typeface="Cambria Math" panose="02040503050406030204" pitchFamily="18" charset="0"/>
                        </a:rPr>
                        <m:t>𝑟𝑒𝑡𝑢𝑟𝑛</m:t>
                      </m:r>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𝑣</m:t>
                          </m:r>
                        </m:e>
                        <m:sub>
                          <m:r>
                            <a:rPr lang="de-DE" b="0" i="1" smtClean="0">
                              <a:latin typeface="Cambria Math" panose="02040503050406030204" pitchFamily="18" charset="0"/>
                            </a:rPr>
                            <m:t>5</m:t>
                          </m:r>
                        </m:sub>
                      </m:sSub>
                    </m:oMath>
                  </m:oMathPara>
                </a14:m>
                <a:endParaRPr lang="de-DE" b="0" dirty="0"/>
              </a:p>
            </p:txBody>
          </p:sp>
        </mc:Choice>
        <mc:Fallback xmlns="">
          <p:sp>
            <p:nvSpPr>
              <p:cNvPr id="7" name="Textfeld 6">
                <a:extLst>
                  <a:ext uri="{FF2B5EF4-FFF2-40B4-BE49-F238E27FC236}">
                    <a16:creationId xmlns:a16="http://schemas.microsoft.com/office/drawing/2014/main" id="{4DCF3959-C589-5A0B-C59F-07D8A92B478A}"/>
                  </a:ext>
                </a:extLst>
              </p:cNvPr>
              <p:cNvSpPr txBox="1">
                <a:spLocks noRot="1" noChangeAspect="1" noMove="1" noResize="1" noEditPoints="1" noAdjustHandles="1" noChangeArrowheads="1" noChangeShapeType="1" noTextEdit="1"/>
              </p:cNvSpPr>
              <p:nvPr/>
            </p:nvSpPr>
            <p:spPr>
              <a:xfrm>
                <a:off x="2510029" y="3223646"/>
                <a:ext cx="2245935" cy="1661993"/>
              </a:xfrm>
              <a:prstGeom prst="rect">
                <a:avLst/>
              </a:prstGeom>
              <a:blipFill>
                <a:blip r:embed="rId2"/>
                <a:stretch>
                  <a:fillRect l="-1630" t="-368" b="-2206"/>
                </a:stretch>
              </a:blipFill>
            </p:spPr>
            <p:txBody>
              <a:bodyPr/>
              <a:lstStyle/>
              <a:p>
                <a:r>
                  <a:rPr lang="de-DE">
                    <a:noFill/>
                  </a:rPr>
                  <a:t> </a:t>
                </a:r>
              </a:p>
            </p:txBody>
          </p:sp>
        </mc:Fallback>
      </mc:AlternateContent>
      <p:pic>
        <p:nvPicPr>
          <p:cNvPr id="9" name="Grafik 8">
            <a:extLst>
              <a:ext uri="{FF2B5EF4-FFF2-40B4-BE49-F238E27FC236}">
                <a16:creationId xmlns:a16="http://schemas.microsoft.com/office/drawing/2014/main" id="{9E27ED0C-B8C7-8E17-3A5B-39E53412A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8000" y="2905100"/>
            <a:ext cx="4114800" cy="2324100"/>
          </a:xfrm>
          <a:prstGeom prst="rect">
            <a:avLst/>
          </a:prstGeom>
        </p:spPr>
      </p:pic>
      <p:sp>
        <p:nvSpPr>
          <p:cNvPr id="10" name="Sprechblase: rechteckig mit abgerundeten Ecken 9">
            <a:extLst>
              <a:ext uri="{FF2B5EF4-FFF2-40B4-BE49-F238E27FC236}">
                <a16:creationId xmlns:a16="http://schemas.microsoft.com/office/drawing/2014/main" id="{EB7B2BCE-3AFB-EA29-32AB-926DCDD496E2}"/>
              </a:ext>
            </a:extLst>
          </p:cNvPr>
          <p:cNvSpPr/>
          <p:nvPr/>
        </p:nvSpPr>
        <p:spPr>
          <a:xfrm>
            <a:off x="6953232" y="1743966"/>
            <a:ext cx="3024336" cy="832674"/>
          </a:xfrm>
          <a:prstGeom prst="wedgeRound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Ein Knoten für jeden Aufruf des Zufallsorakels</a:t>
            </a:r>
          </a:p>
        </p:txBody>
      </p:sp>
      <p:sp>
        <p:nvSpPr>
          <p:cNvPr id="8" name="Textfeld 7">
            <a:extLst>
              <a:ext uri="{FF2B5EF4-FFF2-40B4-BE49-F238E27FC236}">
                <a16:creationId xmlns:a16="http://schemas.microsoft.com/office/drawing/2014/main" id="{2556E8C0-DA11-DD05-B4C5-0D006B31FD3A}"/>
              </a:ext>
            </a:extLst>
          </p:cNvPr>
          <p:cNvSpPr txBox="1"/>
          <p:nvPr/>
        </p:nvSpPr>
        <p:spPr>
          <a:xfrm>
            <a:off x="623392" y="5805264"/>
            <a:ext cx="11017224" cy="484748"/>
          </a:xfrm>
          <a:prstGeom prst="rect">
            <a:avLst/>
          </a:prstGeom>
          <a:noFill/>
        </p:spPr>
        <p:txBody>
          <a:bodyPr wrap="square" rtlCol="0">
            <a:spAutoFit/>
          </a:bodyPr>
          <a:lstStyle/>
          <a:p>
            <a:r>
              <a:rPr lang="en-US" sz="850" b="0" i="0" u="none" strike="noStrike" baseline="0" dirty="0"/>
              <a:t>[1] </a:t>
            </a:r>
            <a:r>
              <a:rPr lang="en-US" sz="850" dirty="0" err="1"/>
              <a:t>Mazurkiewicz</a:t>
            </a:r>
            <a:r>
              <a:rPr lang="en-US" sz="850" dirty="0"/>
              <a:t>, Antoni (1995): Introduction to Trace Theory. In Volker </a:t>
            </a:r>
            <a:r>
              <a:rPr lang="en-US" sz="850" dirty="0" err="1"/>
              <a:t>Diekert</a:t>
            </a:r>
            <a:r>
              <a:rPr lang="en-US" sz="850" dirty="0"/>
              <a:t> (Ed.): The book of traces. Singapore: World Scientific, pp. 3–41.</a:t>
            </a:r>
          </a:p>
          <a:p>
            <a:r>
              <a:rPr lang="en-US" sz="850" b="0" i="0" u="none" strike="noStrike" baseline="0" dirty="0"/>
              <a:t>[2]</a:t>
            </a:r>
            <a:r>
              <a:rPr lang="de-DE" sz="850" b="0" i="0" u="none" strike="noStrike" baseline="0" dirty="0"/>
              <a:t>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p:txBody>
      </p:sp>
      <p:sp>
        <p:nvSpPr>
          <p:cNvPr id="11" name="Textfeld 10">
            <a:extLst>
              <a:ext uri="{FF2B5EF4-FFF2-40B4-BE49-F238E27FC236}">
                <a16:creationId xmlns:a16="http://schemas.microsoft.com/office/drawing/2014/main" id="{5BE83031-CAA0-6682-1512-313262225506}"/>
              </a:ext>
            </a:extLst>
          </p:cNvPr>
          <p:cNvSpPr txBox="1"/>
          <p:nvPr/>
        </p:nvSpPr>
        <p:spPr>
          <a:xfrm>
            <a:off x="10437277" y="5085310"/>
            <a:ext cx="747053" cy="230832"/>
          </a:xfrm>
          <a:prstGeom prst="rect">
            <a:avLst/>
          </a:prstGeom>
          <a:noFill/>
        </p:spPr>
        <p:txBody>
          <a:bodyPr wrap="square" rtlCol="0">
            <a:spAutoFit/>
          </a:bodyPr>
          <a:lstStyle/>
          <a:p>
            <a:r>
              <a:rPr lang="de-DE" sz="900" dirty="0"/>
              <a:t>[2]</a:t>
            </a:r>
          </a:p>
        </p:txBody>
      </p:sp>
    </p:spTree>
    <p:extLst>
      <p:ext uri="{BB962C8B-B14F-4D97-AF65-F5344CB8AC3E}">
        <p14:creationId xmlns:p14="http://schemas.microsoft.com/office/powerpoint/2010/main" val="3133179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CD8E2-A11C-15AC-B227-68A31A15F898}"/>
              </a:ext>
            </a:extLst>
          </p:cNvPr>
          <p:cNvSpPr>
            <a:spLocks noGrp="1"/>
          </p:cNvSpPr>
          <p:nvPr>
            <p:ph type="title"/>
          </p:nvPr>
        </p:nvSpPr>
        <p:spPr/>
        <p:txBody>
          <a:bodyPr/>
          <a:lstStyle/>
          <a:p>
            <a:r>
              <a:rPr lang="de-DE" dirty="0"/>
              <a:t>Warum Hashing?</a:t>
            </a:r>
          </a:p>
        </p:txBody>
      </p:sp>
      <p:sp>
        <p:nvSpPr>
          <p:cNvPr id="4" name="Datumsplatzhalter 3">
            <a:extLst>
              <a:ext uri="{FF2B5EF4-FFF2-40B4-BE49-F238E27FC236}">
                <a16:creationId xmlns:a16="http://schemas.microsoft.com/office/drawing/2014/main" id="{069118DE-68B9-3E0B-D2EB-A9FED023E87A}"/>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B7EF2198-43F9-61F0-5B06-2EC01429E692}"/>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DBBF71B-DDEC-3B75-41E1-5F55D5788BC6}"/>
              </a:ext>
            </a:extLst>
          </p:cNvPr>
          <p:cNvSpPr>
            <a:spLocks noGrp="1"/>
          </p:cNvSpPr>
          <p:nvPr>
            <p:ph type="sldNum" sz="quarter" idx="12"/>
          </p:nvPr>
        </p:nvSpPr>
        <p:spPr/>
        <p:txBody>
          <a:bodyPr/>
          <a:lstStyle/>
          <a:p>
            <a:fld id="{242EEE4B-4F13-4B3B-896D-98344C2D1A3F}" type="slidenum">
              <a:rPr lang="de-DE" smtClean="0"/>
              <a:t>8</a:t>
            </a:fld>
            <a:endParaRPr lang="de-DE" dirty="0"/>
          </a:p>
        </p:txBody>
      </p:sp>
      <p:sp>
        <p:nvSpPr>
          <p:cNvPr id="8" name="Textfeld 7">
            <a:extLst>
              <a:ext uri="{FF2B5EF4-FFF2-40B4-BE49-F238E27FC236}">
                <a16:creationId xmlns:a16="http://schemas.microsoft.com/office/drawing/2014/main" id="{5D90BAAB-D303-B6AA-8032-A10F049B4A63}"/>
              </a:ext>
            </a:extLst>
          </p:cNvPr>
          <p:cNvSpPr txBox="1"/>
          <p:nvPr/>
        </p:nvSpPr>
        <p:spPr>
          <a:xfrm>
            <a:off x="623392" y="5949280"/>
            <a:ext cx="11017224" cy="356764"/>
          </a:xfrm>
          <a:prstGeom prst="rect">
            <a:avLst/>
          </a:prstGeom>
          <a:noFill/>
        </p:spPr>
        <p:txBody>
          <a:bodyPr wrap="square" rtlCol="0">
            <a:spAutoFit/>
          </a:bodyPr>
          <a:lstStyle/>
          <a:p>
            <a:r>
              <a:rPr lang="de-DE" sz="850" dirty="0"/>
              <a:t>[1] Bildnachweis: unsplash.com [https://unsplash.com/de/fotos/D2TZ-ashGzc] und [https://unsplash.com/de/fotos/Uae7ouMw91A] (lizenzfrei)</a:t>
            </a:r>
          </a:p>
          <a:p>
            <a:r>
              <a:rPr lang="de-DE" sz="850" dirty="0"/>
              <a:t>[2] Bildnachweis: freepik.com [https://de.freepik.com/download-file/4393734] (lizenzfrei)</a:t>
            </a:r>
          </a:p>
        </p:txBody>
      </p:sp>
      <p:sp>
        <p:nvSpPr>
          <p:cNvPr id="9" name="Inhaltsplatzhalter 8">
            <a:extLst>
              <a:ext uri="{FF2B5EF4-FFF2-40B4-BE49-F238E27FC236}">
                <a16:creationId xmlns:a16="http://schemas.microsoft.com/office/drawing/2014/main" id="{32CAE9CE-A387-CC54-28B4-1E870DB5BF6F}"/>
              </a:ext>
            </a:extLst>
          </p:cNvPr>
          <p:cNvSpPr>
            <a:spLocks noGrp="1"/>
          </p:cNvSpPr>
          <p:nvPr>
            <p:ph idx="1"/>
          </p:nvPr>
        </p:nvSpPr>
        <p:spPr>
          <a:xfrm>
            <a:off x="1296000" y="2088000"/>
            <a:ext cx="10224000" cy="663313"/>
          </a:xfrm>
        </p:spPr>
        <p:txBody>
          <a:bodyPr/>
          <a:lstStyle/>
          <a:p>
            <a:r>
              <a:rPr lang="de-DE" dirty="0"/>
              <a:t>- Hashing ist Teil vieler (täglicher) digitaler Aufgaben</a:t>
            </a:r>
          </a:p>
        </p:txBody>
      </p:sp>
      <p:pic>
        <p:nvPicPr>
          <p:cNvPr id="11" name="Grafik 10" descr="Ein Bild, das Text, Monitor, Bildschirm enthält.&#10;&#10;Automatisch generierte Beschreibung">
            <a:extLst>
              <a:ext uri="{FF2B5EF4-FFF2-40B4-BE49-F238E27FC236}">
                <a16:creationId xmlns:a16="http://schemas.microsoft.com/office/drawing/2014/main" id="{4CC85663-67C7-FBCD-7146-EAD1958597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021" t="28253"/>
          <a:stretch/>
        </p:blipFill>
        <p:spPr>
          <a:xfrm>
            <a:off x="2937208" y="2583428"/>
            <a:ext cx="2257705" cy="1368152"/>
          </a:xfrm>
          <a:prstGeom prst="rect">
            <a:avLst/>
          </a:prstGeom>
        </p:spPr>
      </p:pic>
      <p:pic>
        <p:nvPicPr>
          <p:cNvPr id="13" name="Grafik 12" descr="Ein Bild, das Text, Elektronik, schwarz, Mobiltelefon enthält.&#10;&#10;Automatisch generierte Beschreibung">
            <a:extLst>
              <a:ext uri="{FF2B5EF4-FFF2-40B4-BE49-F238E27FC236}">
                <a16:creationId xmlns:a16="http://schemas.microsoft.com/office/drawing/2014/main" id="{7A36E170-09CE-560B-38F0-96DB7BD80F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289" t="13251" r="20154" b="12201"/>
          <a:stretch/>
        </p:blipFill>
        <p:spPr>
          <a:xfrm>
            <a:off x="1189378" y="2569263"/>
            <a:ext cx="1405677" cy="3024335"/>
          </a:xfrm>
          <a:prstGeom prst="rect">
            <a:avLst/>
          </a:prstGeom>
        </p:spPr>
      </p:pic>
      <p:pic>
        <p:nvPicPr>
          <p:cNvPr id="15" name="Grafik 14" descr="Ein Bild, das Text, Elektronik, Computer enthält.&#10;&#10;Automatisch generierte Beschreibung">
            <a:extLst>
              <a:ext uri="{FF2B5EF4-FFF2-40B4-BE49-F238E27FC236}">
                <a16:creationId xmlns:a16="http://schemas.microsoft.com/office/drawing/2014/main" id="{98E75B25-05AD-6DCD-28EB-C382D2B8C3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2520" y="2297713"/>
            <a:ext cx="2254054" cy="1834192"/>
          </a:xfrm>
          <a:prstGeom prst="rect">
            <a:avLst/>
          </a:prstGeom>
        </p:spPr>
      </p:pic>
      <p:pic>
        <p:nvPicPr>
          <p:cNvPr id="17" name="Grafik 16" descr="Ein Bild, das Spielzeug enthält.&#10;&#10;Automatisch generierte Beschreibung">
            <a:extLst>
              <a:ext uri="{FF2B5EF4-FFF2-40B4-BE49-F238E27FC236}">
                <a16:creationId xmlns:a16="http://schemas.microsoft.com/office/drawing/2014/main" id="{3540EDC6-8FE1-3600-8A6A-7DD14BE711F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2662" y="2342431"/>
            <a:ext cx="1892882" cy="1892882"/>
          </a:xfrm>
          <a:prstGeom prst="rect">
            <a:avLst/>
          </a:prstGeom>
        </p:spPr>
      </p:pic>
      <p:pic>
        <p:nvPicPr>
          <p:cNvPr id="19" name="Grafik 18">
            <a:extLst>
              <a:ext uri="{FF2B5EF4-FFF2-40B4-BE49-F238E27FC236}">
                <a16:creationId xmlns:a16="http://schemas.microsoft.com/office/drawing/2014/main" id="{ACA6974F-42DA-9DD7-EBEA-68E2E96B0E98}"/>
              </a:ext>
            </a:extLst>
          </p:cNvPr>
          <p:cNvPicPr>
            <a:picLocks noChangeAspect="1"/>
          </p:cNvPicPr>
          <p:nvPr/>
        </p:nvPicPr>
        <p:blipFill>
          <a:blip r:embed="rId7"/>
          <a:stretch>
            <a:fillRect/>
          </a:stretch>
        </p:blipFill>
        <p:spPr>
          <a:xfrm>
            <a:off x="4051453" y="4321046"/>
            <a:ext cx="6535184" cy="1368152"/>
          </a:xfrm>
          <a:prstGeom prst="rect">
            <a:avLst/>
          </a:prstGeom>
        </p:spPr>
      </p:pic>
      <p:sp>
        <p:nvSpPr>
          <p:cNvPr id="20" name="Textfeld 19">
            <a:extLst>
              <a:ext uri="{FF2B5EF4-FFF2-40B4-BE49-F238E27FC236}">
                <a16:creationId xmlns:a16="http://schemas.microsoft.com/office/drawing/2014/main" id="{F37EE7B7-8115-12FD-6415-DC649D837776}"/>
              </a:ext>
            </a:extLst>
          </p:cNvPr>
          <p:cNvSpPr txBox="1"/>
          <p:nvPr/>
        </p:nvSpPr>
        <p:spPr>
          <a:xfrm>
            <a:off x="5139115" y="3819335"/>
            <a:ext cx="325023" cy="230832"/>
          </a:xfrm>
          <a:prstGeom prst="rect">
            <a:avLst/>
          </a:prstGeom>
          <a:noFill/>
        </p:spPr>
        <p:txBody>
          <a:bodyPr wrap="square" rtlCol="0">
            <a:spAutoFit/>
          </a:bodyPr>
          <a:lstStyle/>
          <a:p>
            <a:r>
              <a:rPr lang="de-DE" sz="900" dirty="0"/>
              <a:t>[1]</a:t>
            </a:r>
          </a:p>
        </p:txBody>
      </p:sp>
      <p:sp>
        <p:nvSpPr>
          <p:cNvPr id="21" name="Textfeld 20">
            <a:extLst>
              <a:ext uri="{FF2B5EF4-FFF2-40B4-BE49-F238E27FC236}">
                <a16:creationId xmlns:a16="http://schemas.microsoft.com/office/drawing/2014/main" id="{38643946-11A8-D69D-C0F9-D05CCBFB07B3}"/>
              </a:ext>
            </a:extLst>
          </p:cNvPr>
          <p:cNvSpPr txBox="1"/>
          <p:nvPr/>
        </p:nvSpPr>
        <p:spPr>
          <a:xfrm>
            <a:off x="2530617" y="5502424"/>
            <a:ext cx="325023" cy="230832"/>
          </a:xfrm>
          <a:prstGeom prst="rect">
            <a:avLst/>
          </a:prstGeom>
          <a:noFill/>
        </p:spPr>
        <p:txBody>
          <a:bodyPr wrap="square" rtlCol="0">
            <a:spAutoFit/>
          </a:bodyPr>
          <a:lstStyle/>
          <a:p>
            <a:r>
              <a:rPr lang="de-DE" sz="900" dirty="0"/>
              <a:t>[1]</a:t>
            </a:r>
          </a:p>
        </p:txBody>
      </p:sp>
      <p:sp>
        <p:nvSpPr>
          <p:cNvPr id="22" name="Textfeld 21">
            <a:extLst>
              <a:ext uri="{FF2B5EF4-FFF2-40B4-BE49-F238E27FC236}">
                <a16:creationId xmlns:a16="http://schemas.microsoft.com/office/drawing/2014/main" id="{C56E18D4-3735-32AA-AC48-7D116D047BD2}"/>
              </a:ext>
            </a:extLst>
          </p:cNvPr>
          <p:cNvSpPr txBox="1"/>
          <p:nvPr/>
        </p:nvSpPr>
        <p:spPr>
          <a:xfrm>
            <a:off x="11064552" y="3933056"/>
            <a:ext cx="325023" cy="230832"/>
          </a:xfrm>
          <a:prstGeom prst="rect">
            <a:avLst/>
          </a:prstGeom>
          <a:noFill/>
        </p:spPr>
        <p:txBody>
          <a:bodyPr wrap="square" rtlCol="0">
            <a:spAutoFit/>
          </a:bodyPr>
          <a:lstStyle/>
          <a:p>
            <a:r>
              <a:rPr lang="de-DE" sz="900" dirty="0"/>
              <a:t>[2]</a:t>
            </a:r>
          </a:p>
        </p:txBody>
      </p:sp>
    </p:spTree>
    <p:extLst>
      <p:ext uri="{BB962C8B-B14F-4D97-AF65-F5344CB8AC3E}">
        <p14:creationId xmlns:p14="http://schemas.microsoft.com/office/powerpoint/2010/main" val="311262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80</a:t>
            </a:fld>
            <a:endParaRPr lang="de-DE" dirty="0"/>
          </a:p>
        </p:txBody>
      </p:sp>
      <p:pic>
        <p:nvPicPr>
          <p:cNvPr id="8" name="Grafik 7">
            <a:extLst>
              <a:ext uri="{FF2B5EF4-FFF2-40B4-BE49-F238E27FC236}">
                <a16:creationId xmlns:a16="http://schemas.microsoft.com/office/drawing/2014/main" id="{90E76947-4BC2-81BC-039B-3CB1E8C34F91}"/>
              </a:ext>
            </a:extLst>
          </p:cNvPr>
          <p:cNvPicPr>
            <a:picLocks noChangeAspect="1"/>
          </p:cNvPicPr>
          <p:nvPr/>
        </p:nvPicPr>
        <p:blipFill>
          <a:blip r:embed="rId3"/>
          <a:stretch>
            <a:fillRect/>
          </a:stretch>
        </p:blipFill>
        <p:spPr>
          <a:xfrm>
            <a:off x="1909408" y="1916832"/>
            <a:ext cx="8373183" cy="3031317"/>
          </a:xfrm>
          <a:prstGeom prst="rect">
            <a:avLst/>
          </a:prstGeom>
        </p:spPr>
      </p:pic>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4FA8E3CF-DD4A-08B7-A17F-E1C57A8FEE49}"/>
                  </a:ext>
                </a:extLst>
              </p:cNvPr>
              <p:cNvSpPr txBox="1"/>
              <p:nvPr/>
            </p:nvSpPr>
            <p:spPr>
              <a:xfrm>
                <a:off x="1296000" y="4725144"/>
                <a:ext cx="10224000" cy="923330"/>
              </a:xfrm>
              <a:prstGeom prst="rect">
                <a:avLst/>
              </a:prstGeom>
              <a:noFill/>
            </p:spPr>
            <p:txBody>
              <a:bodyPr wrap="square" rtlCol="0">
                <a:spAutoFit/>
              </a:bodyPr>
              <a:lstStyle/>
              <a:p>
                <a:r>
                  <a:rPr lang="de-DE" dirty="0"/>
                  <a:t>Für </a:t>
                </a:r>
                <a14:m>
                  <m:oMath xmlns:m="http://schemas.openxmlformats.org/officeDocument/2006/math">
                    <m:r>
                      <a:rPr lang="de-DE" i="1" dirty="0" smtClean="0">
                        <a:latin typeface="Cambria Math" panose="02040503050406030204" pitchFamily="18" charset="0"/>
                      </a:rPr>
                      <m:t>𝑛</m:t>
                    </m:r>
                    <m:r>
                      <a:rPr lang="de-DE" i="1" dirty="0" smtClean="0">
                        <a:latin typeface="Cambria Math" panose="02040503050406030204" pitchFamily="18" charset="0"/>
                      </a:rPr>
                      <m:t>=8 </m:t>
                    </m:r>
                  </m:oMath>
                </a14:m>
                <a:r>
                  <a:rPr lang="de-DE" dirty="0"/>
                  <a:t>Blöcke, </a:t>
                </a:r>
                <a14:m>
                  <m:oMath xmlns:m="http://schemas.openxmlformats.org/officeDocument/2006/math">
                    <m:r>
                      <a:rPr lang="de-DE" i="1" dirty="0" smtClean="0">
                        <a:latin typeface="Cambria Math" panose="02040503050406030204" pitchFamily="18" charset="0"/>
                      </a:rPr>
                      <m:t>𝑟</m:t>
                    </m:r>
                    <m:r>
                      <a:rPr lang="de-DE" i="1" dirty="0" smtClean="0">
                        <a:latin typeface="Cambria Math" panose="02040503050406030204" pitchFamily="18" charset="0"/>
                      </a:rPr>
                      <m:t> = 2</m:t>
                    </m:r>
                  </m:oMath>
                </a14:m>
                <a:r>
                  <a:rPr lang="de-DE" dirty="0"/>
                  <a:t> Runden und </a:t>
                </a:r>
                <a14:m>
                  <m:oMath xmlns:m="http://schemas.openxmlformats.org/officeDocument/2006/math">
                    <m:r>
                      <a:rPr lang="de-DE" i="1" dirty="0" smtClean="0">
                        <a:latin typeface="Cambria Math" panose="02040503050406030204" pitchFamily="18" charset="0"/>
                      </a:rPr>
                      <m:t>𝛿</m:t>
                    </m:r>
                    <m:r>
                      <a:rPr lang="de-DE" i="1" dirty="0" smtClean="0">
                        <a:latin typeface="Cambria Math" panose="02040503050406030204" pitchFamily="18" charset="0"/>
                      </a:rPr>
                      <m:t>=1</m:t>
                    </m:r>
                  </m:oMath>
                </a14:m>
                <a:endParaRPr lang="de-DE" dirty="0"/>
              </a:p>
              <a:p>
                <a:r>
                  <a:rPr lang="de-DE" dirty="0"/>
                  <a:t>Die gestrichelten Kanten sind fest vorgegeben, die durchgängigen Linien sind die pseudozufällig ausgewählten Blöcke</a:t>
                </a:r>
              </a:p>
            </p:txBody>
          </p:sp>
        </mc:Choice>
        <mc:Fallback xmlns="">
          <p:sp>
            <p:nvSpPr>
              <p:cNvPr id="9" name="Textfeld 8">
                <a:extLst>
                  <a:ext uri="{FF2B5EF4-FFF2-40B4-BE49-F238E27FC236}">
                    <a16:creationId xmlns:a16="http://schemas.microsoft.com/office/drawing/2014/main" id="{4FA8E3CF-DD4A-08B7-A17F-E1C57A8FEE49}"/>
                  </a:ext>
                </a:extLst>
              </p:cNvPr>
              <p:cNvSpPr txBox="1">
                <a:spLocks noRot="1" noChangeAspect="1" noMove="1" noResize="1" noEditPoints="1" noAdjustHandles="1" noChangeArrowheads="1" noChangeShapeType="1" noTextEdit="1"/>
              </p:cNvSpPr>
              <p:nvPr/>
            </p:nvSpPr>
            <p:spPr>
              <a:xfrm>
                <a:off x="1296000" y="4725144"/>
                <a:ext cx="10224000" cy="923330"/>
              </a:xfrm>
              <a:prstGeom prst="rect">
                <a:avLst/>
              </a:prstGeom>
              <a:blipFill>
                <a:blip r:embed="rId4"/>
                <a:stretch>
                  <a:fillRect l="-537" t="-3289" b="-9211"/>
                </a:stretch>
              </a:blipFill>
            </p:spPr>
            <p:txBody>
              <a:bodyPr/>
              <a:lstStyle/>
              <a:p>
                <a:r>
                  <a:rPr lang="de-DE">
                    <a:noFill/>
                  </a:rPr>
                  <a:t> </a:t>
                </a:r>
              </a:p>
            </p:txBody>
          </p:sp>
        </mc:Fallback>
      </mc:AlternateContent>
      <p:sp>
        <p:nvSpPr>
          <p:cNvPr id="10" name="Sprechblase: rechteckig mit abgerundeten Ecken 9">
            <a:extLst>
              <a:ext uri="{FF2B5EF4-FFF2-40B4-BE49-F238E27FC236}">
                <a16:creationId xmlns:a16="http://schemas.microsoft.com/office/drawing/2014/main" id="{B271D684-8D71-E094-5F9D-587AEDF05994}"/>
              </a:ext>
            </a:extLst>
          </p:cNvPr>
          <p:cNvSpPr/>
          <p:nvPr/>
        </p:nvSpPr>
        <p:spPr>
          <a:xfrm>
            <a:off x="8760296" y="1700808"/>
            <a:ext cx="2016224" cy="417489"/>
          </a:xfrm>
          <a:prstGeom prst="wedgeRound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DE" dirty="0"/>
              <a:t>DDG von Ballon</a:t>
            </a:r>
          </a:p>
        </p:txBody>
      </p:sp>
      <p:sp>
        <p:nvSpPr>
          <p:cNvPr id="3" name="Textfeld 2">
            <a:extLst>
              <a:ext uri="{FF2B5EF4-FFF2-40B4-BE49-F238E27FC236}">
                <a16:creationId xmlns:a16="http://schemas.microsoft.com/office/drawing/2014/main" id="{F9758054-4D90-1172-E2C0-2588177B4685}"/>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
        <p:nvSpPr>
          <p:cNvPr id="7" name="Textfeld 6">
            <a:extLst>
              <a:ext uri="{FF2B5EF4-FFF2-40B4-BE49-F238E27FC236}">
                <a16:creationId xmlns:a16="http://schemas.microsoft.com/office/drawing/2014/main" id="{F72B5107-C0CB-5BEB-DC7E-6DCAE3A348F6}"/>
              </a:ext>
            </a:extLst>
          </p:cNvPr>
          <p:cNvSpPr txBox="1"/>
          <p:nvPr/>
        </p:nvSpPr>
        <p:spPr>
          <a:xfrm>
            <a:off x="10156029" y="4494312"/>
            <a:ext cx="747053" cy="230832"/>
          </a:xfrm>
          <a:prstGeom prst="rect">
            <a:avLst/>
          </a:prstGeom>
          <a:noFill/>
        </p:spPr>
        <p:txBody>
          <a:bodyPr wrap="square" rtlCol="0">
            <a:spAutoFit/>
          </a:bodyPr>
          <a:lstStyle/>
          <a:p>
            <a:r>
              <a:rPr lang="de-DE" sz="900" dirty="0"/>
              <a:t>[1]</a:t>
            </a:r>
          </a:p>
        </p:txBody>
      </p:sp>
    </p:spTree>
    <p:extLst>
      <p:ext uri="{BB962C8B-B14F-4D97-AF65-F5344CB8AC3E}">
        <p14:creationId xmlns:p14="http://schemas.microsoft.com/office/powerpoint/2010/main" val="1736202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81</a:t>
            </a:fld>
            <a:endParaRPr lang="de-DE" dirty="0"/>
          </a:p>
        </p:txBody>
      </p:sp>
      <p:pic>
        <p:nvPicPr>
          <p:cNvPr id="8" name="Grafik 7">
            <a:extLst>
              <a:ext uri="{FF2B5EF4-FFF2-40B4-BE49-F238E27FC236}">
                <a16:creationId xmlns:a16="http://schemas.microsoft.com/office/drawing/2014/main" id="{90E76947-4BC2-81BC-039B-3CB1E8C34F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97500" y="980728"/>
            <a:ext cx="5569268" cy="2016224"/>
          </a:xfrm>
          <a:prstGeom prst="rect">
            <a:avLst/>
          </a:prstGeom>
        </p:spPr>
      </p:pic>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8E313CE2-F3EA-1436-1182-EF0DD80C5FCF}"/>
                  </a:ext>
                </a:extLst>
              </p:cNvPr>
              <p:cNvSpPr>
                <a:spLocks noGrp="1"/>
              </p:cNvSpPr>
              <p:nvPr>
                <p:ph idx="1"/>
              </p:nvPr>
            </p:nvSpPr>
            <p:spPr>
              <a:xfrm>
                <a:off x="1296000" y="2088000"/>
                <a:ext cx="10224000" cy="3933287"/>
              </a:xfrm>
            </p:spPr>
            <p:txBody>
              <a:bodyPr/>
              <a:lstStyle/>
              <a:p>
                <a:endParaRPr lang="de-DE" b="1" dirty="0"/>
              </a:p>
              <a:p>
                <a:endParaRPr lang="de-DE" b="1" dirty="0"/>
              </a:p>
              <a:p>
                <a:r>
                  <a:rPr lang="de-DE" b="1" dirty="0"/>
                  <a:t>Beweis – Schritt 1:</a:t>
                </a:r>
              </a:p>
              <a:p>
                <a:pPr marL="285750" indent="-285750">
                  <a:buFontTx/>
                  <a:buChar char="-"/>
                </a:pPr>
                <a:r>
                  <a:rPr lang="de-DE" dirty="0"/>
                  <a:t>Es kann gezeigt werden, dass der DDG von Balloon bestimmt Eigenschaften erfüllt</a:t>
                </a:r>
                <a:r>
                  <a:rPr lang="de-DE" sz="900" dirty="0"/>
                  <a:t>[1]</a:t>
                </a:r>
              </a:p>
              <a:p>
                <a:pPr marL="743381" lvl="1" indent="-285750">
                  <a:buFontTx/>
                  <a:buChar char="-"/>
                </a:pPr>
                <a:r>
                  <a:rPr lang="de-DE" b="1" dirty="0"/>
                  <a:t>Well-</a:t>
                </a:r>
                <a:r>
                  <a:rPr lang="de-DE" b="1" dirty="0" err="1"/>
                  <a:t>Spreadedness</a:t>
                </a:r>
                <a:r>
                  <a:rPr lang="de-DE" dirty="0"/>
                  <a:t> (gut Verteilung): Für jede Menge von </a:t>
                </a:r>
                <a14:m>
                  <m:oMath xmlns:m="http://schemas.openxmlformats.org/officeDocument/2006/math">
                    <m:r>
                      <a:rPr lang="de-DE" i="1" dirty="0" smtClean="0">
                        <a:latin typeface="Cambria Math" panose="02040503050406030204" pitchFamily="18" charset="0"/>
                      </a:rPr>
                      <m:t>𝑘</m:t>
                    </m:r>
                  </m:oMath>
                </a14:m>
                <a:r>
                  <a:rPr lang="de-DE" dirty="0"/>
                  <a:t>-</a:t>
                </a:r>
                <a:r>
                  <a:rPr lang="de-DE" dirty="0" err="1"/>
                  <a:t>hintereinanderfolgenden</a:t>
                </a:r>
                <a:r>
                  <a:rPr lang="de-DE" dirty="0"/>
                  <a:t> Knoten auf einem Level sind mindestens </a:t>
                </a:r>
                <a14:m>
                  <m:oMath xmlns:m="http://schemas.openxmlformats.org/officeDocument/2006/math">
                    <m:r>
                      <a:rPr lang="de-DE" i="1" dirty="0" smtClean="0">
                        <a:latin typeface="Cambria Math" panose="02040503050406030204" pitchFamily="18" charset="0"/>
                      </a:rPr>
                      <m:t>¼</m:t>
                    </m:r>
                  </m:oMath>
                </a14:m>
                <a:r>
                  <a:rPr lang="de-DE" dirty="0"/>
                  <a:t> der Knoten des vorherigen Levels auf nicht mit Spielsteinen belegten Pfaden zu diesen </a:t>
                </a:r>
                <a14:m>
                  <m:oMath xmlns:m="http://schemas.openxmlformats.org/officeDocument/2006/math">
                    <m:r>
                      <a:rPr lang="de-DE" i="1" dirty="0" smtClean="0">
                        <a:latin typeface="Cambria Math" panose="02040503050406030204" pitchFamily="18" charset="0"/>
                      </a:rPr>
                      <m:t>𝑘</m:t>
                    </m:r>
                  </m:oMath>
                </a14:m>
                <a:r>
                  <a:rPr lang="de-DE" dirty="0"/>
                  <a:t> Knoten </a:t>
                </a:r>
              </a:p>
              <a:p>
                <a:pPr marL="743381" lvl="1" indent="-285750">
                  <a:buFontTx/>
                  <a:buChar char="-"/>
                </a:pPr>
                <a:r>
                  <a:rPr lang="de-DE" b="1" dirty="0"/>
                  <a:t>Expansion</a:t>
                </a:r>
                <a:r>
                  <a:rPr lang="de-DE" dirty="0"/>
                  <a:t> (Ausdehnung): Jede Menge von </a:t>
                </a:r>
                <a14:m>
                  <m:oMath xmlns:m="http://schemas.openxmlformats.org/officeDocument/2006/math">
                    <m:r>
                      <a:rPr lang="de-DE" i="1" dirty="0" smtClean="0">
                        <a:latin typeface="Cambria Math" panose="02040503050406030204" pitchFamily="18" charset="0"/>
                      </a:rPr>
                      <m:t>𝑘</m:t>
                    </m:r>
                  </m:oMath>
                </a14:m>
                <a:r>
                  <a:rPr lang="de-DE" dirty="0"/>
                  <a:t> Knoten auf einem Level hat nicht mit Steinen belegte Pfade zu mindestens </a:t>
                </a:r>
                <a14:m>
                  <m:oMath xmlns:m="http://schemas.openxmlformats.org/officeDocument/2006/math">
                    <m:r>
                      <a:rPr lang="de-DE" i="1" dirty="0" smtClean="0">
                        <a:latin typeface="Cambria Math" panose="02040503050406030204" pitchFamily="18" charset="0"/>
                      </a:rPr>
                      <m:t>2⋅</m:t>
                    </m:r>
                    <m:r>
                      <a:rPr lang="de-DE" i="1" dirty="0" smtClean="0">
                        <a:latin typeface="Cambria Math" panose="02040503050406030204" pitchFamily="18" charset="0"/>
                      </a:rPr>
                      <m:t>𝑘</m:t>
                    </m:r>
                  </m:oMath>
                </a14:m>
                <a:r>
                  <a:rPr lang="de-DE" dirty="0"/>
                  <a:t> Knoten auf dem vorherigen Level</a:t>
                </a:r>
                <a:br>
                  <a:rPr lang="de-DE" dirty="0"/>
                </a:br>
                <a:r>
                  <a:rPr lang="de-DE" dirty="0"/>
                  <a:t>(</a:t>
                </a:r>
                <a14:m>
                  <m:oMath xmlns:m="http://schemas.openxmlformats.org/officeDocument/2006/math">
                    <m:r>
                      <a:rPr lang="de-DE" i="1" dirty="0" smtClean="0">
                        <a:latin typeface="Cambria Math" panose="02040503050406030204" pitchFamily="18" charset="0"/>
                      </a:rPr>
                      <m:t>𝑘</m:t>
                    </m:r>
                  </m:oMath>
                </a14:m>
                <a:r>
                  <a:rPr lang="de-DE" dirty="0"/>
                  <a:t> hängt von </a:t>
                </a:r>
                <a14:m>
                  <m:oMath xmlns:m="http://schemas.openxmlformats.org/officeDocument/2006/math">
                    <m:r>
                      <a:rPr lang="de-DE" i="1" dirty="0" smtClean="0">
                        <a:latin typeface="Cambria Math" panose="02040503050406030204" pitchFamily="18" charset="0"/>
                      </a:rPr>
                      <m:t>𝛿</m:t>
                    </m:r>
                    <m:r>
                      <a:rPr lang="de-DE" i="1" dirty="0" smtClean="0">
                        <a:latin typeface="Cambria Math" panose="02040503050406030204" pitchFamily="18" charset="0"/>
                      </a:rPr>
                      <m:t> </m:t>
                    </m:r>
                  </m:oMath>
                </a14:m>
                <a:r>
                  <a:rPr lang="de-DE" dirty="0"/>
                  <a:t>ab)</a:t>
                </a:r>
              </a:p>
            </p:txBody>
          </p:sp>
        </mc:Choice>
        <mc:Fallback xmlns="">
          <p:sp>
            <p:nvSpPr>
              <p:cNvPr id="3" name="Inhaltsplatzhalter 2">
                <a:extLst>
                  <a:ext uri="{FF2B5EF4-FFF2-40B4-BE49-F238E27FC236}">
                    <a16:creationId xmlns:a16="http://schemas.microsoft.com/office/drawing/2014/main" id="{8E313CE2-F3EA-1436-1182-EF0DD80C5FCF}"/>
                  </a:ext>
                </a:extLst>
              </p:cNvPr>
              <p:cNvSpPr>
                <a:spLocks noGrp="1" noRot="1" noChangeAspect="1" noMove="1" noResize="1" noEditPoints="1" noAdjustHandles="1" noChangeArrowheads="1" noChangeShapeType="1" noTextEdit="1"/>
              </p:cNvSpPr>
              <p:nvPr>
                <p:ph idx="1"/>
              </p:nvPr>
            </p:nvSpPr>
            <p:spPr>
              <a:xfrm>
                <a:off x="1296000" y="2088000"/>
                <a:ext cx="10224000" cy="3933287"/>
              </a:xfrm>
              <a:blipFill>
                <a:blip r:embed="rId4"/>
                <a:stretch>
                  <a:fillRect l="-1312"/>
                </a:stretch>
              </a:blipFill>
            </p:spPr>
            <p:txBody>
              <a:bodyPr/>
              <a:lstStyle/>
              <a:p>
                <a:r>
                  <a:rPr lang="de-DE">
                    <a:noFill/>
                  </a:rPr>
                  <a:t> </a:t>
                </a:r>
              </a:p>
            </p:txBody>
          </p:sp>
        </mc:Fallback>
      </mc:AlternateContent>
      <p:sp>
        <p:nvSpPr>
          <p:cNvPr id="7" name="Textfeld 6">
            <a:extLst>
              <a:ext uri="{FF2B5EF4-FFF2-40B4-BE49-F238E27FC236}">
                <a16:creationId xmlns:a16="http://schemas.microsoft.com/office/drawing/2014/main" id="{CCE74D20-D39A-ECFC-818E-1B60D795E27D}"/>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3960480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82</a:t>
            </a:fld>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8E313CE2-F3EA-1436-1182-EF0DD80C5FCF}"/>
                  </a:ext>
                </a:extLst>
              </p:cNvPr>
              <p:cNvSpPr>
                <a:spLocks noGrp="1"/>
              </p:cNvSpPr>
              <p:nvPr>
                <p:ph idx="1"/>
              </p:nvPr>
            </p:nvSpPr>
            <p:spPr>
              <a:xfrm>
                <a:off x="1296000" y="2088000"/>
                <a:ext cx="10224000" cy="3933287"/>
              </a:xfrm>
            </p:spPr>
            <p:txBody>
              <a:bodyPr/>
              <a:lstStyle/>
              <a:p>
                <a:r>
                  <a:rPr lang="de-DE" b="1" dirty="0"/>
                  <a:t>Beweis – Schritt 2:</a:t>
                </a:r>
                <a:r>
                  <a:rPr lang="de-DE" sz="900" b="1" dirty="0"/>
                  <a:t>[1]</a:t>
                </a:r>
              </a:p>
              <a:p>
                <a:pPr marL="285750" indent="-285750">
                  <a:buFontTx/>
                  <a:buChar char="-"/>
                </a:pPr>
                <a:r>
                  <a:rPr lang="de-DE" dirty="0"/>
                  <a:t>Mit den Eigenschaften aus Schritt 1 kann gezeigt werden, dass jeder Angreifer </a:t>
                </a:r>
                <a14:m>
                  <m:oMath xmlns:m="http://schemas.openxmlformats.org/officeDocument/2006/math">
                    <m:r>
                      <a:rPr lang="de-DE" i="1" dirty="0" smtClean="0">
                        <a:latin typeface="Cambria Math" panose="02040503050406030204" pitchFamily="18" charset="0"/>
                      </a:rPr>
                      <m:t>𝐴</m:t>
                    </m:r>
                  </m:oMath>
                </a14:m>
                <a:r>
                  <a:rPr lang="de-DE" dirty="0"/>
                  <a:t> </a:t>
                </a:r>
                <a14:m>
                  <m:oMath xmlns:m="http://schemas.openxmlformats.org/officeDocument/2006/math">
                    <m:r>
                      <a:rPr lang="de-DE" i="1" dirty="0" smtClean="0">
                        <a:latin typeface="Cambria Math" panose="02040503050406030204" pitchFamily="18" charset="0"/>
                      </a:rPr>
                      <m:t>𝑆</m:t>
                    </m:r>
                  </m:oMath>
                </a14:m>
                <a:r>
                  <a:rPr lang="de-DE" dirty="0"/>
                  <a:t> „Platz“ und </a:t>
                </a:r>
                <a14:m>
                  <m:oMath xmlns:m="http://schemas.openxmlformats.org/officeDocument/2006/math">
                    <m:r>
                      <a:rPr lang="de-DE" i="1" dirty="0" smtClean="0">
                        <a:latin typeface="Cambria Math" panose="02040503050406030204" pitchFamily="18" charset="0"/>
                      </a:rPr>
                      <m:t>𝑇</m:t>
                    </m:r>
                  </m:oMath>
                </a14:m>
                <a:r>
                  <a:rPr lang="de-DE" dirty="0"/>
                  <a:t> Zeit verwenden muss, sodass die Ungleichung </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m:t>
                      </m:r>
                      <m:r>
                        <a:rPr lang="de-DE" b="0" i="1" smtClean="0">
                          <a:latin typeface="Cambria Math" panose="02040503050406030204" pitchFamily="18" charset="0"/>
                        </a:rPr>
                        <m:t>⋅</m:t>
                      </m:r>
                      <m:r>
                        <a:rPr lang="de-DE" b="0" i="1" smtClean="0">
                          <a:latin typeface="Cambria Math" panose="02040503050406030204" pitchFamily="18" charset="0"/>
                        </a:rPr>
                        <m:t>𝑇</m:t>
                      </m:r>
                      <m:r>
                        <a:rPr lang="de-DE" b="0" i="1" smtClean="0">
                          <a:latin typeface="Cambria Math" panose="02040503050406030204" pitchFamily="18" charset="0"/>
                        </a:rPr>
                        <m:t>≥</m:t>
                      </m:r>
                      <m:f>
                        <m:fPr>
                          <m:ctrlPr>
                            <a:rPr lang="de-DE" b="0" i="1" smtClean="0">
                              <a:latin typeface="Cambria Math" panose="02040503050406030204" pitchFamily="18" charset="0"/>
                            </a:rPr>
                          </m:ctrlPr>
                        </m:fPr>
                        <m:num>
                          <m:sSup>
                            <m:sSupPr>
                              <m:ctrlPr>
                                <a:rPr lang="de-DE" b="0" i="1" smtClean="0">
                                  <a:latin typeface="Cambria Math" panose="02040503050406030204" pitchFamily="18" charset="0"/>
                                </a:rPr>
                              </m:ctrlPr>
                            </m:sSupPr>
                            <m:e>
                              <m:r>
                                <a:rPr lang="de-DE" b="0" i="1" smtClean="0">
                                  <a:latin typeface="Cambria Math" panose="02040503050406030204" pitchFamily="18" charset="0"/>
                                </a:rPr>
                                <m:t>𝑛</m:t>
                              </m:r>
                            </m:e>
                            <m:sup>
                              <m:r>
                                <a:rPr lang="de-DE" b="0" i="1" smtClean="0">
                                  <a:latin typeface="Cambria Math" panose="02040503050406030204" pitchFamily="18" charset="0"/>
                                </a:rPr>
                                <m:t>2</m:t>
                              </m:r>
                            </m:sup>
                          </m:sSup>
                        </m:num>
                        <m:den>
                          <m:r>
                            <a:rPr lang="de-DE" b="0" i="1" smtClean="0">
                              <a:latin typeface="Cambria Math" panose="02040503050406030204" pitchFamily="18" charset="0"/>
                            </a:rPr>
                            <m:t>32</m:t>
                          </m:r>
                        </m:den>
                      </m:f>
                      <m:r>
                        <a:rPr lang="de-DE" b="0" i="1" smtClean="0">
                          <a:latin typeface="Cambria Math" panose="02040503050406030204" pitchFamily="18" charset="0"/>
                        </a:rPr>
                        <m:t> </m:t>
                      </m:r>
                    </m:oMath>
                  </m:oMathPara>
                </a14:m>
                <a:endParaRPr lang="de-DE" dirty="0"/>
              </a:p>
              <a:p>
                <a:r>
                  <a:rPr lang="de-DE" dirty="0"/>
                  <a:t>     (mit hoher Wahrscheinlichkeit) erfüllt ist</a:t>
                </a:r>
              </a:p>
              <a:p>
                <a:pPr marL="285750" indent="-285750">
                  <a:buFontTx/>
                  <a:buChar char="-"/>
                </a:pPr>
                <a:r>
                  <a:rPr lang="de-DE" b="1" dirty="0"/>
                  <a:t>Idee: </a:t>
                </a:r>
              </a:p>
              <a:p>
                <a:pPr marL="743381" lvl="1" indent="-285750">
                  <a:buFontTx/>
                  <a:buChar char="-"/>
                </a:pPr>
                <a:r>
                  <a:rPr lang="de-DE" dirty="0"/>
                  <a:t>Man nimmt eine Menge mit </a:t>
                </a:r>
                <a14:m>
                  <m:oMath xmlns:m="http://schemas.openxmlformats.org/officeDocument/2006/math">
                    <m:r>
                      <a:rPr lang="de-DE" i="1" dirty="0" smtClean="0">
                        <a:latin typeface="Cambria Math" panose="02040503050406030204" pitchFamily="18" charset="0"/>
                      </a:rPr>
                      <m:t>𝑘</m:t>
                    </m:r>
                  </m:oMath>
                </a14:m>
                <a:r>
                  <a:rPr lang="de-DE" dirty="0"/>
                  <a:t> vielen Werten, die viele Abhängigkeiten haben</a:t>
                </a:r>
              </a:p>
              <a:p>
                <a:pPr marL="743381" lvl="1" indent="-285750">
                  <a:buFontTx/>
                  <a:buChar char="-"/>
                </a:pPr>
                <a:r>
                  <a:rPr lang="de-DE" dirty="0"/>
                  <a:t>Angreifer </a:t>
                </a:r>
                <a14:m>
                  <m:oMath xmlns:m="http://schemas.openxmlformats.org/officeDocument/2006/math">
                    <m:r>
                      <a:rPr lang="de-DE" i="1" dirty="0" smtClean="0">
                        <a:latin typeface="Cambria Math" panose="02040503050406030204" pitchFamily="18" charset="0"/>
                      </a:rPr>
                      <m:t>𝐴</m:t>
                    </m:r>
                  </m:oMath>
                </a14:m>
                <a:r>
                  <a:rPr lang="de-DE" dirty="0"/>
                  <a:t>, der weniger „Platz“ verwendet, kann diese dann nicht alle im Speicher haben, daher muss </a:t>
                </a:r>
                <a14:m>
                  <m:oMath xmlns:m="http://schemas.openxmlformats.org/officeDocument/2006/math">
                    <m:r>
                      <a:rPr lang="de-DE" i="1" dirty="0" smtClean="0">
                        <a:latin typeface="Cambria Math" panose="02040503050406030204" pitchFamily="18" charset="0"/>
                      </a:rPr>
                      <m:t>𝐴</m:t>
                    </m:r>
                  </m:oMath>
                </a14:m>
                <a:r>
                  <a:rPr lang="de-DE" dirty="0"/>
                  <a:t> viele Werte erneut berechnen </a:t>
                </a:r>
                <a:r>
                  <a:rPr lang="de-DE" dirty="0">
                    <a:latin typeface="Abadi" panose="020B0604020104020204" pitchFamily="34" charset="0"/>
                  </a:rPr>
                  <a:t>→ </a:t>
                </a:r>
                <a:r>
                  <a:rPr lang="de-DE" dirty="0"/>
                  <a:t>kostet viel Zeit </a:t>
                </a:r>
              </a:p>
              <a:p>
                <a:pPr marL="285750" indent="-285750">
                  <a:buFontTx/>
                  <a:buChar char="-"/>
                </a:pPr>
                <a:endParaRPr lang="de-DE" dirty="0"/>
              </a:p>
              <a:p>
                <a:pPr marL="285750" indent="-285750">
                  <a:buFontTx/>
                  <a:buChar char="-"/>
                </a:pPr>
                <a:endParaRPr lang="de-DE" b="1" dirty="0"/>
              </a:p>
              <a:p>
                <a:endParaRPr lang="de-DE" b="1" dirty="0"/>
              </a:p>
            </p:txBody>
          </p:sp>
        </mc:Choice>
        <mc:Fallback xmlns="">
          <p:sp>
            <p:nvSpPr>
              <p:cNvPr id="3" name="Inhaltsplatzhalter 2">
                <a:extLst>
                  <a:ext uri="{FF2B5EF4-FFF2-40B4-BE49-F238E27FC236}">
                    <a16:creationId xmlns:a16="http://schemas.microsoft.com/office/drawing/2014/main" id="{8E313CE2-F3EA-1436-1182-EF0DD80C5FCF}"/>
                  </a:ext>
                </a:extLst>
              </p:cNvPr>
              <p:cNvSpPr>
                <a:spLocks noGrp="1" noRot="1" noChangeAspect="1" noMove="1" noResize="1" noEditPoints="1" noAdjustHandles="1" noChangeArrowheads="1" noChangeShapeType="1" noTextEdit="1"/>
              </p:cNvSpPr>
              <p:nvPr>
                <p:ph idx="1"/>
              </p:nvPr>
            </p:nvSpPr>
            <p:spPr>
              <a:xfrm>
                <a:off x="1296000" y="2088000"/>
                <a:ext cx="10224000" cy="3933287"/>
              </a:xfrm>
              <a:blipFill>
                <a:blip r:embed="rId3"/>
                <a:stretch>
                  <a:fillRect l="-1312" t="-1550"/>
                </a:stretch>
              </a:blipFill>
            </p:spPr>
            <p:txBody>
              <a:bodyPr/>
              <a:lstStyle/>
              <a:p>
                <a:r>
                  <a:rPr lang="de-DE">
                    <a:noFill/>
                  </a:rPr>
                  <a:t> </a:t>
                </a:r>
              </a:p>
            </p:txBody>
          </p:sp>
        </mc:Fallback>
      </mc:AlternateContent>
      <p:sp>
        <p:nvSpPr>
          <p:cNvPr id="7" name="Textfeld 6">
            <a:extLst>
              <a:ext uri="{FF2B5EF4-FFF2-40B4-BE49-F238E27FC236}">
                <a16:creationId xmlns:a16="http://schemas.microsoft.com/office/drawing/2014/main" id="{D2E724C8-00F2-7CEC-7025-7F162ACBE3E7}"/>
              </a:ext>
            </a:extLst>
          </p:cNvPr>
          <p:cNvSpPr txBox="1"/>
          <p:nvPr/>
        </p:nvSpPr>
        <p:spPr>
          <a:xfrm>
            <a:off x="623392" y="5949280"/>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20253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404C7B-8C46-600C-207B-2BF58711702E}"/>
              </a:ext>
            </a:extLst>
          </p:cNvPr>
          <p:cNvSpPr>
            <a:spLocks noGrp="1"/>
          </p:cNvSpPr>
          <p:nvPr>
            <p:ph type="title"/>
          </p:nvPr>
        </p:nvSpPr>
        <p:spPr/>
        <p:txBody>
          <a:bodyPr/>
          <a:lstStyle/>
          <a:p>
            <a:r>
              <a:rPr lang="de-DE" dirty="0"/>
              <a:t>Security Proof</a:t>
            </a:r>
          </a:p>
        </p:txBody>
      </p:sp>
      <p:sp>
        <p:nvSpPr>
          <p:cNvPr id="4" name="Datumsplatzhalter 3">
            <a:extLst>
              <a:ext uri="{FF2B5EF4-FFF2-40B4-BE49-F238E27FC236}">
                <a16:creationId xmlns:a16="http://schemas.microsoft.com/office/drawing/2014/main" id="{17352E22-4E80-78E6-FB5F-E70225A1B856}"/>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CE2FB2BE-4921-6F02-A0D5-22B584A67616}"/>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6B23AEE-A833-A3E5-80A8-7E856D903A26}"/>
              </a:ext>
            </a:extLst>
          </p:cNvPr>
          <p:cNvSpPr>
            <a:spLocks noGrp="1"/>
          </p:cNvSpPr>
          <p:nvPr>
            <p:ph type="sldNum" sz="quarter" idx="12"/>
          </p:nvPr>
        </p:nvSpPr>
        <p:spPr/>
        <p:txBody>
          <a:bodyPr/>
          <a:lstStyle/>
          <a:p>
            <a:fld id="{242EEE4B-4F13-4B3B-896D-98344C2D1A3F}" type="slidenum">
              <a:rPr lang="de-DE" smtClean="0"/>
              <a:t>83</a:t>
            </a:fld>
            <a:endParaRPr lang="de-DE"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8E313CE2-F3EA-1436-1182-EF0DD80C5FCF}"/>
                  </a:ext>
                </a:extLst>
              </p:cNvPr>
              <p:cNvSpPr>
                <a:spLocks noGrp="1"/>
              </p:cNvSpPr>
              <p:nvPr>
                <p:ph idx="1"/>
              </p:nvPr>
            </p:nvSpPr>
            <p:spPr>
              <a:xfrm>
                <a:off x="1296000" y="2088000"/>
                <a:ext cx="10224000" cy="3933287"/>
              </a:xfrm>
            </p:spPr>
            <p:txBody>
              <a:bodyPr/>
              <a:lstStyle/>
              <a:p>
                <a:r>
                  <a:rPr lang="de-DE" b="1" dirty="0"/>
                  <a:t>Beweis – Schritt 3:</a:t>
                </a:r>
              </a:p>
              <a:p>
                <a:pPr marL="285750" indent="-285750">
                  <a:buFontTx/>
                  <a:buChar char="-"/>
                </a:pPr>
                <a:r>
                  <a:rPr lang="de-DE" dirty="0"/>
                  <a:t>Die Technik von </a:t>
                </a:r>
                <a:r>
                  <a:rPr lang="de-DE" dirty="0" err="1"/>
                  <a:t>Dwork</a:t>
                </a:r>
                <a:r>
                  <a:rPr lang="de-DE" dirty="0"/>
                  <a:t>, Naor und Wee</a:t>
                </a:r>
                <a:r>
                  <a:rPr lang="de-DE" sz="900" dirty="0"/>
                  <a:t>[1]</a:t>
                </a:r>
                <a:r>
                  <a:rPr lang="de-DE" dirty="0"/>
                  <a:t> wird angewendet, um einen gerichteten, azyklischen Graphen in eine Funktion </a:t>
                </a:r>
                <a14:m>
                  <m:oMath xmlns:m="http://schemas.openxmlformats.org/officeDocument/2006/math">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𝑓</m:t>
                        </m:r>
                      </m:e>
                      <m:sub>
                        <m:r>
                          <a:rPr lang="de-DE" i="1" dirty="0" smtClean="0">
                            <a:latin typeface="Cambria Math" panose="02040503050406030204" pitchFamily="18" charset="0"/>
                          </a:rPr>
                          <m:t>𝐺</m:t>
                        </m:r>
                      </m:sub>
                    </m:sSub>
                    <m:r>
                      <a:rPr lang="de-DE" i="1" dirty="0" smtClean="0">
                        <a:latin typeface="Cambria Math" panose="02040503050406030204" pitchFamily="18" charset="0"/>
                      </a:rPr>
                      <m:t> </m:t>
                    </m:r>
                  </m:oMath>
                </a14:m>
                <a:r>
                  <a:rPr lang="de-DE" dirty="0"/>
                  <a:t>zu überführen</a:t>
                </a:r>
              </a:p>
              <a:p>
                <a:pPr marL="743381" lvl="1" indent="-285750">
                  <a:buFontTx/>
                  <a:buChar char="-"/>
                </a:pPr>
                <a:r>
                  <a:rPr lang="de-DE" dirty="0"/>
                  <a:t>Wenn ein Graph </a:t>
                </a:r>
                <a14:m>
                  <m:oMath xmlns:m="http://schemas.openxmlformats.org/officeDocument/2006/math">
                    <m:r>
                      <a:rPr lang="de-DE" i="1" dirty="0" smtClean="0">
                        <a:latin typeface="Cambria Math" panose="02040503050406030204" pitchFamily="18" charset="0"/>
                      </a:rPr>
                      <m:t>𝐺</m:t>
                    </m:r>
                  </m:oMath>
                </a14:m>
                <a:r>
                  <a:rPr lang="de-DE" dirty="0"/>
                  <a:t> für einen </a:t>
                </a:r>
                <a:r>
                  <a:rPr lang="de-DE" dirty="0" err="1"/>
                  <a:t>graphen</a:t>
                </a:r>
                <a:r>
                  <a:rPr lang="de-DE" dirty="0"/>
                  <a:t>-respektierenden </a:t>
                </a:r>
                <a:r>
                  <a:rPr lang="de-DE" dirty="0" err="1"/>
                  <a:t>pebbling</a:t>
                </a:r>
                <a:r>
                  <a:rPr lang="de-DE" dirty="0"/>
                  <a:t> Angreifer, der Zeit und Platz sparen möchte, nicht effizient ist,</a:t>
                </a:r>
              </a:p>
              <a:p>
                <a:pPr marL="743381" lvl="1" indent="-285750">
                  <a:buFontTx/>
                  <a:buChar char="-"/>
                </a:pPr>
                <a:r>
                  <a:rPr lang="de-DE" dirty="0"/>
                  <a:t>ist die Funktion </a:t>
                </a:r>
                <a14:m>
                  <m:oMath xmlns:m="http://schemas.openxmlformats.org/officeDocument/2006/math">
                    <m:sSub>
                      <m:sSubPr>
                        <m:ctrlPr>
                          <a:rPr lang="de-DE" i="1" dirty="0" smtClean="0">
                            <a:latin typeface="Cambria Math" panose="02040503050406030204" pitchFamily="18" charset="0"/>
                          </a:rPr>
                        </m:ctrlPr>
                      </m:sSubPr>
                      <m:e>
                        <m:r>
                          <a:rPr lang="de-DE" i="1" dirty="0" smtClean="0">
                            <a:latin typeface="Cambria Math" panose="02040503050406030204" pitchFamily="18" charset="0"/>
                          </a:rPr>
                          <m:t>𝑓</m:t>
                        </m:r>
                      </m:e>
                      <m:sub>
                        <m:r>
                          <a:rPr lang="de-DE" i="1" dirty="0" smtClean="0">
                            <a:latin typeface="Cambria Math" panose="02040503050406030204" pitchFamily="18" charset="0"/>
                          </a:rPr>
                          <m:t>𝐺</m:t>
                        </m:r>
                      </m:sub>
                    </m:sSub>
                    <m:r>
                      <a:rPr lang="de-DE" i="1" dirty="0" smtClean="0">
                        <a:latin typeface="Cambria Math" panose="02040503050406030204" pitchFamily="18" charset="0"/>
                      </a:rPr>
                      <m:t> </m:t>
                    </m:r>
                  </m:oMath>
                </a14:m>
                <a:r>
                  <a:rPr lang="de-DE" dirty="0"/>
                  <a:t>für jede Art Angreifer, der Platz und Zeit sparen möchte, nicht effizient berechenbar (im Random-Oracle Model)</a:t>
                </a:r>
              </a:p>
              <a:p>
                <a:pPr marL="285750" indent="-285750">
                  <a:buFontTx/>
                  <a:buChar char="-"/>
                </a:pPr>
                <a:r>
                  <a:rPr lang="de-DE" dirty="0"/>
                  <a:t>Angewandt auf Balloon kommen </a:t>
                </a:r>
                <a:r>
                  <a:rPr lang="de-DE" dirty="0" err="1"/>
                  <a:t>Boneh</a:t>
                </a:r>
                <a:r>
                  <a:rPr lang="de-DE" dirty="0"/>
                  <a:t> et al.</a:t>
                </a:r>
                <a:r>
                  <a:rPr lang="de-DE" sz="900" dirty="0"/>
                  <a:t>[2]</a:t>
                </a:r>
                <a:r>
                  <a:rPr lang="de-DE" dirty="0"/>
                  <a:t> zu einer obere Schranke der Wahrscheinlichkeit, dass ein Angreifer die Funktion mit weniger Zeit und „Platz“ berechnen kann</a:t>
                </a:r>
              </a:p>
              <a:p>
                <a:endParaRPr lang="de-DE" dirty="0"/>
              </a:p>
              <a:p>
                <a:endParaRPr lang="de-DE" dirty="0"/>
              </a:p>
              <a:p>
                <a:pPr marL="285750" indent="-285750">
                  <a:buFontTx/>
                  <a:buChar char="-"/>
                </a:pPr>
                <a:endParaRPr lang="de-DE" dirty="0"/>
              </a:p>
              <a:p>
                <a:pPr marL="285750" indent="-285750">
                  <a:buFontTx/>
                  <a:buChar char="-"/>
                </a:pPr>
                <a:endParaRPr lang="de-DE" b="1" dirty="0"/>
              </a:p>
              <a:p>
                <a:endParaRPr lang="de-DE" b="1" dirty="0"/>
              </a:p>
            </p:txBody>
          </p:sp>
        </mc:Choice>
        <mc:Fallback xmlns="">
          <p:sp>
            <p:nvSpPr>
              <p:cNvPr id="3" name="Inhaltsplatzhalter 2">
                <a:extLst>
                  <a:ext uri="{FF2B5EF4-FFF2-40B4-BE49-F238E27FC236}">
                    <a16:creationId xmlns:a16="http://schemas.microsoft.com/office/drawing/2014/main" id="{8E313CE2-F3EA-1436-1182-EF0DD80C5FCF}"/>
                  </a:ext>
                </a:extLst>
              </p:cNvPr>
              <p:cNvSpPr>
                <a:spLocks noGrp="1" noRot="1" noChangeAspect="1" noMove="1" noResize="1" noEditPoints="1" noAdjustHandles="1" noChangeArrowheads="1" noChangeShapeType="1" noTextEdit="1"/>
              </p:cNvSpPr>
              <p:nvPr>
                <p:ph idx="1"/>
              </p:nvPr>
            </p:nvSpPr>
            <p:spPr>
              <a:xfrm>
                <a:off x="1296000" y="2088000"/>
                <a:ext cx="10224000" cy="3933287"/>
              </a:xfrm>
              <a:blipFill>
                <a:blip r:embed="rId3"/>
                <a:stretch>
                  <a:fillRect l="-1312" t="-1550" r="-1133"/>
                </a:stretch>
              </a:blipFill>
            </p:spPr>
            <p:txBody>
              <a:bodyPr/>
              <a:lstStyle/>
              <a:p>
                <a:r>
                  <a:rPr lang="de-DE">
                    <a:noFill/>
                  </a:rPr>
                  <a:t> </a:t>
                </a:r>
              </a:p>
            </p:txBody>
          </p:sp>
        </mc:Fallback>
      </mc:AlternateContent>
      <p:sp>
        <p:nvSpPr>
          <p:cNvPr id="7" name="Textfeld 6">
            <a:extLst>
              <a:ext uri="{FF2B5EF4-FFF2-40B4-BE49-F238E27FC236}">
                <a16:creationId xmlns:a16="http://schemas.microsoft.com/office/drawing/2014/main" id="{A930B002-D323-1288-6355-802E7679D308}"/>
              </a:ext>
            </a:extLst>
          </p:cNvPr>
          <p:cNvSpPr txBox="1"/>
          <p:nvPr/>
        </p:nvSpPr>
        <p:spPr>
          <a:xfrm>
            <a:off x="623392" y="5661248"/>
            <a:ext cx="11017224" cy="615553"/>
          </a:xfrm>
          <a:prstGeom prst="rect">
            <a:avLst/>
          </a:prstGeom>
          <a:noFill/>
        </p:spPr>
        <p:txBody>
          <a:bodyPr wrap="square" rtlCol="0">
            <a:spAutoFit/>
          </a:bodyPr>
          <a:lstStyle/>
          <a:p>
            <a:r>
              <a:rPr lang="en-US" sz="850" b="0" i="0" u="none" strike="noStrike" baseline="0" dirty="0"/>
              <a:t>[1] </a:t>
            </a:r>
            <a:r>
              <a:rPr lang="en-US" sz="850" b="0" i="0" u="none" strike="noStrike" baseline="0" dirty="0" err="1"/>
              <a:t>Dwork</a:t>
            </a:r>
            <a:r>
              <a:rPr lang="en-US" sz="850" b="0" i="0" u="none" strike="noStrike" baseline="0" dirty="0"/>
              <a:t>, Cynthia; </a:t>
            </a:r>
            <a:r>
              <a:rPr lang="en-US" sz="850" b="0" i="0" u="none" strike="noStrike" baseline="0" dirty="0" err="1"/>
              <a:t>Naor</a:t>
            </a:r>
            <a:r>
              <a:rPr lang="en-US" sz="850" b="0" i="0" u="none" strike="noStrike" baseline="0" dirty="0"/>
              <a:t>, Moni; Wee, </a:t>
            </a:r>
            <a:r>
              <a:rPr lang="en-US" sz="850" b="0" i="0" u="none" strike="noStrike" baseline="0" dirty="0" err="1"/>
              <a:t>Hoeteck</a:t>
            </a:r>
            <a:r>
              <a:rPr lang="en-US" sz="850" b="0" i="0" u="none" strike="noStrike" baseline="0" dirty="0"/>
              <a:t> (2005): Pebbling and Proofs of Work. In David Hutchison, Takeo </a:t>
            </a:r>
            <a:r>
              <a:rPr lang="en-US" sz="850" b="0" i="0" u="none" strike="noStrike" baseline="0" dirty="0" err="1"/>
              <a:t>Kanade</a:t>
            </a:r>
            <a:r>
              <a:rPr lang="en-US" sz="850" b="0" i="0" u="none" strike="noStrike" baseline="0" dirty="0"/>
              <a:t>, Josef </a:t>
            </a:r>
            <a:r>
              <a:rPr lang="en-US" sz="850" b="0" i="0" u="none" strike="noStrike" baseline="0" dirty="0" err="1"/>
              <a:t>Kittler</a:t>
            </a:r>
            <a:r>
              <a:rPr lang="en-US" sz="850" b="0" i="0" u="none" strike="noStrike" baseline="0" dirty="0"/>
              <a:t>, Jon M. Kleinberg, </a:t>
            </a:r>
            <a:r>
              <a:rPr lang="en-US" sz="850" b="0" i="0" u="none" strike="noStrike" baseline="0" dirty="0" err="1"/>
              <a:t>Friedemann</a:t>
            </a:r>
            <a:r>
              <a:rPr lang="en-US" sz="850" b="0" i="0" u="none" strike="noStrike" baseline="0" dirty="0"/>
              <a:t> </a:t>
            </a:r>
            <a:r>
              <a:rPr lang="en-US" sz="850" b="0" i="0" u="none" strike="noStrike" baseline="0" dirty="0" err="1"/>
              <a:t>Mattern</a:t>
            </a:r>
            <a:r>
              <a:rPr lang="en-US" sz="850" b="0" i="0" u="none" strike="noStrike" baseline="0" dirty="0"/>
              <a:t>, John C. Mitchell et al. (Eds.): Advances in Cryptology – CRYPTO 2005, vol. 3621. Berlin, Heidelberg: Springer Berlin Heidelberg (Lecture Notes in Computer Science), pp. 37–54.</a:t>
            </a:r>
          </a:p>
          <a:p>
            <a:r>
              <a:rPr lang="en-US" sz="850" b="0" i="0" u="none" strike="noStrike" baseline="0" dirty="0"/>
              <a:t>[2]</a:t>
            </a:r>
            <a:r>
              <a:rPr lang="de-DE" sz="850" b="0" i="0" u="none" strike="noStrike" baseline="0" dirty="0"/>
              <a:t>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p:txBody>
      </p:sp>
    </p:spTree>
    <p:extLst>
      <p:ext uri="{BB962C8B-B14F-4D97-AF65-F5344CB8AC3E}">
        <p14:creationId xmlns:p14="http://schemas.microsoft.com/office/powerpoint/2010/main" val="23428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F77AD8-31BB-5AFB-ADD6-6C5AED3C1C32}"/>
              </a:ext>
            </a:extLst>
          </p:cNvPr>
          <p:cNvSpPr>
            <a:spLocks noGrp="1"/>
          </p:cNvSpPr>
          <p:nvPr>
            <p:ph type="title"/>
          </p:nvPr>
        </p:nvSpPr>
        <p:spPr/>
        <p:txBody>
          <a:bodyPr/>
          <a:lstStyle/>
          <a:p>
            <a:r>
              <a:rPr lang="de-DE" dirty="0"/>
              <a:t>Optionen für den praktischen Einsatz</a:t>
            </a:r>
          </a:p>
        </p:txBody>
      </p:sp>
      <p:sp>
        <p:nvSpPr>
          <p:cNvPr id="3" name="Inhaltsplatzhalter 2">
            <a:extLst>
              <a:ext uri="{FF2B5EF4-FFF2-40B4-BE49-F238E27FC236}">
                <a16:creationId xmlns:a16="http://schemas.microsoft.com/office/drawing/2014/main" id="{2850BBEB-312F-7EF6-8C52-8B31A8A4C08A}"/>
              </a:ext>
            </a:extLst>
          </p:cNvPr>
          <p:cNvSpPr>
            <a:spLocks noGrp="1"/>
          </p:cNvSpPr>
          <p:nvPr>
            <p:ph idx="1"/>
          </p:nvPr>
        </p:nvSpPr>
        <p:spPr/>
        <p:txBody>
          <a:bodyPr/>
          <a:lstStyle/>
          <a:p>
            <a:r>
              <a:rPr lang="de-DE" b="1" dirty="0"/>
              <a:t>Vorschlag der Autoren von Balloon Hashing</a:t>
            </a:r>
            <a:r>
              <a:rPr lang="de-DE" sz="900" b="1" dirty="0"/>
              <a:t>[1]</a:t>
            </a:r>
          </a:p>
          <a:p>
            <a:endParaRPr lang="de-DE" b="1" dirty="0"/>
          </a:p>
          <a:p>
            <a:pPr marL="342900" indent="-342900">
              <a:buFont typeface="+mj-lt"/>
              <a:buAutoNum type="arabicPeriod"/>
            </a:pPr>
            <a:r>
              <a:rPr lang="de-DE" b="1" dirty="0" err="1"/>
              <a:t>Scrypt</a:t>
            </a:r>
            <a:r>
              <a:rPr lang="de-DE" b="1" dirty="0"/>
              <a:t>	</a:t>
            </a:r>
            <a:r>
              <a:rPr lang="de-DE" dirty="0"/>
              <a:t>	 </a:t>
            </a:r>
            <a:r>
              <a:rPr lang="de-DE" dirty="0">
                <a:latin typeface="Abadi" panose="020B0604020104020204" pitchFamily="34" charset="0"/>
              </a:rPr>
              <a:t>→ </a:t>
            </a:r>
            <a:r>
              <a:rPr lang="de-DE" dirty="0"/>
              <a:t>Hindert parallelisierte Angriffe / Daten-abhängiges Zugriffsmuster         </a:t>
            </a:r>
          </a:p>
          <a:p>
            <a:pPr marL="342900" indent="-342900">
              <a:buFont typeface="+mj-lt"/>
              <a:buAutoNum type="arabicPeriod"/>
            </a:pPr>
            <a:r>
              <a:rPr lang="de-DE" b="1" dirty="0"/>
              <a:t>Balloon Hashing</a:t>
            </a:r>
            <a:r>
              <a:rPr lang="de-DE" dirty="0"/>
              <a:t>	</a:t>
            </a:r>
            <a:r>
              <a:rPr lang="de-DE" dirty="0">
                <a:latin typeface="Abadi" panose="020B0604020104020204" pitchFamily="34" charset="0"/>
              </a:rPr>
              <a:t> → </a:t>
            </a:r>
            <a:r>
              <a:rPr lang="de-DE" dirty="0"/>
              <a:t>Schwächer gegen parallelisierte Angriffe / Daten-unabhängiges Muster</a:t>
            </a:r>
            <a:r>
              <a:rPr lang="de-DE" dirty="0">
                <a:latin typeface="Abadi" panose="020B0604020104020204" pitchFamily="34" charset="0"/>
              </a:rPr>
              <a:t>	</a:t>
            </a:r>
            <a:endParaRPr lang="de-DE" dirty="0"/>
          </a:p>
          <a:p>
            <a:pPr marL="342900" indent="-342900">
              <a:buFont typeface="+mj-lt"/>
              <a:buAutoNum type="arabicPeriod"/>
            </a:pPr>
            <a:r>
              <a:rPr lang="de-DE" b="1" dirty="0"/>
              <a:t>Kombination von 1 &amp; 2</a:t>
            </a:r>
            <a:r>
              <a:rPr lang="de-DE" dirty="0"/>
              <a:t>	</a:t>
            </a:r>
            <a:r>
              <a:rPr lang="de-DE" dirty="0">
                <a:latin typeface="Abadi" panose="020B0604020104020204" pitchFamily="34" charset="0"/>
              </a:rPr>
              <a:t> → </a:t>
            </a:r>
            <a:r>
              <a:rPr lang="de-DE" dirty="0"/>
              <a:t>Erst Ballon als Daten-unabhängigen Algorithmus und dann </a:t>
            </a:r>
            <a:r>
              <a:rPr lang="de-DE" dirty="0" err="1"/>
              <a:t>scrypt</a:t>
            </a:r>
            <a:r>
              <a:rPr lang="de-DE" dirty="0"/>
              <a:t> zur 				      Hinderung von parallelisierten Angriffe</a:t>
            </a:r>
          </a:p>
          <a:p>
            <a:r>
              <a:rPr lang="de-DE" dirty="0"/>
              <a:t>				</a:t>
            </a:r>
            <a:r>
              <a:rPr lang="de-DE" dirty="0">
                <a:latin typeface="Abadi" panose="020B0604020104020204" pitchFamily="34" charset="0"/>
              </a:rPr>
              <a:t>→ </a:t>
            </a:r>
            <a:r>
              <a:rPr lang="de-DE" sz="1600" dirty="0"/>
              <a:t>Dieses Konstrukt schützt nicht gegen einen Angreifer, der Daten-					     Muster aufzeichnen kann und einen parallelisierten Angriff durchführt</a:t>
            </a:r>
            <a:endParaRPr lang="de-DE" dirty="0"/>
          </a:p>
        </p:txBody>
      </p:sp>
      <p:sp>
        <p:nvSpPr>
          <p:cNvPr id="4" name="Datumsplatzhalter 3">
            <a:extLst>
              <a:ext uri="{FF2B5EF4-FFF2-40B4-BE49-F238E27FC236}">
                <a16:creationId xmlns:a16="http://schemas.microsoft.com/office/drawing/2014/main" id="{7D2EE003-0514-4602-158D-A40B41CFAC7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32F08B56-3931-0A7E-462B-73A43571868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A850D13-B01C-9DF5-C234-33449006A903}"/>
              </a:ext>
            </a:extLst>
          </p:cNvPr>
          <p:cNvSpPr>
            <a:spLocks noGrp="1"/>
          </p:cNvSpPr>
          <p:nvPr>
            <p:ph type="sldNum" sz="quarter" idx="12"/>
          </p:nvPr>
        </p:nvSpPr>
        <p:spPr/>
        <p:txBody>
          <a:bodyPr/>
          <a:lstStyle/>
          <a:p>
            <a:fld id="{242EEE4B-4F13-4B3B-896D-98344C2D1A3F}" type="slidenum">
              <a:rPr lang="de-DE" smtClean="0"/>
              <a:t>84</a:t>
            </a:fld>
            <a:endParaRPr lang="de-DE" dirty="0"/>
          </a:p>
        </p:txBody>
      </p:sp>
      <p:sp>
        <p:nvSpPr>
          <p:cNvPr id="7" name="Textfeld 6">
            <a:extLst>
              <a:ext uri="{FF2B5EF4-FFF2-40B4-BE49-F238E27FC236}">
                <a16:creationId xmlns:a16="http://schemas.microsoft.com/office/drawing/2014/main" id="{C2A0211A-454C-3528-54AD-44F6CFEA2CD1}"/>
              </a:ext>
            </a:extLst>
          </p:cNvPr>
          <p:cNvSpPr txBox="1"/>
          <p:nvPr/>
        </p:nvSpPr>
        <p:spPr>
          <a:xfrm>
            <a:off x="623392" y="5904274"/>
            <a:ext cx="11017224" cy="484748"/>
          </a:xfrm>
          <a:prstGeom prst="rect">
            <a:avLst/>
          </a:prstGeom>
          <a:noFill/>
        </p:spPr>
        <p:txBody>
          <a:bodyPr wrap="square" rtlCol="0">
            <a:spAutoFit/>
          </a:bodyPr>
          <a:lstStyle/>
          <a:p>
            <a:r>
              <a:rPr lang="en-US" sz="850" b="0" i="0" u="none" strike="noStrike" baseline="0" dirty="0"/>
              <a:t>[1] </a:t>
            </a:r>
            <a:r>
              <a:rPr lang="de-DE" sz="850" b="0" i="0" u="none" strike="noStrike" baseline="0" dirty="0" err="1"/>
              <a:t>Boneh</a:t>
            </a:r>
            <a:r>
              <a:rPr lang="de-DE" sz="850" b="0" i="0" u="none" strike="noStrike" baseline="0" dirty="0"/>
              <a:t>, Dan; Corrigan-Gibbs, Henry; Schechter, Stuart (2016): Balloon Hashing: A Memory-Hard </a:t>
            </a:r>
            <a:r>
              <a:rPr lang="de-DE" sz="850" b="0" i="0" u="none" strike="noStrike" baseline="0" dirty="0" err="1"/>
              <a:t>Function</a:t>
            </a:r>
            <a:r>
              <a:rPr lang="de-DE" sz="850" b="0" i="0" u="none" strike="noStrike" baseline="0" dirty="0"/>
              <a:t> Providing </a:t>
            </a:r>
            <a:r>
              <a:rPr lang="de-DE" sz="850" b="0" i="0" u="none" strike="noStrike" baseline="0" dirty="0" err="1"/>
              <a:t>Provable</a:t>
            </a:r>
            <a:r>
              <a:rPr lang="de-DE" sz="850" b="0" i="0" u="none" strike="noStrike" baseline="0" dirty="0"/>
              <a:t> </a:t>
            </a:r>
            <a:r>
              <a:rPr lang="de-DE" sz="850" b="0" i="0" u="none" strike="noStrike" baseline="0" dirty="0" err="1"/>
              <a:t>Protection</a:t>
            </a:r>
            <a:r>
              <a:rPr lang="de-DE" sz="850" b="0" i="0" u="none" strike="noStrike" baseline="0" dirty="0"/>
              <a:t> </a:t>
            </a:r>
            <a:r>
              <a:rPr lang="de-DE" sz="850" b="0" i="0" u="none" strike="noStrike" baseline="0" dirty="0" err="1"/>
              <a:t>Against</a:t>
            </a:r>
            <a:r>
              <a:rPr lang="de-DE" sz="850" b="0" i="0" u="none" strike="noStrike" baseline="0" dirty="0"/>
              <a:t> </a:t>
            </a:r>
            <a:r>
              <a:rPr lang="de-DE" sz="850" b="0" i="0" u="none" strike="noStrike" baseline="0" dirty="0" err="1"/>
              <a:t>Sequential</a:t>
            </a:r>
            <a:r>
              <a:rPr lang="de-DE" sz="850" b="0" i="0" u="none" strike="noStrike" baseline="0" dirty="0"/>
              <a:t> </a:t>
            </a:r>
            <a:r>
              <a:rPr lang="de-DE" sz="850" b="0" i="0" u="none" strike="noStrike" baseline="0" dirty="0" err="1"/>
              <a:t>Attacks</a:t>
            </a:r>
            <a:r>
              <a:rPr lang="de-DE" sz="850" b="0" i="0" u="none" strike="noStrike" baseline="0" dirty="0"/>
              <a:t>. In Jung Hee </a:t>
            </a:r>
            <a:r>
              <a:rPr lang="de-DE" sz="850" b="0" i="0" u="none" strike="noStrike" baseline="0" dirty="0" err="1"/>
              <a:t>Cheon</a:t>
            </a:r>
            <a:r>
              <a:rPr lang="de-DE" sz="850" b="0" i="0" u="none" strike="noStrike" baseline="0" dirty="0"/>
              <a:t>, </a:t>
            </a:r>
            <a:r>
              <a:rPr lang="de-DE" sz="850" b="0" i="0" u="none" strike="noStrike" baseline="0" dirty="0" err="1"/>
              <a:t>Tsuyoshi</a:t>
            </a:r>
            <a:r>
              <a:rPr lang="de-DE" sz="850" b="0" i="0" u="none" strike="noStrike" baseline="0" dirty="0"/>
              <a:t> </a:t>
            </a:r>
            <a:r>
              <a:rPr lang="de-DE" sz="850" b="0" i="0" u="none" strike="noStrike" baseline="0" dirty="0" err="1"/>
              <a:t>Takagi</a:t>
            </a:r>
            <a:r>
              <a:rPr lang="de-DE" sz="850" b="0" i="0" u="none" strike="noStrike" baseline="0" dirty="0"/>
              <a:t> (Eds.): </a:t>
            </a:r>
            <a:r>
              <a:rPr lang="de-DE" sz="850" b="0" i="0" u="none" strike="noStrike" baseline="0" dirty="0" err="1"/>
              <a:t>Advances</a:t>
            </a:r>
            <a:r>
              <a:rPr lang="de-DE" sz="850" b="0" i="0" u="none" strike="noStrike" baseline="0" dirty="0"/>
              <a:t> in </a:t>
            </a:r>
            <a:r>
              <a:rPr lang="de-DE" sz="850" b="0" i="0" u="none" strike="noStrike" baseline="0" dirty="0" err="1"/>
              <a:t>Cryptology</a:t>
            </a:r>
            <a:r>
              <a:rPr lang="de-DE" sz="850" b="0" i="0" u="none" strike="noStrike" baseline="0" dirty="0"/>
              <a:t> – ASIACRYPT 2016, vol. 10031. Berlin, Heidelberg: Springer Berlin Heidelberg (</a:t>
            </a:r>
            <a:r>
              <a:rPr lang="de-DE" sz="850" b="0" i="0" u="none" strike="noStrike" baseline="0" dirty="0" err="1"/>
              <a:t>Lecture</a:t>
            </a:r>
            <a:r>
              <a:rPr lang="de-DE" sz="850" b="0" i="0" u="none" strike="noStrike" baseline="0" dirty="0"/>
              <a:t> Notes in Computer Science), pp. 220–248.</a:t>
            </a:r>
          </a:p>
          <a:p>
            <a:endParaRPr lang="de-DE" sz="850" dirty="0"/>
          </a:p>
        </p:txBody>
      </p:sp>
    </p:spTree>
    <p:extLst>
      <p:ext uri="{BB962C8B-B14F-4D97-AF65-F5344CB8AC3E}">
        <p14:creationId xmlns:p14="http://schemas.microsoft.com/office/powerpoint/2010/main" val="116240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F77AD8-31BB-5AFB-ADD6-6C5AED3C1C32}"/>
              </a:ext>
            </a:extLst>
          </p:cNvPr>
          <p:cNvSpPr>
            <a:spLocks noGrp="1"/>
          </p:cNvSpPr>
          <p:nvPr>
            <p:ph type="title"/>
          </p:nvPr>
        </p:nvSpPr>
        <p:spPr/>
        <p:txBody>
          <a:bodyPr/>
          <a:lstStyle/>
          <a:p>
            <a:r>
              <a:rPr lang="de-DE" dirty="0"/>
              <a:t>Optionen für den praktischen Einsatz</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2850BBEB-312F-7EF6-8C52-8B31A8A4C08A}"/>
                  </a:ext>
                </a:extLst>
              </p:cNvPr>
              <p:cNvSpPr>
                <a:spLocks noGrp="1"/>
              </p:cNvSpPr>
              <p:nvPr>
                <p:ph idx="1"/>
              </p:nvPr>
            </p:nvSpPr>
            <p:spPr/>
            <p:txBody>
              <a:bodyPr/>
              <a:lstStyle/>
              <a:p>
                <a:r>
                  <a:rPr lang="de-DE" b="1" dirty="0"/>
                  <a:t>Weitere Vorschläge  (Meine Meinung / Werte für 2023)</a:t>
                </a:r>
              </a:p>
              <a:p>
                <a:endParaRPr lang="de-DE" b="1" dirty="0"/>
              </a:p>
              <a:p>
                <a:r>
                  <a:rPr lang="en-US" b="1" dirty="0"/>
                  <a:t>Password Hashing: </a:t>
                </a:r>
                <a:r>
                  <a:rPr lang="en-US" dirty="0" err="1"/>
                  <a:t>Nutzerauthentifizierung</a:t>
                </a:r>
                <a:r>
                  <a:rPr lang="en-US" dirty="0"/>
                  <a:t> </a:t>
                </a:r>
                <a:r>
                  <a:rPr lang="en-US" dirty="0" err="1"/>
                  <a:t>bei</a:t>
                </a:r>
                <a:r>
                  <a:rPr lang="en-US" dirty="0"/>
                  <a:t> </a:t>
                </a:r>
                <a:r>
                  <a:rPr lang="en-US" dirty="0" err="1"/>
                  <a:t>einem</a:t>
                </a:r>
                <a:r>
                  <a:rPr lang="en-US" dirty="0"/>
                  <a:t> Online-</a:t>
                </a:r>
                <a:r>
                  <a:rPr lang="en-US" dirty="0" err="1"/>
                  <a:t>Dienst</a:t>
                </a:r>
                <a:r>
                  <a:rPr lang="en-US" dirty="0"/>
                  <a:t> </a:t>
                </a:r>
                <a:endParaRPr lang="en-US" b="1" dirty="0"/>
              </a:p>
              <a:p>
                <a:pPr marL="285750" indent="-285750">
                  <a:buFontTx/>
                  <a:buChar char="-"/>
                </a:pPr>
                <a:r>
                  <a:rPr lang="de-DE" b="1" dirty="0" err="1"/>
                  <a:t>Bcrypt</a:t>
                </a:r>
                <a:r>
                  <a:rPr lang="de-DE" b="1" dirty="0"/>
                  <a:t> 	</a:t>
                </a:r>
                <a:r>
                  <a:rPr lang="de-DE" dirty="0"/>
                  <a:t>Kostenfaktor ca. so, dass die Berechnung auf der genutzten Hardware 100ms dauert</a:t>
                </a:r>
              </a:p>
              <a:p>
                <a:pPr marL="285750" indent="-285750">
                  <a:buFontTx/>
                  <a:buChar char="-"/>
                </a:pPr>
                <a:r>
                  <a:rPr lang="de-DE" b="1" dirty="0" err="1"/>
                  <a:t>Scrypt</a:t>
                </a:r>
                <a:r>
                  <a:rPr lang="de-DE" b="1" dirty="0"/>
                  <a:t>          	</a:t>
                </a:r>
                <a:r>
                  <a:rPr lang="de-DE" dirty="0"/>
                  <a:t>mit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=32768,  </m:t>
                    </m:r>
                    <m:r>
                      <a:rPr lang="de-DE" b="0" i="1" smtClean="0">
                        <a:latin typeface="Cambria Math" panose="02040503050406030204" pitchFamily="18" charset="0"/>
                      </a:rPr>
                      <m:t>𝑟</m:t>
                    </m:r>
                    <m:r>
                      <a:rPr lang="de-DE" b="0" i="1" smtClean="0">
                        <a:latin typeface="Cambria Math" panose="02040503050406030204" pitchFamily="18" charset="0"/>
                      </a:rPr>
                      <m:t>=8,  </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 und einem mind. 128bit Salt (besser 256)</a:t>
                </a:r>
              </a:p>
              <a:p>
                <a:pPr marL="285750" indent="-285750">
                  <a:buFontTx/>
                  <a:buChar char="-"/>
                </a:pPr>
                <a:r>
                  <a:rPr lang="de-DE" b="1" dirty="0"/>
                  <a:t>Argon2id	</a:t>
                </a:r>
                <a:r>
                  <a:rPr lang="de-DE" dirty="0"/>
                  <a:t>mit 64 MiB Speicherkosten, Zeitkosten von 3 und Parallelismus 1</a:t>
                </a:r>
              </a:p>
              <a:p>
                <a:endParaRPr lang="de-DE" b="1" dirty="0"/>
              </a:p>
            </p:txBody>
          </p:sp>
        </mc:Choice>
        <mc:Fallback xmlns="">
          <p:sp>
            <p:nvSpPr>
              <p:cNvPr id="3" name="Inhaltsplatzhalter 2">
                <a:extLst>
                  <a:ext uri="{FF2B5EF4-FFF2-40B4-BE49-F238E27FC236}">
                    <a16:creationId xmlns:a16="http://schemas.microsoft.com/office/drawing/2014/main" id="{2850BBEB-312F-7EF6-8C52-8B31A8A4C08A}"/>
                  </a:ext>
                </a:extLst>
              </p:cNvPr>
              <p:cNvSpPr>
                <a:spLocks noGrp="1" noRot="1" noChangeAspect="1" noMove="1" noResize="1" noEditPoints="1" noAdjustHandles="1" noChangeArrowheads="1" noChangeShapeType="1" noTextEdit="1"/>
              </p:cNvSpPr>
              <p:nvPr>
                <p:ph idx="1"/>
              </p:nvPr>
            </p:nvSpPr>
            <p:spPr>
              <a:blipFill>
                <a:blip r:embed="rId2"/>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7D2EE003-0514-4602-158D-A40B41CFAC7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32F08B56-3931-0A7E-462B-73A43571868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A850D13-B01C-9DF5-C234-33449006A903}"/>
              </a:ext>
            </a:extLst>
          </p:cNvPr>
          <p:cNvSpPr>
            <a:spLocks noGrp="1"/>
          </p:cNvSpPr>
          <p:nvPr>
            <p:ph type="sldNum" sz="quarter" idx="12"/>
          </p:nvPr>
        </p:nvSpPr>
        <p:spPr/>
        <p:txBody>
          <a:bodyPr/>
          <a:lstStyle/>
          <a:p>
            <a:fld id="{242EEE4B-4F13-4B3B-896D-98344C2D1A3F}" type="slidenum">
              <a:rPr lang="de-DE" smtClean="0"/>
              <a:t>85</a:t>
            </a:fld>
            <a:endParaRPr lang="de-DE" dirty="0"/>
          </a:p>
        </p:txBody>
      </p:sp>
    </p:spTree>
    <p:extLst>
      <p:ext uri="{BB962C8B-B14F-4D97-AF65-F5344CB8AC3E}">
        <p14:creationId xmlns:p14="http://schemas.microsoft.com/office/powerpoint/2010/main" val="302077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F77AD8-31BB-5AFB-ADD6-6C5AED3C1C32}"/>
              </a:ext>
            </a:extLst>
          </p:cNvPr>
          <p:cNvSpPr>
            <a:spLocks noGrp="1"/>
          </p:cNvSpPr>
          <p:nvPr>
            <p:ph type="title"/>
          </p:nvPr>
        </p:nvSpPr>
        <p:spPr/>
        <p:txBody>
          <a:bodyPr/>
          <a:lstStyle/>
          <a:p>
            <a:r>
              <a:rPr lang="de-DE" dirty="0"/>
              <a:t>Optionen für den praktischen Einsatz</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2850BBEB-312F-7EF6-8C52-8B31A8A4C08A}"/>
                  </a:ext>
                </a:extLst>
              </p:cNvPr>
              <p:cNvSpPr>
                <a:spLocks noGrp="1"/>
              </p:cNvSpPr>
              <p:nvPr>
                <p:ph idx="1"/>
              </p:nvPr>
            </p:nvSpPr>
            <p:spPr/>
            <p:txBody>
              <a:bodyPr/>
              <a:lstStyle/>
              <a:p>
                <a:r>
                  <a:rPr lang="de-DE" b="1" dirty="0"/>
                  <a:t>Weitere Vorschläge  (Meine Meinung / Werte für 2023)</a:t>
                </a:r>
              </a:p>
              <a:p>
                <a:endParaRPr lang="de-DE" b="1" dirty="0"/>
              </a:p>
              <a:p>
                <a:r>
                  <a:rPr lang="en-US" b="1" dirty="0"/>
                  <a:t>Password-based Key Derivation: </a:t>
                </a:r>
                <a:r>
                  <a:rPr lang="en-US" dirty="0" err="1"/>
                  <a:t>Schlüssel</a:t>
                </a:r>
                <a:r>
                  <a:rPr lang="en-US" dirty="0"/>
                  <a:t> für </a:t>
                </a:r>
                <a:r>
                  <a:rPr lang="en-US" dirty="0" err="1"/>
                  <a:t>Verschlüsselung</a:t>
                </a:r>
                <a:r>
                  <a:rPr lang="en-US" dirty="0"/>
                  <a:t> </a:t>
                </a:r>
                <a:r>
                  <a:rPr lang="en-US" dirty="0" err="1"/>
                  <a:t>aus</a:t>
                </a:r>
                <a:r>
                  <a:rPr lang="en-US" dirty="0"/>
                  <a:t> </a:t>
                </a:r>
                <a:r>
                  <a:rPr lang="en-US" dirty="0" err="1"/>
                  <a:t>einem</a:t>
                </a:r>
                <a:r>
                  <a:rPr lang="en-US" dirty="0"/>
                  <a:t> </a:t>
                </a:r>
                <a:r>
                  <a:rPr lang="en-US" dirty="0" err="1"/>
                  <a:t>Passwort</a:t>
                </a:r>
                <a:r>
                  <a:rPr lang="en-US" dirty="0"/>
                  <a:t> </a:t>
                </a:r>
                <a:r>
                  <a:rPr lang="en-US" dirty="0" err="1"/>
                  <a:t>ableiten</a:t>
                </a:r>
                <a:r>
                  <a:rPr lang="en-US" dirty="0"/>
                  <a:t> </a:t>
                </a:r>
              </a:p>
              <a:p>
                <a:pPr marL="285750" indent="-285750">
                  <a:buFontTx/>
                  <a:buChar char="-"/>
                </a:pPr>
                <a:r>
                  <a:rPr lang="de-DE" b="1" dirty="0" err="1"/>
                  <a:t>Scrypt</a:t>
                </a:r>
                <a:r>
                  <a:rPr lang="de-DE" b="1" dirty="0"/>
                  <a:t>          	</a:t>
                </a:r>
                <a:r>
                  <a:rPr lang="de-DE" dirty="0"/>
                  <a:t>mit </a:t>
                </a:r>
                <a14:m>
                  <m:oMath xmlns:m="http://schemas.openxmlformats.org/officeDocument/2006/math">
                    <m:r>
                      <a:rPr lang="de-DE" b="0" i="1" smtClean="0">
                        <a:latin typeface="Cambria Math" panose="02040503050406030204" pitchFamily="18" charset="0"/>
                      </a:rPr>
                      <m:t>𝑁</m:t>
                    </m:r>
                    <m:r>
                      <a:rPr lang="de-DE" b="0" i="1" smtClean="0">
                        <a:latin typeface="Cambria Math" panose="02040503050406030204" pitchFamily="18" charset="0"/>
                      </a:rPr>
                      <m:t>=1048576,  </m:t>
                    </m:r>
                    <m:r>
                      <a:rPr lang="de-DE" b="0" i="1" smtClean="0">
                        <a:latin typeface="Cambria Math" panose="02040503050406030204" pitchFamily="18" charset="0"/>
                      </a:rPr>
                      <m:t>𝑟</m:t>
                    </m:r>
                    <m:r>
                      <a:rPr lang="de-DE" b="0" i="1" smtClean="0">
                        <a:latin typeface="Cambria Math" panose="02040503050406030204" pitchFamily="18" charset="0"/>
                      </a:rPr>
                      <m:t>=8,  </m:t>
                    </m:r>
                    <m:r>
                      <a:rPr lang="de-DE" b="0" i="1" smtClean="0">
                        <a:latin typeface="Cambria Math" panose="02040503050406030204" pitchFamily="18" charset="0"/>
                      </a:rPr>
                      <m:t>𝑝</m:t>
                    </m:r>
                    <m:r>
                      <a:rPr lang="de-DE" b="0" i="1" smtClean="0">
                        <a:latin typeface="Cambria Math" panose="02040503050406030204" pitchFamily="18" charset="0"/>
                      </a:rPr>
                      <m:t>=1</m:t>
                    </m:r>
                  </m:oMath>
                </a14:m>
                <a:r>
                  <a:rPr lang="de-DE" dirty="0"/>
                  <a:t> und einem mind. 128bit Salt (besser 256)</a:t>
                </a:r>
              </a:p>
              <a:p>
                <a:pPr marL="285750" indent="-285750">
                  <a:buFontTx/>
                  <a:buChar char="-"/>
                </a:pPr>
                <a:r>
                  <a:rPr lang="de-DE" b="1" dirty="0"/>
                  <a:t>Argon2id	</a:t>
                </a:r>
                <a:r>
                  <a:rPr lang="de-DE" dirty="0"/>
                  <a:t>mit 1024 MiB Speicherkosten, Zeitkosten von 4 und Parallelismus 1</a:t>
                </a:r>
              </a:p>
              <a:p>
                <a:endParaRPr lang="de-DE" b="1" dirty="0"/>
              </a:p>
            </p:txBody>
          </p:sp>
        </mc:Choice>
        <mc:Fallback xmlns="">
          <p:sp>
            <p:nvSpPr>
              <p:cNvPr id="3" name="Inhaltsplatzhalter 2">
                <a:extLst>
                  <a:ext uri="{FF2B5EF4-FFF2-40B4-BE49-F238E27FC236}">
                    <a16:creationId xmlns:a16="http://schemas.microsoft.com/office/drawing/2014/main" id="{2850BBEB-312F-7EF6-8C52-8B31A8A4C08A}"/>
                  </a:ext>
                </a:extLst>
              </p:cNvPr>
              <p:cNvSpPr>
                <a:spLocks noGrp="1" noRot="1" noChangeAspect="1" noMove="1" noResize="1" noEditPoints="1" noAdjustHandles="1" noChangeArrowheads="1" noChangeShapeType="1" noTextEdit="1"/>
              </p:cNvSpPr>
              <p:nvPr>
                <p:ph idx="1"/>
              </p:nvPr>
            </p:nvSpPr>
            <p:spPr>
              <a:blipFill>
                <a:blip r:embed="rId2"/>
                <a:stretch>
                  <a:fillRect l="-1312" t="-1550"/>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7D2EE003-0514-4602-158D-A40B41CFAC79}"/>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32F08B56-3931-0A7E-462B-73A43571868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A850D13-B01C-9DF5-C234-33449006A903}"/>
              </a:ext>
            </a:extLst>
          </p:cNvPr>
          <p:cNvSpPr>
            <a:spLocks noGrp="1"/>
          </p:cNvSpPr>
          <p:nvPr>
            <p:ph type="sldNum" sz="quarter" idx="12"/>
          </p:nvPr>
        </p:nvSpPr>
        <p:spPr/>
        <p:txBody>
          <a:bodyPr/>
          <a:lstStyle/>
          <a:p>
            <a:fld id="{242EEE4B-4F13-4B3B-896D-98344C2D1A3F}" type="slidenum">
              <a:rPr lang="de-DE" smtClean="0"/>
              <a:t>86</a:t>
            </a:fld>
            <a:endParaRPr lang="de-DE" dirty="0"/>
          </a:p>
        </p:txBody>
      </p:sp>
    </p:spTree>
    <p:extLst>
      <p:ext uri="{BB962C8B-B14F-4D97-AF65-F5344CB8AC3E}">
        <p14:creationId xmlns:p14="http://schemas.microsoft.com/office/powerpoint/2010/main" val="3505752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3CD8E2-A11C-15AC-B227-68A31A15F898}"/>
              </a:ext>
            </a:extLst>
          </p:cNvPr>
          <p:cNvSpPr>
            <a:spLocks noGrp="1"/>
          </p:cNvSpPr>
          <p:nvPr>
            <p:ph type="title"/>
          </p:nvPr>
        </p:nvSpPr>
        <p:spPr/>
        <p:txBody>
          <a:bodyPr/>
          <a:lstStyle/>
          <a:p>
            <a:r>
              <a:rPr lang="de-DE" dirty="0"/>
              <a:t>Warum Hashing?</a:t>
            </a:r>
          </a:p>
        </p:txBody>
      </p:sp>
      <p:sp>
        <p:nvSpPr>
          <p:cNvPr id="4" name="Datumsplatzhalter 3">
            <a:extLst>
              <a:ext uri="{FF2B5EF4-FFF2-40B4-BE49-F238E27FC236}">
                <a16:creationId xmlns:a16="http://schemas.microsoft.com/office/drawing/2014/main" id="{069118DE-68B9-3E0B-D2EB-A9FED023E87A}"/>
              </a:ext>
            </a:extLst>
          </p:cNvPr>
          <p:cNvSpPr>
            <a:spLocks noGrp="1"/>
          </p:cNvSpPr>
          <p:nvPr>
            <p:ph type="dt" sz="half" idx="10"/>
          </p:nvPr>
        </p:nvSpPr>
        <p:spPr/>
        <p:txBody>
          <a:bodyPr/>
          <a:lstStyle/>
          <a:p>
            <a:fld id="{088D5AAE-ECFE-40DE-B45A-7BF3FB7F7E57}" type="datetime1">
              <a:rPr lang="de-DE" smtClean="0"/>
              <a:t>24.02.2023</a:t>
            </a:fld>
            <a:endParaRPr lang="de-DE"/>
          </a:p>
        </p:txBody>
      </p:sp>
      <p:sp>
        <p:nvSpPr>
          <p:cNvPr id="5" name="Fußzeilenplatzhalter 4">
            <a:extLst>
              <a:ext uri="{FF2B5EF4-FFF2-40B4-BE49-F238E27FC236}">
                <a16:creationId xmlns:a16="http://schemas.microsoft.com/office/drawing/2014/main" id="{B7EF2198-43F9-61F0-5B06-2EC01429E692}"/>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CDBBF71B-DDEC-3B75-41E1-5F55D5788BC6}"/>
              </a:ext>
            </a:extLst>
          </p:cNvPr>
          <p:cNvSpPr>
            <a:spLocks noGrp="1"/>
          </p:cNvSpPr>
          <p:nvPr>
            <p:ph type="sldNum" sz="quarter" idx="12"/>
          </p:nvPr>
        </p:nvSpPr>
        <p:spPr/>
        <p:txBody>
          <a:bodyPr/>
          <a:lstStyle/>
          <a:p>
            <a:fld id="{242EEE4B-4F13-4B3B-896D-98344C2D1A3F}" type="slidenum">
              <a:rPr lang="de-DE" smtClean="0"/>
              <a:t>9</a:t>
            </a:fld>
            <a:endParaRPr lang="de-DE" dirty="0"/>
          </a:p>
        </p:txBody>
      </p:sp>
      <p:sp>
        <p:nvSpPr>
          <p:cNvPr id="9" name="Textfeld 8">
            <a:extLst>
              <a:ext uri="{FF2B5EF4-FFF2-40B4-BE49-F238E27FC236}">
                <a16:creationId xmlns:a16="http://schemas.microsoft.com/office/drawing/2014/main" id="{77C96321-8406-5B87-C41C-AC62BEF73B1E}"/>
              </a:ext>
            </a:extLst>
          </p:cNvPr>
          <p:cNvSpPr txBox="1"/>
          <p:nvPr/>
        </p:nvSpPr>
        <p:spPr>
          <a:xfrm>
            <a:off x="623392" y="5805264"/>
            <a:ext cx="11017224" cy="488980"/>
          </a:xfrm>
          <a:prstGeom prst="rect">
            <a:avLst/>
          </a:prstGeom>
          <a:noFill/>
        </p:spPr>
        <p:txBody>
          <a:bodyPr wrap="square" rtlCol="0">
            <a:spAutoFit/>
          </a:bodyPr>
          <a:lstStyle/>
          <a:p>
            <a:r>
              <a:rPr lang="de-DE" sz="850" dirty="0"/>
              <a:t>[1] </a:t>
            </a:r>
            <a:r>
              <a:rPr lang="de-DE" sz="850" dirty="0">
                <a:hlinkClick r:id="rId2"/>
              </a:rPr>
              <a:t>https://github.com/brannondorsey/naive-hashcat/releases/download/data/rockyou.txt</a:t>
            </a:r>
            <a:r>
              <a:rPr lang="de-DE" sz="850" dirty="0"/>
              <a:t> [Abgerufen: 16.01.2023]</a:t>
            </a:r>
          </a:p>
          <a:p>
            <a:r>
              <a:rPr lang="de-DE" sz="850" dirty="0"/>
              <a:t>[2] Das, Anupam; </a:t>
            </a:r>
            <a:r>
              <a:rPr lang="de-DE" sz="850" dirty="0" err="1"/>
              <a:t>Bonneau</a:t>
            </a:r>
            <a:r>
              <a:rPr lang="de-DE" sz="850" dirty="0"/>
              <a:t>, Joseph; Caesar, Matthew; Borisov, Nikita; Wang, </a:t>
            </a:r>
            <a:r>
              <a:rPr lang="de-DE" sz="850" dirty="0" err="1"/>
              <a:t>XiaoFeng</a:t>
            </a:r>
            <a:r>
              <a:rPr lang="de-DE" sz="850" dirty="0"/>
              <a:t> (2014): The </a:t>
            </a:r>
            <a:r>
              <a:rPr lang="de-DE" sz="850" dirty="0" err="1"/>
              <a:t>Tangled</a:t>
            </a:r>
            <a:r>
              <a:rPr lang="de-DE" sz="850" dirty="0"/>
              <a:t> Web </a:t>
            </a:r>
            <a:r>
              <a:rPr lang="de-DE" sz="850" dirty="0" err="1"/>
              <a:t>of</a:t>
            </a:r>
            <a:r>
              <a:rPr lang="de-DE" sz="850" dirty="0"/>
              <a:t> Password Reuse. In : Proceedings 2014 Network and Distributed System Security Symposium. Reston, VA. Reston, VA: Internet Society.</a:t>
            </a:r>
          </a:p>
        </p:txBody>
      </p:sp>
      <p:sp>
        <p:nvSpPr>
          <p:cNvPr id="14" name="Inhaltsplatzhalter 13">
            <a:extLst>
              <a:ext uri="{FF2B5EF4-FFF2-40B4-BE49-F238E27FC236}">
                <a16:creationId xmlns:a16="http://schemas.microsoft.com/office/drawing/2014/main" id="{F6172666-B5AC-8E0D-FF6B-B22215DE04F7}"/>
              </a:ext>
            </a:extLst>
          </p:cNvPr>
          <p:cNvSpPr>
            <a:spLocks noGrp="1"/>
          </p:cNvSpPr>
          <p:nvPr>
            <p:ph idx="1"/>
          </p:nvPr>
        </p:nvSpPr>
        <p:spPr/>
        <p:txBody>
          <a:bodyPr/>
          <a:lstStyle/>
          <a:p>
            <a:pPr marL="285750" indent="-285750">
              <a:buFontTx/>
              <a:buChar char="-"/>
            </a:pPr>
            <a:r>
              <a:rPr lang="de-DE" dirty="0"/>
              <a:t>Menschen können sich nicht gut einzigartige (und sichere) Passwörter ausdenken</a:t>
            </a:r>
          </a:p>
          <a:p>
            <a:pPr marL="743381" lvl="1" indent="-285750">
              <a:buFontTx/>
              <a:buChar char="-"/>
            </a:pPr>
            <a:r>
              <a:rPr lang="de-DE" dirty="0"/>
              <a:t>Einige Passwörter werden daher sehr häufig verwendet (z.B. „123456“ oder „</a:t>
            </a:r>
            <a:r>
              <a:rPr lang="de-DE" dirty="0" err="1"/>
              <a:t>password</a:t>
            </a:r>
            <a:r>
              <a:rPr lang="de-DE" dirty="0"/>
              <a:t>“)</a:t>
            </a:r>
            <a:r>
              <a:rPr lang="de-DE" sz="900" dirty="0"/>
              <a:t>[1] </a:t>
            </a:r>
          </a:p>
          <a:p>
            <a:pPr marL="285750" indent="-285750">
              <a:buFontTx/>
              <a:buChar char="-"/>
            </a:pPr>
            <a:r>
              <a:rPr lang="de-DE" dirty="0"/>
              <a:t>Wenn eine Nutzerdatenbank gehackt wird, ist also nicht nur der Account des Nutzers auf der gehackten Seite betroffen</a:t>
            </a:r>
            <a:r>
              <a:rPr lang="de-DE" sz="900" dirty="0"/>
              <a:t>[2]</a:t>
            </a:r>
          </a:p>
          <a:p>
            <a:pPr marL="285750" indent="-285750">
              <a:buFontTx/>
              <a:buChar char="-"/>
            </a:pPr>
            <a:r>
              <a:rPr lang="de-DE" b="1" dirty="0"/>
              <a:t>Aufgabe: </a:t>
            </a:r>
            <a:r>
              <a:rPr lang="de-DE" dirty="0"/>
              <a:t>Nutzer sicher authentisieren - basierend auf einem Geheimnis, welches sie kennen</a:t>
            </a:r>
          </a:p>
          <a:p>
            <a:pPr marL="285750" indent="-285750">
              <a:buFontTx/>
              <a:buChar char="-"/>
            </a:pPr>
            <a:endParaRPr lang="de-DE" dirty="0"/>
          </a:p>
          <a:p>
            <a:r>
              <a:rPr lang="de-DE" dirty="0"/>
              <a:t>Weit verbreitete </a:t>
            </a:r>
            <a:r>
              <a:rPr lang="de-DE" b="1" dirty="0"/>
              <a:t>Lösung</a:t>
            </a:r>
            <a:r>
              <a:rPr lang="de-DE" dirty="0"/>
              <a:t>: Passwort Hashing</a:t>
            </a:r>
          </a:p>
        </p:txBody>
      </p:sp>
    </p:spTree>
    <p:extLst>
      <p:ext uri="{BB962C8B-B14F-4D97-AF65-F5344CB8AC3E}">
        <p14:creationId xmlns:p14="http://schemas.microsoft.com/office/powerpoint/2010/main" val="4037768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MI">
  <a:themeElements>
    <a:clrScheme name="FernUniversität">
      <a:dk1>
        <a:sysClr val="windowText" lastClr="000000"/>
      </a:dk1>
      <a:lt1>
        <a:sysClr val="window" lastClr="FFFFFF"/>
      </a:lt1>
      <a:dk2>
        <a:srgbClr val="004C97"/>
      </a:dk2>
      <a:lt2>
        <a:srgbClr val="CCDBEA"/>
      </a:lt2>
      <a:accent1>
        <a:srgbClr val="004C97"/>
      </a:accent1>
      <a:accent2>
        <a:srgbClr val="336600"/>
      </a:accent2>
      <a:accent3>
        <a:srgbClr val="C84F0E"/>
      </a:accent3>
      <a:accent4>
        <a:srgbClr val="993333"/>
      </a:accent4>
      <a:accent5>
        <a:srgbClr val="006666"/>
      </a:accent5>
      <a:accent6>
        <a:srgbClr val="B1B3B3"/>
      </a:accent6>
      <a:hlink>
        <a:srgbClr val="004C97"/>
      </a:hlink>
      <a:folHlink>
        <a:srgbClr val="800080"/>
      </a:folHlink>
    </a:clrScheme>
    <a:fontScheme name="FernUni">
      <a:majorFont>
        <a:latin typeface="Frutiger LT Com 45 Light"/>
        <a:ea typeface=""/>
        <a:cs typeface=""/>
      </a:majorFont>
      <a:minorFont>
        <a:latin typeface="Frutiger LT Com 45 Ligh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FernUni</Template>
  <TotalTime>0</TotalTime>
  <Words>13219</Words>
  <Application>Microsoft Office PowerPoint</Application>
  <PresentationFormat>Breitbild</PresentationFormat>
  <Paragraphs>1029</Paragraphs>
  <Slides>86</Slides>
  <Notes>30</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86</vt:i4>
      </vt:variant>
    </vt:vector>
  </HeadingPairs>
  <TitlesOfParts>
    <vt:vector size="94" baseType="lpstr">
      <vt:lpstr>Symbol</vt:lpstr>
      <vt:lpstr>Abadi</vt:lpstr>
      <vt:lpstr>Frutiger LT Com 45 Light</vt:lpstr>
      <vt:lpstr>Times New Roman</vt:lpstr>
      <vt:lpstr>Calibri</vt:lpstr>
      <vt:lpstr>Arial</vt:lpstr>
      <vt:lpstr>Cambria Math</vt:lpstr>
      <vt:lpstr>MI</vt:lpstr>
      <vt:lpstr>Balloon Hashing: Eine gute Wahl für Passwort Hashing?</vt:lpstr>
      <vt:lpstr>Agenda</vt:lpstr>
      <vt:lpstr>Einführung</vt:lpstr>
      <vt:lpstr>Was ist Hashing?</vt:lpstr>
      <vt:lpstr>Was ist Hashing?</vt:lpstr>
      <vt:lpstr>Taxonomie[1]</vt:lpstr>
      <vt:lpstr>Taxonomie[1]</vt:lpstr>
      <vt:lpstr>Warum Hashing?</vt:lpstr>
      <vt:lpstr>Warum Hashing?</vt:lpstr>
      <vt:lpstr>Warum Hashing?</vt:lpstr>
      <vt:lpstr>Warum Hashing?</vt:lpstr>
      <vt:lpstr>Grundlagen</vt:lpstr>
      <vt:lpstr>Was ist Kryptographisch-sicheres-Hashing?</vt:lpstr>
      <vt:lpstr>Was ist Kryptographisch-sicheres-Hashing?</vt:lpstr>
      <vt:lpstr>Was ist Kryptographisch-sicheres-Hashing?</vt:lpstr>
      <vt:lpstr>Was ist Kryptographisch-sicheres-Hashing?</vt:lpstr>
      <vt:lpstr>Was ist Kryptographisch-sicheres-Hashing?</vt:lpstr>
      <vt:lpstr>Salt[1][2]</vt:lpstr>
      <vt:lpstr>Salt[1][2]</vt:lpstr>
      <vt:lpstr>Anforderungen an moderne Passwort-Hashing-Algorithmen</vt:lpstr>
      <vt:lpstr>Anforderungen an moderne Passwort-Hashing-Algorithmen</vt:lpstr>
      <vt:lpstr>Anforderungen an moderne Passwort-Hashing-Algorithmen</vt:lpstr>
      <vt:lpstr>Anforderungen an moderne Passwort-Hashing-Algorithmen</vt:lpstr>
      <vt:lpstr>PowerPoint-Präsentation</vt:lpstr>
      <vt:lpstr>PowerPoint-Präsentation</vt:lpstr>
      <vt:lpstr>PowerPoint-Präsentation</vt:lpstr>
      <vt:lpstr>PowerPoint-Präsentation</vt:lpstr>
      <vt:lpstr>Anforderungen an moderne Passwort-Hashing-Algorithmen</vt:lpstr>
      <vt:lpstr>Anforderungen an moderne Passwort-Hashing-Algorithmen</vt:lpstr>
      <vt:lpstr>Anforderungen an moderne Passwort-Hashing-Algorithmen</vt:lpstr>
      <vt:lpstr>Anforderungen an moderne Passwort-Hashing-Algorithmen</vt:lpstr>
      <vt:lpstr>Anforderungen an moderne Passwort-Hashing-Algorithmen</vt:lpstr>
      <vt:lpstr>Balloon Hashing</vt:lpstr>
      <vt:lpstr>Einführung</vt:lpstr>
      <vt:lpstr>Verwendete Syntax[1]</vt:lpstr>
      <vt:lpstr>PowerPoint-Präsentation</vt:lpstr>
      <vt:lpstr>PowerPoint-Präsentation</vt:lpstr>
      <vt:lpstr>Implementierung[1]</vt:lpstr>
      <vt:lpstr>Parallelisierte Ausführung[1]</vt:lpstr>
      <vt:lpstr>Klassische Anforderungen (Preimage-, 2nd-Preimage-, Collision-Resistence)[1]</vt:lpstr>
      <vt:lpstr>Ziele von Balloon Hashing[1]</vt:lpstr>
      <vt:lpstr>Ziele von Balloon Hashing[1]</vt:lpstr>
      <vt:lpstr>Ziele von Balloon Hashing</vt:lpstr>
      <vt:lpstr>Performancevergleich</vt:lpstr>
      <vt:lpstr>Ziele von Balloon Hashing</vt:lpstr>
      <vt:lpstr>Security Proof</vt:lpstr>
      <vt:lpstr>Ziele von Balloon Hashing</vt:lpstr>
      <vt:lpstr>Diskussion</vt:lpstr>
      <vt:lpstr>Parallelisierte Angriffe</vt:lpstr>
      <vt:lpstr>Parallelisierte Angriffe</vt:lpstr>
      <vt:lpstr>Unterspezifiziert und nicht mehr unterstützt</vt:lpstr>
      <vt:lpstr>Unterspezifiziert und nicht mehr unterstützt</vt:lpstr>
      <vt:lpstr>Zusammenfassung und Ausblick</vt:lpstr>
      <vt:lpstr>Was sollte man mitnehmen?</vt:lpstr>
      <vt:lpstr>Zukünftige Forschung</vt:lpstr>
      <vt:lpstr>Literaturverzeichnis</vt:lpstr>
      <vt:lpstr>PowerPoint-Präsentation</vt:lpstr>
      <vt:lpstr>PowerPoint-Präsentation</vt:lpstr>
      <vt:lpstr>PowerPoint-Präsentation</vt:lpstr>
      <vt:lpstr>PowerPoint-Präsentation</vt:lpstr>
      <vt:lpstr>Fragen</vt:lpstr>
      <vt:lpstr>Anhang</vt:lpstr>
      <vt:lpstr>Hashing Abgrenzung</vt:lpstr>
      <vt:lpstr>Taxonomie[1]</vt:lpstr>
      <vt:lpstr>Taxonomie[1]</vt:lpstr>
      <vt:lpstr>Abgrenzung</vt:lpstr>
      <vt:lpstr>Abgrenzung</vt:lpstr>
      <vt:lpstr>Warum Hashing?</vt:lpstr>
      <vt:lpstr>Bekannte (Standard-) Hashfunktionen</vt:lpstr>
      <vt:lpstr>Was ist Kryptographisch-sicheres-Hashing?</vt:lpstr>
      <vt:lpstr>Was ist Kryptographisch-sicheres-Hashing?</vt:lpstr>
      <vt:lpstr>Anforderungen an moderne Passwort-Hashing-Algorithmen</vt:lpstr>
      <vt:lpstr>Gegenüberstellung etablierter Passwort-Hashing-Algorithmen</vt:lpstr>
      <vt:lpstr>Implementierungen</vt:lpstr>
      <vt:lpstr>Security Proof</vt:lpstr>
      <vt:lpstr>Security Proof</vt:lpstr>
      <vt:lpstr>Security Proof</vt:lpstr>
      <vt:lpstr>Security Proof</vt:lpstr>
      <vt:lpstr>Security Proof</vt:lpstr>
      <vt:lpstr>Security Proof</vt:lpstr>
      <vt:lpstr>Security Proof</vt:lpstr>
      <vt:lpstr>Security Proof</vt:lpstr>
      <vt:lpstr>Security Proof</vt:lpstr>
      <vt:lpstr>Optionen für den praktischen Einsatz</vt:lpstr>
      <vt:lpstr>Optionen für den praktischen Einsatz</vt:lpstr>
      <vt:lpstr>Optionen für den praktischen Einsatz</vt:lpstr>
    </vt:vector>
  </TitlesOfParts>
  <Company>FernUniversität 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Henry Weckermann</dc:creator>
  <cp:lastModifiedBy>henry.weckermann@365h-brs.de</cp:lastModifiedBy>
  <cp:revision>127</cp:revision>
  <dcterms:created xsi:type="dcterms:W3CDTF">2017-05-29T05:49:40Z</dcterms:created>
  <dcterms:modified xsi:type="dcterms:W3CDTF">2023-02-24T16:33:43Z</dcterms:modified>
</cp:coreProperties>
</file>